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vsd" ContentType="application/vnd.visio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10" r:id="rId2"/>
    <p:sldId id="309" r:id="rId3"/>
    <p:sldId id="308" r:id="rId4"/>
    <p:sldId id="615" r:id="rId5"/>
    <p:sldId id="616" r:id="rId6"/>
    <p:sldId id="617" r:id="rId7"/>
    <p:sldId id="614" r:id="rId8"/>
    <p:sldId id="460" r:id="rId9"/>
    <p:sldId id="606" r:id="rId10"/>
    <p:sldId id="618" r:id="rId11"/>
    <p:sldId id="619" r:id="rId12"/>
    <p:sldId id="620" r:id="rId13"/>
    <p:sldId id="621" r:id="rId14"/>
    <p:sldId id="622" r:id="rId15"/>
    <p:sldId id="461" r:id="rId16"/>
    <p:sldId id="307" r:id="rId17"/>
    <p:sldId id="464" r:id="rId18"/>
    <p:sldId id="465" r:id="rId19"/>
    <p:sldId id="466" r:id="rId20"/>
    <p:sldId id="469" r:id="rId21"/>
    <p:sldId id="470" r:id="rId22"/>
    <p:sldId id="472" r:id="rId23"/>
    <p:sldId id="503" r:id="rId24"/>
    <p:sldId id="428" r:id="rId25"/>
    <p:sldId id="496" r:id="rId26"/>
    <p:sldId id="495" r:id="rId27"/>
    <p:sldId id="482" r:id="rId28"/>
    <p:sldId id="497" r:id="rId29"/>
    <p:sldId id="485" r:id="rId30"/>
    <p:sldId id="487" r:id="rId31"/>
    <p:sldId id="623" r:id="rId32"/>
    <p:sldId id="624" r:id="rId33"/>
    <p:sldId id="625" r:id="rId34"/>
    <p:sldId id="626" r:id="rId35"/>
    <p:sldId id="627" r:id="rId36"/>
    <p:sldId id="628" r:id="rId37"/>
    <p:sldId id="629" r:id="rId38"/>
    <p:sldId id="630" r:id="rId39"/>
    <p:sldId id="631" r:id="rId40"/>
    <p:sldId id="632" r:id="rId41"/>
    <p:sldId id="633" r:id="rId42"/>
    <p:sldId id="634" r:id="rId43"/>
    <p:sldId id="636" r:id="rId44"/>
    <p:sldId id="481" r:id="rId45"/>
    <p:sldId id="417" r:id="rId46"/>
    <p:sldId id="418" r:id="rId47"/>
    <p:sldId id="419" r:id="rId48"/>
    <p:sldId id="425" r:id="rId49"/>
    <p:sldId id="426" r:id="rId50"/>
    <p:sldId id="420" r:id="rId51"/>
    <p:sldId id="421" r:id="rId52"/>
    <p:sldId id="422" r:id="rId53"/>
    <p:sldId id="289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>
          <p15:clr>
            <a:srgbClr val="A4A3A4"/>
          </p15:clr>
        </p15:guide>
        <p15:guide id="2" pos="39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AAE8"/>
    <a:srgbClr val="003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>
        <p:guide orient="horz" pos="2126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#1">
  <dgm:title val=""/>
  <dgm:desc val=""/>
  <dgm:catLst>
    <dgm:cat type="accent1" pri="11400"/>
  </dgm:catLst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538FEE-5DA5-47AD-982F-AB6180998EEC}" type="doc">
      <dgm:prSet loTypeId="urn:microsoft.com/office/officeart/2005/8/layout/process2" loCatId="process" qsTypeId="urn:microsoft.com/office/officeart/2005/8/quickstyle/simple1#1" qsCatId="simple" csTypeId="urn:microsoft.com/office/officeart/2005/8/colors/accent1_4#1" csCatId="accent1" phldr="1"/>
      <dgm:spPr/>
    </dgm:pt>
    <dgm:pt modelId="{8E5813AF-F29A-4552-B162-40505E1666D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拒绝规则检查</a:t>
          </a:r>
        </a:p>
      </dgm:t>
    </dgm:pt>
    <dgm:pt modelId="{573034B7-112E-40D2-83FF-A18660577F73}" type="parTrans" cxnId="{FC5063EE-B3B7-480E-AEDA-C808250631E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E72368-CA96-4A79-B26E-D610687F472E}" type="sibTrans" cxnId="{FC5063EE-B3B7-480E-AEDA-C808250631E8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11A668-F222-45E2-B96A-3DA93D059452}">
      <dgm:prSet phldrT="[文本]" custT="1"/>
      <dgm:spPr>
        <a:solidFill>
          <a:srgbClr val="D70110"/>
        </a:solidFill>
      </dgm:spPr>
      <dgm:t>
        <a:bodyPr/>
        <a:lstStyle/>
        <a:p>
          <a:r>
            <a: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rPr>
            <a:t>还款历史检查</a:t>
          </a:r>
        </a:p>
      </dgm:t>
    </dgm:pt>
    <dgm:pt modelId="{8C79EC01-3D8B-466F-AADA-083E48E16519}" type="parTrans" cxnId="{398EE00D-D8D8-4BE3-8394-2F7F20E45A30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E1DC1E-6BEE-433E-8AA6-F9D9180A70DE}" type="sibTrans" cxnId="{398EE00D-D8D8-4BE3-8394-2F7F20E45A30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3222C5-7ABB-4C61-8553-DF2CD62EAED2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rPr>
            <a:t>黑名单检查</a:t>
          </a:r>
        </a:p>
      </dgm:t>
    </dgm:pt>
    <dgm:pt modelId="{B8654D7D-5F94-469D-9439-346C297F1672}" type="parTrans" cxnId="{1FCB132B-E787-4629-A59D-9EDF3BEF6D1C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93C545-9AE4-4301-ADA1-9D86135B2F64}" type="sibTrans" cxnId="{1FCB132B-E787-4629-A59D-9EDF3BEF6D1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BA8104-3ED8-4594-BD47-FD4C08202354}">
      <dgm:prSet phldrT="[文本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rPr>
            <a:t>信用评分</a:t>
          </a:r>
        </a:p>
      </dgm:t>
    </dgm:pt>
    <dgm:pt modelId="{F01DBEAA-1B27-456A-9247-132A51856483}" type="parTrans" cxnId="{08607CFC-A648-417A-ADCA-244CC4813D1C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8895D5-AEA4-4980-881E-DE8C585B23F8}" type="sibTrans" cxnId="{08607CFC-A648-417A-ADCA-244CC4813D1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A22C1A-3B59-46CF-9C19-2C13CCDCD039}">
      <dgm:prSet phldrT="[文本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rPr>
            <a:t>确定利率</a:t>
          </a:r>
          <a:endParaRPr lang="en-US" altLang="zh-CN" sz="1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49C20A-964A-43A5-AEEA-2AD171316130}" type="parTrans" cxnId="{DC6313E3-CF39-412E-AFA3-530417A9E802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35145F-7C3D-4907-9B81-2C9E0F4496C7}" type="sibTrans" cxnId="{DC6313E3-CF39-412E-AFA3-530417A9E802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D2C0BD-D396-4C94-9743-71BB6169231A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rPr>
            <a:t>确定额度</a:t>
          </a:r>
          <a:endParaRPr lang="en-US" altLang="zh-CN" sz="1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42903D-D8FB-49EF-B3CE-4FDC7F520C09}" type="parTrans" cxnId="{F6BF8648-82DC-470F-9C4E-4E35165FED4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5C4486-BE9B-4FB6-998B-AEB576B9D9FD}" type="sibTrans" cxnId="{F6BF8648-82DC-470F-9C4E-4E35165FED48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203258-F521-4CD3-BE61-763DEDD4B94B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决策结果</a:t>
          </a:r>
          <a:endParaRPr lang="en-US" altLang="zh-CN" sz="1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771B1A-2C50-467C-924C-02A03184391B}" type="parTrans" cxnId="{C7900163-2B53-4B6F-A770-BB4C2CDE2B4E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CAAD39-8F32-41EF-AE90-C4E7C3BD4666}" type="sibTrans" cxnId="{C7900163-2B53-4B6F-A770-BB4C2CDE2B4E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D0587F-C138-486F-9CAD-7DE673A9B823}" type="pres">
      <dgm:prSet presAssocID="{2D538FEE-5DA5-47AD-982F-AB6180998EEC}" presName="linearFlow" presStyleCnt="0">
        <dgm:presLayoutVars>
          <dgm:resizeHandles val="exact"/>
        </dgm:presLayoutVars>
      </dgm:prSet>
      <dgm:spPr/>
    </dgm:pt>
    <dgm:pt modelId="{BFD4EFE3-58D5-4957-9E2E-2DDF71DF69B3}" type="pres">
      <dgm:prSet presAssocID="{8E5813AF-F29A-4552-B162-40505E1666D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36FE07-8B00-46E4-B1EC-F99F265E19B6}" type="pres">
      <dgm:prSet presAssocID="{31E72368-CA96-4A79-B26E-D610687F472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9B1EE75F-8929-4D75-BD96-67BA663E42D9}" type="pres">
      <dgm:prSet presAssocID="{31E72368-CA96-4A79-B26E-D610687F472E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FC4041E6-4F34-4E87-8034-B1355E677525}" type="pres">
      <dgm:prSet presAssocID="{F511A668-F222-45E2-B96A-3DA93D05945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C794B2-3D63-41B9-B713-53F0967D3B45}" type="pres">
      <dgm:prSet presAssocID="{97E1DC1E-6BEE-433E-8AA6-F9D9180A70DE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D60BD976-EDFC-40D2-9FBF-DC6A14DC0BE8}" type="pres">
      <dgm:prSet presAssocID="{97E1DC1E-6BEE-433E-8AA6-F9D9180A70DE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A108C94D-AE32-446B-830C-67636D6D8ACE}" type="pres">
      <dgm:prSet presAssocID="{373222C5-7ABB-4C61-8553-DF2CD62EAED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47FB18-2FC2-4801-89AF-CF55B7E1F6DB}" type="pres">
      <dgm:prSet presAssocID="{2293C545-9AE4-4301-ADA1-9D86135B2F64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138125D7-FB01-43B9-8469-A9425EE9DEC0}" type="pres">
      <dgm:prSet presAssocID="{2293C545-9AE4-4301-ADA1-9D86135B2F64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7AFC72B0-35A2-4DB7-A9A5-0007094FB262}" type="pres">
      <dgm:prSet presAssocID="{01BA8104-3ED8-4594-BD47-FD4C0820235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38B092-26D0-4113-854A-84A2ECC3DD4E}" type="pres">
      <dgm:prSet presAssocID="{398895D5-AEA4-4980-881E-DE8C585B23F8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4DD4BECD-CFDE-480B-BA56-AF5F9D9AF7A4}" type="pres">
      <dgm:prSet presAssocID="{398895D5-AEA4-4980-881E-DE8C585B23F8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64704E04-12FF-4754-A383-5CE01C0CB35D}" type="pres">
      <dgm:prSet presAssocID="{EEA22C1A-3B59-46CF-9C19-2C13CCDCD03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B8488C-02F3-4CA8-8DDB-AD1F55AAEF26}" type="pres">
      <dgm:prSet presAssocID="{A435145F-7C3D-4907-9B81-2C9E0F4496C7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F937F528-3A63-46CD-82E4-C0E8E7568841}" type="pres">
      <dgm:prSet presAssocID="{A435145F-7C3D-4907-9B81-2C9E0F4496C7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FFFAD21E-7C0B-42C3-B183-6C826B5046EC}" type="pres">
      <dgm:prSet presAssocID="{8AD2C0BD-D396-4C94-9743-71BB6169231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B21AC4-E19A-4AAC-98A2-40D90B61BC75}" type="pres">
      <dgm:prSet presAssocID="{F45C4486-BE9B-4FB6-998B-AEB576B9D9FD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E9987705-CBC3-4B72-A37E-B76B23B90162}" type="pres">
      <dgm:prSet presAssocID="{F45C4486-BE9B-4FB6-998B-AEB576B9D9FD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8B861714-0430-47A1-82B7-1058FBC04CA8}" type="pres">
      <dgm:prSet presAssocID="{D8203258-F521-4CD3-BE61-763DEDD4B94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CB132B-E787-4629-A59D-9EDF3BEF6D1C}" srcId="{2D538FEE-5DA5-47AD-982F-AB6180998EEC}" destId="{373222C5-7ABB-4C61-8553-DF2CD62EAED2}" srcOrd="2" destOrd="0" parTransId="{B8654D7D-5F94-469D-9439-346C297F1672}" sibTransId="{2293C545-9AE4-4301-ADA1-9D86135B2F64}"/>
    <dgm:cxn modelId="{422730AA-41C8-4A37-863D-D5B4183A25CF}" type="presOf" srcId="{373222C5-7ABB-4C61-8553-DF2CD62EAED2}" destId="{A108C94D-AE32-446B-830C-67636D6D8ACE}" srcOrd="0" destOrd="0" presId="urn:microsoft.com/office/officeart/2005/8/layout/process2"/>
    <dgm:cxn modelId="{0FB217A5-2ABB-4BB4-854A-76010987AFC8}" type="presOf" srcId="{F511A668-F222-45E2-B96A-3DA93D059452}" destId="{FC4041E6-4F34-4E87-8034-B1355E677525}" srcOrd="0" destOrd="0" presId="urn:microsoft.com/office/officeart/2005/8/layout/process2"/>
    <dgm:cxn modelId="{F6BF8648-82DC-470F-9C4E-4E35165FED48}" srcId="{2D538FEE-5DA5-47AD-982F-AB6180998EEC}" destId="{8AD2C0BD-D396-4C94-9743-71BB6169231A}" srcOrd="5" destOrd="0" parTransId="{5142903D-D8FB-49EF-B3CE-4FDC7F520C09}" sibTransId="{F45C4486-BE9B-4FB6-998B-AEB576B9D9FD}"/>
    <dgm:cxn modelId="{AC9D44CE-63ED-46FF-8C9D-92A4D1AF0537}" type="presOf" srcId="{8AD2C0BD-D396-4C94-9743-71BB6169231A}" destId="{FFFAD21E-7C0B-42C3-B183-6C826B5046EC}" srcOrd="0" destOrd="0" presId="urn:microsoft.com/office/officeart/2005/8/layout/process2"/>
    <dgm:cxn modelId="{08607CFC-A648-417A-ADCA-244CC4813D1C}" srcId="{2D538FEE-5DA5-47AD-982F-AB6180998EEC}" destId="{01BA8104-3ED8-4594-BD47-FD4C08202354}" srcOrd="3" destOrd="0" parTransId="{F01DBEAA-1B27-456A-9247-132A51856483}" sibTransId="{398895D5-AEA4-4980-881E-DE8C585B23F8}"/>
    <dgm:cxn modelId="{040C09D6-42FD-43D4-9AC1-DF0456389FCB}" type="presOf" srcId="{398895D5-AEA4-4980-881E-DE8C585B23F8}" destId="{0D38B092-26D0-4113-854A-84A2ECC3DD4E}" srcOrd="0" destOrd="0" presId="urn:microsoft.com/office/officeart/2005/8/layout/process2"/>
    <dgm:cxn modelId="{B5D30F1D-C2AA-4335-934C-2A6E54785EBB}" type="presOf" srcId="{2293C545-9AE4-4301-ADA1-9D86135B2F64}" destId="{EB47FB18-2FC2-4801-89AF-CF55B7E1F6DB}" srcOrd="0" destOrd="0" presId="urn:microsoft.com/office/officeart/2005/8/layout/process2"/>
    <dgm:cxn modelId="{398EE00D-D8D8-4BE3-8394-2F7F20E45A30}" srcId="{2D538FEE-5DA5-47AD-982F-AB6180998EEC}" destId="{F511A668-F222-45E2-B96A-3DA93D059452}" srcOrd="1" destOrd="0" parTransId="{8C79EC01-3D8B-466F-AADA-083E48E16519}" sibTransId="{97E1DC1E-6BEE-433E-8AA6-F9D9180A70DE}"/>
    <dgm:cxn modelId="{B8559DAF-7789-4891-98E2-BC0A9EF1F281}" type="presOf" srcId="{A435145F-7C3D-4907-9B81-2C9E0F4496C7}" destId="{F937F528-3A63-46CD-82E4-C0E8E7568841}" srcOrd="1" destOrd="0" presId="urn:microsoft.com/office/officeart/2005/8/layout/process2"/>
    <dgm:cxn modelId="{FC5063EE-B3B7-480E-AEDA-C808250631E8}" srcId="{2D538FEE-5DA5-47AD-982F-AB6180998EEC}" destId="{8E5813AF-F29A-4552-B162-40505E1666D3}" srcOrd="0" destOrd="0" parTransId="{573034B7-112E-40D2-83FF-A18660577F73}" sibTransId="{31E72368-CA96-4A79-B26E-D610687F472E}"/>
    <dgm:cxn modelId="{144899FA-0E6F-4928-9636-44DEDAD8604F}" type="presOf" srcId="{8E5813AF-F29A-4552-B162-40505E1666D3}" destId="{BFD4EFE3-58D5-4957-9E2E-2DDF71DF69B3}" srcOrd="0" destOrd="0" presId="urn:microsoft.com/office/officeart/2005/8/layout/process2"/>
    <dgm:cxn modelId="{D10FF0CB-C50D-4AD0-90FB-E41153B6D5B6}" type="presOf" srcId="{97E1DC1E-6BEE-433E-8AA6-F9D9180A70DE}" destId="{D60BD976-EDFC-40D2-9FBF-DC6A14DC0BE8}" srcOrd="1" destOrd="0" presId="urn:microsoft.com/office/officeart/2005/8/layout/process2"/>
    <dgm:cxn modelId="{FD4ED0BB-4391-4036-835A-34B2A823EF10}" type="presOf" srcId="{2D538FEE-5DA5-47AD-982F-AB6180998EEC}" destId="{90D0587F-C138-486F-9CAD-7DE673A9B823}" srcOrd="0" destOrd="0" presId="urn:microsoft.com/office/officeart/2005/8/layout/process2"/>
    <dgm:cxn modelId="{DC6313E3-CF39-412E-AFA3-530417A9E802}" srcId="{2D538FEE-5DA5-47AD-982F-AB6180998EEC}" destId="{EEA22C1A-3B59-46CF-9C19-2C13CCDCD039}" srcOrd="4" destOrd="0" parTransId="{9C49C20A-964A-43A5-AEEA-2AD171316130}" sibTransId="{A435145F-7C3D-4907-9B81-2C9E0F4496C7}"/>
    <dgm:cxn modelId="{C7900163-2B53-4B6F-A770-BB4C2CDE2B4E}" srcId="{2D538FEE-5DA5-47AD-982F-AB6180998EEC}" destId="{D8203258-F521-4CD3-BE61-763DEDD4B94B}" srcOrd="6" destOrd="0" parTransId="{D0771B1A-2C50-467C-924C-02A03184391B}" sibTransId="{4ACAAD39-8F32-41EF-AE90-C4E7C3BD4666}"/>
    <dgm:cxn modelId="{506F8668-48D6-4B0C-9A5B-09225474C88F}" type="presOf" srcId="{01BA8104-3ED8-4594-BD47-FD4C08202354}" destId="{7AFC72B0-35A2-4DB7-A9A5-0007094FB262}" srcOrd="0" destOrd="0" presId="urn:microsoft.com/office/officeart/2005/8/layout/process2"/>
    <dgm:cxn modelId="{BB488B79-1272-4F9E-B86A-476E2FA45ECA}" type="presOf" srcId="{31E72368-CA96-4A79-B26E-D610687F472E}" destId="{3D36FE07-8B00-46E4-B1EC-F99F265E19B6}" srcOrd="0" destOrd="0" presId="urn:microsoft.com/office/officeart/2005/8/layout/process2"/>
    <dgm:cxn modelId="{74D21FEC-C7B0-474F-8D4C-362D4535F686}" type="presOf" srcId="{97E1DC1E-6BEE-433E-8AA6-F9D9180A70DE}" destId="{BDC794B2-3D63-41B9-B713-53F0967D3B45}" srcOrd="0" destOrd="0" presId="urn:microsoft.com/office/officeart/2005/8/layout/process2"/>
    <dgm:cxn modelId="{7666C95E-90F7-4AC2-AF6A-4B9817195BDD}" type="presOf" srcId="{398895D5-AEA4-4980-881E-DE8C585B23F8}" destId="{4DD4BECD-CFDE-480B-BA56-AF5F9D9AF7A4}" srcOrd="1" destOrd="0" presId="urn:microsoft.com/office/officeart/2005/8/layout/process2"/>
    <dgm:cxn modelId="{2156BC16-A973-492A-B85E-E49CFF4C5227}" type="presOf" srcId="{EEA22C1A-3B59-46CF-9C19-2C13CCDCD039}" destId="{64704E04-12FF-4754-A383-5CE01C0CB35D}" srcOrd="0" destOrd="0" presId="urn:microsoft.com/office/officeart/2005/8/layout/process2"/>
    <dgm:cxn modelId="{82351F2B-7E1A-4CDD-9010-796C13D90BC0}" type="presOf" srcId="{A435145F-7C3D-4907-9B81-2C9E0F4496C7}" destId="{F0B8488C-02F3-4CA8-8DDB-AD1F55AAEF26}" srcOrd="0" destOrd="0" presId="urn:microsoft.com/office/officeart/2005/8/layout/process2"/>
    <dgm:cxn modelId="{90B550DC-8EE8-49FF-8D52-927E1163640A}" type="presOf" srcId="{D8203258-F521-4CD3-BE61-763DEDD4B94B}" destId="{8B861714-0430-47A1-82B7-1058FBC04CA8}" srcOrd="0" destOrd="0" presId="urn:microsoft.com/office/officeart/2005/8/layout/process2"/>
    <dgm:cxn modelId="{50F0EBD8-FEA3-4F3E-BB07-4A2E86DB331C}" type="presOf" srcId="{31E72368-CA96-4A79-B26E-D610687F472E}" destId="{9B1EE75F-8929-4D75-BD96-67BA663E42D9}" srcOrd="1" destOrd="0" presId="urn:microsoft.com/office/officeart/2005/8/layout/process2"/>
    <dgm:cxn modelId="{30F277F0-7DD3-412E-963E-FF57BF678B05}" type="presOf" srcId="{F45C4486-BE9B-4FB6-998B-AEB576B9D9FD}" destId="{E9987705-CBC3-4B72-A37E-B76B23B90162}" srcOrd="1" destOrd="0" presId="urn:microsoft.com/office/officeart/2005/8/layout/process2"/>
    <dgm:cxn modelId="{54CEE5CE-0091-41A7-81E6-CC291D980D12}" type="presOf" srcId="{F45C4486-BE9B-4FB6-998B-AEB576B9D9FD}" destId="{48B21AC4-E19A-4AAC-98A2-40D90B61BC75}" srcOrd="0" destOrd="0" presId="urn:microsoft.com/office/officeart/2005/8/layout/process2"/>
    <dgm:cxn modelId="{EF696C3C-5115-4D61-9B6C-27F6B71C50C0}" type="presOf" srcId="{2293C545-9AE4-4301-ADA1-9D86135B2F64}" destId="{138125D7-FB01-43B9-8469-A9425EE9DEC0}" srcOrd="1" destOrd="0" presId="urn:microsoft.com/office/officeart/2005/8/layout/process2"/>
    <dgm:cxn modelId="{B47B0E3D-515C-4D4E-91FE-B54AEDF20782}" type="presParOf" srcId="{90D0587F-C138-486F-9CAD-7DE673A9B823}" destId="{BFD4EFE3-58D5-4957-9E2E-2DDF71DF69B3}" srcOrd="0" destOrd="0" presId="urn:microsoft.com/office/officeart/2005/8/layout/process2"/>
    <dgm:cxn modelId="{7D969B2F-B7D2-4DB5-B99F-05AF34130796}" type="presParOf" srcId="{90D0587F-C138-486F-9CAD-7DE673A9B823}" destId="{3D36FE07-8B00-46E4-B1EC-F99F265E19B6}" srcOrd="1" destOrd="0" presId="urn:microsoft.com/office/officeart/2005/8/layout/process2"/>
    <dgm:cxn modelId="{375C5E87-DF75-4FBB-BFD5-A915DFD7AB1F}" type="presParOf" srcId="{3D36FE07-8B00-46E4-B1EC-F99F265E19B6}" destId="{9B1EE75F-8929-4D75-BD96-67BA663E42D9}" srcOrd="0" destOrd="0" presId="urn:microsoft.com/office/officeart/2005/8/layout/process2"/>
    <dgm:cxn modelId="{0ABFEBA2-5BE2-4D2E-85F6-8C38DA04EFB2}" type="presParOf" srcId="{90D0587F-C138-486F-9CAD-7DE673A9B823}" destId="{FC4041E6-4F34-4E87-8034-B1355E677525}" srcOrd="2" destOrd="0" presId="urn:microsoft.com/office/officeart/2005/8/layout/process2"/>
    <dgm:cxn modelId="{55EF8739-865D-4AC4-AECC-93B12473203B}" type="presParOf" srcId="{90D0587F-C138-486F-9CAD-7DE673A9B823}" destId="{BDC794B2-3D63-41B9-B713-53F0967D3B45}" srcOrd="3" destOrd="0" presId="urn:microsoft.com/office/officeart/2005/8/layout/process2"/>
    <dgm:cxn modelId="{8A15BAB4-14F5-448A-A455-77680C9499C4}" type="presParOf" srcId="{BDC794B2-3D63-41B9-B713-53F0967D3B45}" destId="{D60BD976-EDFC-40D2-9FBF-DC6A14DC0BE8}" srcOrd="0" destOrd="0" presId="urn:microsoft.com/office/officeart/2005/8/layout/process2"/>
    <dgm:cxn modelId="{E5D84E81-5834-421F-BC53-0E7119DCACA3}" type="presParOf" srcId="{90D0587F-C138-486F-9CAD-7DE673A9B823}" destId="{A108C94D-AE32-446B-830C-67636D6D8ACE}" srcOrd="4" destOrd="0" presId="urn:microsoft.com/office/officeart/2005/8/layout/process2"/>
    <dgm:cxn modelId="{2760F8ED-174D-4B36-A9AE-B1C6F88B8C2A}" type="presParOf" srcId="{90D0587F-C138-486F-9CAD-7DE673A9B823}" destId="{EB47FB18-2FC2-4801-89AF-CF55B7E1F6DB}" srcOrd="5" destOrd="0" presId="urn:microsoft.com/office/officeart/2005/8/layout/process2"/>
    <dgm:cxn modelId="{96FEA5E4-5D90-497B-B253-07E53A680A41}" type="presParOf" srcId="{EB47FB18-2FC2-4801-89AF-CF55B7E1F6DB}" destId="{138125D7-FB01-43B9-8469-A9425EE9DEC0}" srcOrd="0" destOrd="0" presId="urn:microsoft.com/office/officeart/2005/8/layout/process2"/>
    <dgm:cxn modelId="{39F79457-D3C3-4FF9-BAFE-4C15DE4A11BC}" type="presParOf" srcId="{90D0587F-C138-486F-9CAD-7DE673A9B823}" destId="{7AFC72B0-35A2-4DB7-A9A5-0007094FB262}" srcOrd="6" destOrd="0" presId="urn:microsoft.com/office/officeart/2005/8/layout/process2"/>
    <dgm:cxn modelId="{858C9792-A76A-4916-B595-94DFEE0A404B}" type="presParOf" srcId="{90D0587F-C138-486F-9CAD-7DE673A9B823}" destId="{0D38B092-26D0-4113-854A-84A2ECC3DD4E}" srcOrd="7" destOrd="0" presId="urn:microsoft.com/office/officeart/2005/8/layout/process2"/>
    <dgm:cxn modelId="{74026830-8A4F-40A5-BC32-C5B830586AF0}" type="presParOf" srcId="{0D38B092-26D0-4113-854A-84A2ECC3DD4E}" destId="{4DD4BECD-CFDE-480B-BA56-AF5F9D9AF7A4}" srcOrd="0" destOrd="0" presId="urn:microsoft.com/office/officeart/2005/8/layout/process2"/>
    <dgm:cxn modelId="{FA214673-F003-451F-A0BB-5DE55F3A5E81}" type="presParOf" srcId="{90D0587F-C138-486F-9CAD-7DE673A9B823}" destId="{64704E04-12FF-4754-A383-5CE01C0CB35D}" srcOrd="8" destOrd="0" presId="urn:microsoft.com/office/officeart/2005/8/layout/process2"/>
    <dgm:cxn modelId="{131D7E4D-1744-4456-B960-5AB76ADBDDEF}" type="presParOf" srcId="{90D0587F-C138-486F-9CAD-7DE673A9B823}" destId="{F0B8488C-02F3-4CA8-8DDB-AD1F55AAEF26}" srcOrd="9" destOrd="0" presId="urn:microsoft.com/office/officeart/2005/8/layout/process2"/>
    <dgm:cxn modelId="{FDED4029-4851-4146-B45B-BC462DDD7997}" type="presParOf" srcId="{F0B8488C-02F3-4CA8-8DDB-AD1F55AAEF26}" destId="{F937F528-3A63-46CD-82E4-C0E8E7568841}" srcOrd="0" destOrd="0" presId="urn:microsoft.com/office/officeart/2005/8/layout/process2"/>
    <dgm:cxn modelId="{3E9859DD-8169-4877-8AB5-102B996AE621}" type="presParOf" srcId="{90D0587F-C138-486F-9CAD-7DE673A9B823}" destId="{FFFAD21E-7C0B-42C3-B183-6C826B5046EC}" srcOrd="10" destOrd="0" presId="urn:microsoft.com/office/officeart/2005/8/layout/process2"/>
    <dgm:cxn modelId="{116363CB-AD78-456F-8330-4299D7495176}" type="presParOf" srcId="{90D0587F-C138-486F-9CAD-7DE673A9B823}" destId="{48B21AC4-E19A-4AAC-98A2-40D90B61BC75}" srcOrd="11" destOrd="0" presId="urn:microsoft.com/office/officeart/2005/8/layout/process2"/>
    <dgm:cxn modelId="{2533007D-7F56-4FF3-9CF9-B3841E99E859}" type="presParOf" srcId="{48B21AC4-E19A-4AAC-98A2-40D90B61BC75}" destId="{E9987705-CBC3-4B72-A37E-B76B23B90162}" srcOrd="0" destOrd="0" presId="urn:microsoft.com/office/officeart/2005/8/layout/process2"/>
    <dgm:cxn modelId="{91672947-E785-44E9-AFBA-5434753BF6B9}" type="presParOf" srcId="{90D0587F-C138-486F-9CAD-7DE673A9B823}" destId="{8B861714-0430-47A1-82B7-1058FBC04CA8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4EFE3-58D5-4957-9E2E-2DDF71DF69B3}">
      <dsp:nvSpPr>
        <dsp:cNvPr id="0" name=""/>
        <dsp:cNvSpPr/>
      </dsp:nvSpPr>
      <dsp:spPr>
        <a:xfrm>
          <a:off x="660229" y="557"/>
          <a:ext cx="885088" cy="456819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拒绝规则检查</a:t>
          </a:r>
        </a:p>
      </dsp:txBody>
      <dsp:txXfrm>
        <a:off x="673609" y="13937"/>
        <a:ext cx="858328" cy="430059"/>
      </dsp:txXfrm>
    </dsp:sp>
    <dsp:sp modelId="{3D36FE07-8B00-46E4-B1EC-F99F265E19B6}">
      <dsp:nvSpPr>
        <dsp:cNvPr id="0" name=""/>
        <dsp:cNvSpPr/>
      </dsp:nvSpPr>
      <dsp:spPr>
        <a:xfrm rot="5400000">
          <a:off x="1017119" y="468797"/>
          <a:ext cx="171307" cy="205568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041103" y="485927"/>
        <a:ext cx="123340" cy="119915"/>
      </dsp:txXfrm>
    </dsp:sp>
    <dsp:sp modelId="{FC4041E6-4F34-4E87-8034-B1355E677525}">
      <dsp:nvSpPr>
        <dsp:cNvPr id="0" name=""/>
        <dsp:cNvSpPr/>
      </dsp:nvSpPr>
      <dsp:spPr>
        <a:xfrm>
          <a:off x="660229" y="685787"/>
          <a:ext cx="885088" cy="456819"/>
        </a:xfrm>
        <a:prstGeom prst="roundRect">
          <a:avLst>
            <a:gd name="adj" fmla="val 10000"/>
          </a:avLst>
        </a:prstGeom>
        <a:solidFill>
          <a:srgbClr val="D7011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还款历史检查</a:t>
          </a:r>
        </a:p>
      </dsp:txBody>
      <dsp:txXfrm>
        <a:off x="673609" y="699167"/>
        <a:ext cx="858328" cy="430059"/>
      </dsp:txXfrm>
    </dsp:sp>
    <dsp:sp modelId="{BDC794B2-3D63-41B9-B713-53F0967D3B45}">
      <dsp:nvSpPr>
        <dsp:cNvPr id="0" name=""/>
        <dsp:cNvSpPr/>
      </dsp:nvSpPr>
      <dsp:spPr>
        <a:xfrm rot="5400000">
          <a:off x="1017119" y="1154027"/>
          <a:ext cx="171307" cy="205568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041103" y="1171157"/>
        <a:ext cx="123340" cy="119915"/>
      </dsp:txXfrm>
    </dsp:sp>
    <dsp:sp modelId="{A108C94D-AE32-446B-830C-67636D6D8ACE}">
      <dsp:nvSpPr>
        <dsp:cNvPr id="0" name=""/>
        <dsp:cNvSpPr/>
      </dsp:nvSpPr>
      <dsp:spPr>
        <a:xfrm>
          <a:off x="660229" y="1371016"/>
          <a:ext cx="885088" cy="4568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黑名单检查</a:t>
          </a:r>
        </a:p>
      </dsp:txBody>
      <dsp:txXfrm>
        <a:off x="673609" y="1384396"/>
        <a:ext cx="858328" cy="430059"/>
      </dsp:txXfrm>
    </dsp:sp>
    <dsp:sp modelId="{EB47FB18-2FC2-4801-89AF-CF55B7E1F6DB}">
      <dsp:nvSpPr>
        <dsp:cNvPr id="0" name=""/>
        <dsp:cNvSpPr/>
      </dsp:nvSpPr>
      <dsp:spPr>
        <a:xfrm rot="5400000">
          <a:off x="1017119" y="1839256"/>
          <a:ext cx="171307" cy="205568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041103" y="1856386"/>
        <a:ext cx="123340" cy="119915"/>
      </dsp:txXfrm>
    </dsp:sp>
    <dsp:sp modelId="{7AFC72B0-35A2-4DB7-A9A5-0007094FB262}">
      <dsp:nvSpPr>
        <dsp:cNvPr id="0" name=""/>
        <dsp:cNvSpPr/>
      </dsp:nvSpPr>
      <dsp:spPr>
        <a:xfrm>
          <a:off x="660229" y="2056246"/>
          <a:ext cx="885088" cy="456819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信用评分</a:t>
          </a:r>
        </a:p>
      </dsp:txBody>
      <dsp:txXfrm>
        <a:off x="673609" y="2069626"/>
        <a:ext cx="858328" cy="430059"/>
      </dsp:txXfrm>
    </dsp:sp>
    <dsp:sp modelId="{0D38B092-26D0-4113-854A-84A2ECC3DD4E}">
      <dsp:nvSpPr>
        <dsp:cNvPr id="0" name=""/>
        <dsp:cNvSpPr/>
      </dsp:nvSpPr>
      <dsp:spPr>
        <a:xfrm rot="5400000">
          <a:off x="1017119" y="2524486"/>
          <a:ext cx="171307" cy="205568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041103" y="2541616"/>
        <a:ext cx="123340" cy="119915"/>
      </dsp:txXfrm>
    </dsp:sp>
    <dsp:sp modelId="{64704E04-12FF-4754-A383-5CE01C0CB35D}">
      <dsp:nvSpPr>
        <dsp:cNvPr id="0" name=""/>
        <dsp:cNvSpPr/>
      </dsp:nvSpPr>
      <dsp:spPr>
        <a:xfrm>
          <a:off x="660229" y="2741475"/>
          <a:ext cx="885088" cy="456819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确定利率</a:t>
          </a:r>
          <a:endParaRPr lang="en-US" altLang="zh-CN" sz="1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3609" y="2754855"/>
        <a:ext cx="858328" cy="430059"/>
      </dsp:txXfrm>
    </dsp:sp>
    <dsp:sp modelId="{F0B8488C-02F3-4CA8-8DDB-AD1F55AAEF26}">
      <dsp:nvSpPr>
        <dsp:cNvPr id="0" name=""/>
        <dsp:cNvSpPr/>
      </dsp:nvSpPr>
      <dsp:spPr>
        <a:xfrm rot="5400000">
          <a:off x="1017119" y="3209715"/>
          <a:ext cx="171307" cy="205568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041103" y="3226845"/>
        <a:ext cx="123340" cy="119915"/>
      </dsp:txXfrm>
    </dsp:sp>
    <dsp:sp modelId="{FFFAD21E-7C0B-42C3-B183-6C826B5046EC}">
      <dsp:nvSpPr>
        <dsp:cNvPr id="0" name=""/>
        <dsp:cNvSpPr/>
      </dsp:nvSpPr>
      <dsp:spPr>
        <a:xfrm>
          <a:off x="660229" y="3426705"/>
          <a:ext cx="885088" cy="45681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确定额度</a:t>
          </a:r>
          <a:endParaRPr lang="en-US" altLang="zh-CN" sz="1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3609" y="3440085"/>
        <a:ext cx="858328" cy="430059"/>
      </dsp:txXfrm>
    </dsp:sp>
    <dsp:sp modelId="{48B21AC4-E19A-4AAC-98A2-40D90B61BC75}">
      <dsp:nvSpPr>
        <dsp:cNvPr id="0" name=""/>
        <dsp:cNvSpPr/>
      </dsp:nvSpPr>
      <dsp:spPr>
        <a:xfrm rot="5400000">
          <a:off x="1017119" y="3894945"/>
          <a:ext cx="171307" cy="205568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041103" y="3912075"/>
        <a:ext cx="123340" cy="119915"/>
      </dsp:txXfrm>
    </dsp:sp>
    <dsp:sp modelId="{8B861714-0430-47A1-82B7-1058FBC04CA8}">
      <dsp:nvSpPr>
        <dsp:cNvPr id="0" name=""/>
        <dsp:cNvSpPr/>
      </dsp:nvSpPr>
      <dsp:spPr>
        <a:xfrm>
          <a:off x="660229" y="4111934"/>
          <a:ext cx="885088" cy="456819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决策结果</a:t>
          </a:r>
          <a:endParaRPr lang="en-US" altLang="zh-CN" sz="1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3609" y="4125314"/>
        <a:ext cx="858328" cy="430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4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808BD-2569-4519-85A5-B7CBA2876A1A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B1E25-A036-42F5-91D5-E894939E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957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46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10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786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673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92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13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933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39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499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321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09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935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8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966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325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09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7651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defTabSz="914400"/>
            <a:endParaRPr lang="zh-CN" altLang="en-US">
              <a:latin typeface="Arial" charset="0"/>
            </a:endParaRP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A908ACF0-4555-D14B-8D10-E97347B994A3}" type="slidenum">
              <a:rPr lang="zh-CN" altLang="en-US"/>
              <a:pPr>
                <a:buFont typeface="Arial" charset="0"/>
                <a:buNone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794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defTabSz="914400"/>
            <a:endParaRPr lang="zh-CN" altLang="en-US">
              <a:latin typeface="Arial" charset="0"/>
            </a:endParaRPr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81CC862D-CC9C-CA45-B077-344B8D527453}" type="slidenum">
              <a:rPr lang="zh-CN" altLang="en-US"/>
              <a:pPr>
                <a:buFont typeface="Arial" charset="0"/>
                <a:buNone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542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174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defTabSz="914400"/>
            <a:endParaRPr lang="zh-CN" altLang="en-US">
              <a:latin typeface="Arial" charset="0"/>
            </a:endParaRPr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0C7E8061-C5EC-6545-8BC6-C1F2B2AE1A92}" type="slidenum">
              <a:rPr lang="zh-CN" altLang="en-US"/>
              <a:pPr>
                <a:buFont typeface="Arial" charset="0"/>
                <a:buNone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89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3795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zh-CN" altLang="en-US">
              <a:latin typeface="Arial" charset="0"/>
            </a:endParaRPr>
          </a:p>
          <a:p>
            <a:pPr defTabSz="914400"/>
            <a:endParaRPr lang="zh-CN" altLang="en-US">
              <a:latin typeface="Arial" charset="0"/>
            </a:endParaRPr>
          </a:p>
        </p:txBody>
      </p:sp>
      <p:sp>
        <p:nvSpPr>
          <p:cNvPr id="3379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A5A3E568-A8CC-9346-AAC0-697978D527DC}" type="slidenum">
              <a:rPr lang="zh-CN" altLang="en-US"/>
              <a:pPr>
                <a:buFont typeface="Arial" charset="0"/>
                <a:buNone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68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defTabSz="914400"/>
            <a:endParaRPr lang="zh-CN" altLang="en-US">
              <a:latin typeface="Arial" charset="0"/>
            </a:endParaRPr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C731C4B7-171D-5644-946A-3EBAFF5475EE}" type="slidenum">
              <a:rPr lang="zh-CN" altLang="en-US"/>
              <a:pPr>
                <a:buFont typeface="Arial" charset="0"/>
                <a:buNone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07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198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defTabSz="914400"/>
            <a:endParaRPr lang="zh-CN" altLang="en-US">
              <a:latin typeface="Arial" charset="0"/>
            </a:endParaRPr>
          </a:p>
        </p:txBody>
      </p:sp>
      <p:sp>
        <p:nvSpPr>
          <p:cNvPr id="41988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71AD4F8B-EB35-BC47-8EA0-D3E6A50C187E}" type="slidenum">
              <a:rPr lang="zh-CN" altLang="en-US"/>
              <a:pPr>
                <a:buFont typeface="Arial" charset="0"/>
                <a:buNone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58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527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4035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defTabSz="914400"/>
            <a:endParaRPr lang="zh-CN" altLang="en-US">
              <a:latin typeface="Arial" charset="0"/>
            </a:endParaRPr>
          </a:p>
        </p:txBody>
      </p:sp>
      <p:sp>
        <p:nvSpPr>
          <p:cNvPr id="4403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Font typeface="Arial" charset="0"/>
              <a:buNone/>
            </a:pPr>
            <a:fld id="{2FD3C1AF-3E27-7246-8799-C0D6B3FF5AAA}" type="slidenum">
              <a:rPr lang="zh-CN" altLang="en-US"/>
              <a:pPr>
                <a:buFont typeface="Arial" charset="0"/>
                <a:buNone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21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51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873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033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202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06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318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89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333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8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650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727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5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35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97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设计师主页欢迎您：</a:t>
            </a:r>
            <a:r>
              <a:rPr lang="en-US" altLang="zh-CN"/>
              <a:t>http://www.pptvzaixian.com/shop/view36949.html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B1E25-A036-42F5-91D5-E894939EDDA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4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A7BAD-A26F-C848-BB07-0D813B66FC1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1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3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1A3D39-B731-4365-94B9-2943ACCFED5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" y="1"/>
            <a:ext cx="292099" cy="6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ea typeface="华文细黑" panose="02010600040101010101" pitchFamily="2" charset="-122"/>
            </a:endParaRP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256236"/>
            <a:ext cx="7442200" cy="369333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490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" y="1"/>
            <a:ext cx="292099" cy="6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ea typeface="华文细黑" panose="02010600040101010101" pitchFamily="2" charset="-122"/>
            </a:endParaRPr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256236"/>
            <a:ext cx="7442200" cy="369333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2B4DC-7FD0-49B1-BDEA-60BA0DA86FF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A3D39-B731-4365-94B9-2943ACCFE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gif"/><Relationship Id="rId5" Type="http://schemas.openxmlformats.org/officeDocument/2006/relationships/image" Target="../media/image40.wmf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gif"/><Relationship Id="rId5" Type="http://schemas.openxmlformats.org/officeDocument/2006/relationships/image" Target="../media/image40.wmf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6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.vsd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         _2"/>
          <p:cNvSpPr/>
          <p:nvPr/>
        </p:nvSpPr>
        <p:spPr>
          <a:xfrm>
            <a:off x="1936115" y="1638300"/>
            <a:ext cx="8793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n w="6350"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供应</a:t>
            </a:r>
            <a:r>
              <a:rPr lang="zh-CN" altLang="en-US" sz="4000" b="1" dirty="0" smtClean="0">
                <a:ln w="6350"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链</a:t>
            </a:r>
            <a:r>
              <a:rPr lang="zh-CN" altLang="en-US" sz="4000" b="1" dirty="0">
                <a:ln w="6350"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管理</a:t>
            </a:r>
            <a:r>
              <a:rPr lang="zh-CN" altLang="en-US" sz="4000" b="1" dirty="0" smtClean="0">
                <a:ln w="6350"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平台</a:t>
            </a:r>
            <a:endParaRPr lang="en-US" altLang="zh-CN" sz="4000" b="1" dirty="0" smtClean="0">
              <a:ln w="6350">
                <a:noFill/>
              </a:ln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000" b="1" dirty="0" smtClean="0">
                <a:ln w="6350"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解决</a:t>
            </a:r>
            <a:r>
              <a:rPr lang="zh-CN" altLang="en-US" sz="4000" b="1" dirty="0" smtClean="0">
                <a:ln w="6350"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方案</a:t>
            </a:r>
            <a:endParaRPr lang="zh-CN" altLang="en-US" sz="4000" b="1" dirty="0">
              <a:ln w="6350">
                <a:noFill/>
              </a:ln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9" name="原创设计师QQ598969553               _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34530" y="6156197"/>
            <a:ext cx="609600" cy="609600"/>
          </a:xfrm>
          <a:prstGeom prst="rect">
            <a:avLst/>
          </a:prstGeom>
        </p:spPr>
      </p:pic>
      <p:sp>
        <p:nvSpPr>
          <p:cNvPr id="6" name="原创设计师QQ598969553               _4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8166716" y="4057365"/>
            <a:ext cx="192470" cy="331845"/>
          </a:xfrm>
          <a:custGeom>
            <a:avLst/>
            <a:gdLst>
              <a:gd name="T0" fmla="*/ 58 w 58"/>
              <a:gd name="T1" fmla="*/ 95 h 100"/>
              <a:gd name="T2" fmla="*/ 26 w 58"/>
              <a:gd name="T3" fmla="*/ 0 h 100"/>
              <a:gd name="T4" fmla="*/ 0 w 58"/>
              <a:gd name="T5" fmla="*/ 100 h 100"/>
              <a:gd name="T6" fmla="*/ 58 w 58"/>
              <a:gd name="T7" fmla="*/ 9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00">
                <a:moveTo>
                  <a:pt x="58" y="95"/>
                </a:moveTo>
                <a:lnTo>
                  <a:pt x="26" y="0"/>
                </a:lnTo>
                <a:lnTo>
                  <a:pt x="0" y="100"/>
                </a:lnTo>
                <a:lnTo>
                  <a:pt x="58" y="95"/>
                </a:lnTo>
                <a:close/>
              </a:path>
            </a:pathLst>
          </a:custGeom>
          <a:solidFill>
            <a:srgbClr val="7B8D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原创设计师QQ598969553               _5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3846089" y="4057365"/>
            <a:ext cx="199107" cy="331845"/>
          </a:xfrm>
          <a:custGeom>
            <a:avLst/>
            <a:gdLst>
              <a:gd name="T0" fmla="*/ 0 w 60"/>
              <a:gd name="T1" fmla="*/ 95 h 100"/>
              <a:gd name="T2" fmla="*/ 39 w 60"/>
              <a:gd name="T3" fmla="*/ 0 h 100"/>
              <a:gd name="T4" fmla="*/ 60 w 60"/>
              <a:gd name="T5" fmla="*/ 100 h 100"/>
              <a:gd name="T6" fmla="*/ 0 w 60"/>
              <a:gd name="T7" fmla="*/ 9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" h="100">
                <a:moveTo>
                  <a:pt x="0" y="95"/>
                </a:moveTo>
                <a:lnTo>
                  <a:pt x="39" y="0"/>
                </a:lnTo>
                <a:lnTo>
                  <a:pt x="60" y="100"/>
                </a:lnTo>
                <a:lnTo>
                  <a:pt x="0" y="95"/>
                </a:lnTo>
                <a:close/>
              </a:path>
            </a:pathLst>
          </a:custGeom>
          <a:solidFill>
            <a:srgbClr val="7D8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原创设计师QQ598969553               _6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6985" y="3806103"/>
            <a:ext cx="12192000" cy="3039704"/>
          </a:xfrm>
          <a:custGeom>
            <a:avLst/>
            <a:gdLst>
              <a:gd name="T0" fmla="*/ 0 w 1953"/>
              <a:gd name="T1" fmla="*/ 0 h 485"/>
              <a:gd name="T2" fmla="*/ 0 w 1953"/>
              <a:gd name="T3" fmla="*/ 485 h 485"/>
              <a:gd name="T4" fmla="*/ 1953 w 1953"/>
              <a:gd name="T5" fmla="*/ 485 h 485"/>
              <a:gd name="T6" fmla="*/ 1953 w 1953"/>
              <a:gd name="T7" fmla="*/ 0 h 485"/>
              <a:gd name="T8" fmla="*/ 976 w 1953"/>
              <a:gd name="T9" fmla="*/ 117 h 485"/>
              <a:gd name="T10" fmla="*/ 0 w 1953"/>
              <a:gd name="T11" fmla="*/ 0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3" h="485">
                <a:moveTo>
                  <a:pt x="0" y="0"/>
                </a:moveTo>
                <a:cubicBezTo>
                  <a:pt x="0" y="485"/>
                  <a:pt x="0" y="485"/>
                  <a:pt x="0" y="485"/>
                </a:cubicBezTo>
                <a:cubicBezTo>
                  <a:pt x="1953" y="485"/>
                  <a:pt x="1953" y="485"/>
                  <a:pt x="1953" y="485"/>
                </a:cubicBezTo>
                <a:cubicBezTo>
                  <a:pt x="1953" y="0"/>
                  <a:pt x="1953" y="0"/>
                  <a:pt x="1953" y="0"/>
                </a:cubicBezTo>
                <a:cubicBezTo>
                  <a:pt x="1953" y="0"/>
                  <a:pt x="1378" y="132"/>
                  <a:pt x="976" y="117"/>
                </a:cubicBezTo>
                <a:cubicBezTo>
                  <a:pt x="976" y="117"/>
                  <a:pt x="683" y="145"/>
                  <a:pt x="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原创设计师QQ598969553               _7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3958917" y="4000952"/>
            <a:ext cx="4307353" cy="796429"/>
          </a:xfrm>
          <a:custGeom>
            <a:avLst/>
            <a:gdLst>
              <a:gd name="T0" fmla="*/ 1 w 690"/>
              <a:gd name="T1" fmla="*/ 19 h 127"/>
              <a:gd name="T2" fmla="*/ 27 w 690"/>
              <a:gd name="T3" fmla="*/ 119 h 127"/>
              <a:gd name="T4" fmla="*/ 38 w 690"/>
              <a:gd name="T5" fmla="*/ 127 h 127"/>
              <a:gd name="T6" fmla="*/ 647 w 690"/>
              <a:gd name="T7" fmla="*/ 127 h 127"/>
              <a:gd name="T8" fmla="*/ 657 w 690"/>
              <a:gd name="T9" fmla="*/ 119 h 127"/>
              <a:gd name="T10" fmla="*/ 688 w 690"/>
              <a:gd name="T11" fmla="*/ 14 h 127"/>
              <a:gd name="T12" fmla="*/ 678 w 690"/>
              <a:gd name="T13" fmla="*/ 0 h 127"/>
              <a:gd name="T14" fmla="*/ 12 w 690"/>
              <a:gd name="T15" fmla="*/ 5 h 127"/>
              <a:gd name="T16" fmla="*/ 1 w 690"/>
              <a:gd name="T17" fmla="*/ 1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127">
                <a:moveTo>
                  <a:pt x="1" y="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24"/>
                  <a:pt x="33" y="127"/>
                  <a:pt x="38" y="127"/>
                </a:cubicBezTo>
                <a:cubicBezTo>
                  <a:pt x="647" y="127"/>
                  <a:pt x="647" y="127"/>
                  <a:pt x="647" y="127"/>
                </a:cubicBezTo>
                <a:cubicBezTo>
                  <a:pt x="652" y="127"/>
                  <a:pt x="656" y="124"/>
                  <a:pt x="657" y="119"/>
                </a:cubicBezTo>
                <a:cubicBezTo>
                  <a:pt x="688" y="14"/>
                  <a:pt x="688" y="14"/>
                  <a:pt x="688" y="14"/>
                </a:cubicBezTo>
                <a:cubicBezTo>
                  <a:pt x="690" y="7"/>
                  <a:pt x="685" y="0"/>
                  <a:pt x="678" y="0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5"/>
                  <a:pt x="0" y="12"/>
                  <a:pt x="1" y="19"/>
                </a:cubicBezTo>
                <a:close/>
              </a:path>
            </a:pathLst>
          </a:custGeom>
          <a:solidFill>
            <a:srgbClr val="44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8" name="原创设计师QQ598969553               _10"/>
          <p:cNvSpPr txBox="1"/>
          <p:nvPr/>
        </p:nvSpPr>
        <p:spPr>
          <a:xfrm>
            <a:off x="5010743" y="4223287"/>
            <a:ext cx="22037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ln w="6350"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1800" dirty="0"/>
              <a:t>产融升级</a:t>
            </a:r>
            <a:r>
              <a:rPr lang="en-US" altLang="zh-CN" sz="1800" dirty="0"/>
              <a:t>,</a:t>
            </a:r>
            <a:r>
              <a:rPr lang="zh-CN" altLang="en-US" sz="1800" dirty="0"/>
              <a:t>步步为赢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338435" y="6464935"/>
            <a:ext cx="18338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服务产业升级，打造百年强企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push dir="u"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二</a:t>
            </a:r>
            <a:r>
              <a:rPr lang="en-US" altLang="zh-CN" sz="2400" dirty="0"/>
              <a:t>.</a:t>
            </a:r>
            <a:r>
              <a:rPr lang="zh-CN" altLang="en-US" sz="2400" dirty="0"/>
              <a:t>功能介绍</a:t>
            </a:r>
          </a:p>
          <a:p>
            <a:endParaRPr lang="zh-CN" altLang="en-US" sz="2400" dirty="0"/>
          </a:p>
        </p:txBody>
      </p:sp>
      <p:sp>
        <p:nvSpPr>
          <p:cNvPr id="25" name="文本框 38"/>
          <p:cNvSpPr txBox="1">
            <a:spLocks noChangeArrowheads="1"/>
          </p:cNvSpPr>
          <p:nvPr/>
        </p:nvSpPr>
        <p:spPr bwMode="auto">
          <a:xfrm>
            <a:off x="2588260" y="2714625"/>
            <a:ext cx="63218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2.1 SCM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企业管理系统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84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SCM</a:t>
            </a:r>
            <a:r>
              <a:rPr lang="zh-CN" altLang="en-US" dirty="0" smtClean="0"/>
              <a:t>系统功能</a:t>
            </a:r>
            <a:r>
              <a:rPr lang="zh-CN" altLang="en-US" dirty="0"/>
              <a:t>架构</a:t>
            </a: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1" y="625569"/>
            <a:ext cx="10729315" cy="57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5" y="1162212"/>
            <a:ext cx="3072378" cy="2241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127000" stA="95000" endPos="37000" dist="508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13" y="2176452"/>
            <a:ext cx="3247798" cy="323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88900" endPos="19000" dist="508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5266009" y="1493998"/>
            <a:ext cx="6489039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丰富的标品库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提供强大的标品库，方便手工录入，减少录入工作量，降低差错率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多样化的商品展示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不仅支持多规格商品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SPU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管理，而且支持商品按照不同维度分组，使前端平台可以按照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SKU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SPU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、分组等多种样式展示；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多平台多店铺商品发布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商家可自主发布商品到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及其他外部平台，并为各平台设置商品售价及商品特性，设置不同平台的库存发布策略；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多计量单位管理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支持三级计量单位，可灵活设置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多维度价格体系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支持从不同维度给商品定价，可以按销售区域、客户等级、客户分类、单独客户等维度定价，能做到一店一价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23750" y="499664"/>
            <a:ext cx="3069169" cy="79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商品</a:t>
            </a:r>
          </a:p>
        </p:txBody>
      </p:sp>
      <p:sp>
        <p:nvSpPr>
          <p:cNvPr id="7" name="矩形 6"/>
          <p:cNvSpPr/>
          <p:nvPr/>
        </p:nvSpPr>
        <p:spPr>
          <a:xfrm>
            <a:off x="6019805" y="903566"/>
            <a:ext cx="5356906" cy="123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原创设计师QQ598969553               _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SCM</a:t>
            </a:r>
            <a:r>
              <a:rPr lang="zh-CN" altLang="en-US" dirty="0" smtClean="0"/>
              <a:t>系统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8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5" y="1229477"/>
            <a:ext cx="2788199" cy="3045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29" y="2334422"/>
            <a:ext cx="2788199" cy="3045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4775906" y="1229477"/>
            <a:ext cx="6970618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订单来源方式多样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支持各种下单方式，访销下单、车销下单、电话下单，从各个销售平台下单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多平台多渠道对接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统一管理多渠道多平台订单，与平台无缝对接，实时获取，提高订单处理效率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策略设置灵活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根据订单处理策略，智能化批量处理订单（如促销、拆单、合单、客审、财审等），大大减轻工作量，降低成本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智能化分仓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智能化分仓（前置仓、区域仓、中心仓），就近发货提高配送时效，降低物流成本，提高客户体验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、订单履行的全程跟踪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实时跟踪订单的变化，仓库作业信息，物流配送信息，实时反映，做到订单的全程掌控</a:t>
            </a:r>
          </a:p>
        </p:txBody>
      </p:sp>
      <p:sp>
        <p:nvSpPr>
          <p:cNvPr id="6" name="矩形 5"/>
          <p:cNvSpPr/>
          <p:nvPr/>
        </p:nvSpPr>
        <p:spPr>
          <a:xfrm>
            <a:off x="5562599" y="862148"/>
            <a:ext cx="5343350" cy="100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70101" y="475258"/>
            <a:ext cx="2378019" cy="79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订单</a:t>
            </a:r>
          </a:p>
        </p:txBody>
      </p:sp>
      <p:sp>
        <p:nvSpPr>
          <p:cNvPr id="8" name="原创设计师QQ598969553               _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SCM</a:t>
            </a:r>
            <a:r>
              <a:rPr lang="zh-CN" altLang="en-US" dirty="0" smtClean="0"/>
              <a:t>系统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83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4735" y="1289034"/>
            <a:ext cx="696096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告别低效的手工录单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通过访销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车销系统手机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在客户现场实时抄单，取代原来业务员通过小本记录客户订单的低效行为，提高下单效率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57737" y="543612"/>
            <a:ext cx="2436204" cy="79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访销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车销</a:t>
            </a:r>
          </a:p>
        </p:txBody>
      </p:sp>
      <p:sp>
        <p:nvSpPr>
          <p:cNvPr id="5" name="矩形 4"/>
          <p:cNvSpPr/>
          <p:nvPr/>
        </p:nvSpPr>
        <p:spPr>
          <a:xfrm>
            <a:off x="6313544" y="992670"/>
            <a:ext cx="4930067" cy="91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94" y="1341784"/>
            <a:ext cx="1809788" cy="3064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33" y="2146842"/>
            <a:ext cx="1722961" cy="3064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13" y="2910869"/>
            <a:ext cx="1746029" cy="310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824735" y="2570952"/>
            <a:ext cx="6960966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提高内外勤协同效率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访销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车销订单后台实时接收，内勤可快速审核，提高协同效率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33529" y="3534952"/>
            <a:ext cx="696096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实时掌握业务员位置，让管理更轻松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全程记录员工在工作时间内的行踪轨迹和停留时长，并提供历史回放让领导全局了解下属的轨迹明细和里程统计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24735" y="4919218"/>
            <a:ext cx="696096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规范管理培训资料，构建知识共享体系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提供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积累和共享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的一体化知识管理解决方案，企业可以对知识资源进行有序的管理和针对性的下发</a:t>
            </a:r>
          </a:p>
        </p:txBody>
      </p:sp>
      <p:sp>
        <p:nvSpPr>
          <p:cNvPr id="12" name="原创设计师QQ598969553               _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SCM</a:t>
            </a:r>
            <a:r>
              <a:rPr lang="zh-CN" altLang="en-US" dirty="0" smtClean="0"/>
              <a:t>系统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6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二</a:t>
            </a:r>
            <a:r>
              <a:rPr lang="en-US" altLang="zh-CN" sz="2400" dirty="0"/>
              <a:t>.</a:t>
            </a:r>
            <a:r>
              <a:rPr lang="zh-CN" altLang="en-US" sz="2400" dirty="0"/>
              <a:t>功能介绍</a:t>
            </a:r>
          </a:p>
          <a:p>
            <a:endParaRPr lang="zh-CN" altLang="en-US" sz="2400" dirty="0"/>
          </a:p>
        </p:txBody>
      </p:sp>
      <p:sp>
        <p:nvSpPr>
          <p:cNvPr id="25" name="文本框 38"/>
          <p:cNvSpPr txBox="1">
            <a:spLocks noChangeArrowheads="1"/>
          </p:cNvSpPr>
          <p:nvPr/>
        </p:nvSpPr>
        <p:spPr bwMode="auto">
          <a:xfrm>
            <a:off x="2588260" y="2714625"/>
            <a:ext cx="64387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2.2 WMS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仓储管理系统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仓储管理系统功能</a:t>
            </a:r>
            <a:r>
              <a:rPr lang="zh-CN" altLang="en-US" dirty="0"/>
              <a:t>架构</a:t>
            </a: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5" y="768574"/>
            <a:ext cx="11437791" cy="5657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WMS</a:t>
            </a:r>
            <a:r>
              <a:rPr lang="zh-CN" altLang="en-US" dirty="0" smtClean="0"/>
              <a:t>核心力</a:t>
            </a:r>
            <a:endParaRPr lang="zh-CN" altLang="en-US" dirty="0"/>
          </a:p>
        </p:txBody>
      </p:sp>
      <p:sp>
        <p:nvSpPr>
          <p:cNvPr id="5" name="iṩľïḍé"/>
          <p:cNvSpPr>
            <a:spLocks noChangeAspect="1"/>
          </p:cNvSpPr>
          <p:nvPr/>
        </p:nvSpPr>
        <p:spPr>
          <a:xfrm>
            <a:off x="6022217" y="2617384"/>
            <a:ext cx="152400" cy="152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í$ḷïḑè"/>
          <p:cNvGrpSpPr/>
          <p:nvPr/>
        </p:nvGrpSpPr>
        <p:grpSpPr>
          <a:xfrm>
            <a:off x="4359424" y="3021812"/>
            <a:ext cx="2988950" cy="2495160"/>
            <a:chOff x="4359424" y="3681028"/>
            <a:chExt cx="2988950" cy="2495160"/>
          </a:xfrm>
        </p:grpSpPr>
        <p:sp>
          <p:nvSpPr>
            <p:cNvPr id="7" name="íŝ1iḋè"/>
            <p:cNvSpPr/>
            <p:nvPr/>
          </p:nvSpPr>
          <p:spPr bwMode="auto">
            <a:xfrm>
              <a:off x="4853214" y="3681028"/>
              <a:ext cx="2495160" cy="24951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" name="ïṩ1iḍè"/>
            <p:cNvGrpSpPr/>
            <p:nvPr/>
          </p:nvGrpSpPr>
          <p:grpSpPr>
            <a:xfrm>
              <a:off x="4359424" y="3692215"/>
              <a:ext cx="2976945" cy="2306214"/>
              <a:chOff x="4359424" y="3692215"/>
              <a:chExt cx="2976945" cy="2306214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9" name="iṩľîdê"/>
              <p:cNvSpPr/>
              <p:nvPr/>
            </p:nvSpPr>
            <p:spPr bwMode="auto">
              <a:xfrm>
                <a:off x="5481366" y="5974438"/>
                <a:ext cx="7634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" name="işḷíḑê"/>
              <p:cNvSpPr/>
              <p:nvPr/>
            </p:nvSpPr>
            <p:spPr bwMode="auto">
              <a:xfrm>
                <a:off x="6891437" y="4030001"/>
                <a:ext cx="69795" cy="38169"/>
              </a:xfrm>
              <a:custGeom>
                <a:avLst/>
                <a:gdLst>
                  <a:gd name="T0" fmla="*/ 1 w 9"/>
                  <a:gd name="T1" fmla="*/ 1 h 5"/>
                  <a:gd name="T2" fmla="*/ 2 w 9"/>
                  <a:gd name="T3" fmla="*/ 4 h 5"/>
                  <a:gd name="T4" fmla="*/ 5 w 9"/>
                  <a:gd name="T5" fmla="*/ 4 h 5"/>
                  <a:gd name="T6" fmla="*/ 7 w 9"/>
                  <a:gd name="T7" fmla="*/ 4 h 5"/>
                  <a:gd name="T8" fmla="*/ 9 w 9"/>
                  <a:gd name="T9" fmla="*/ 5 h 5"/>
                  <a:gd name="T10" fmla="*/ 5 w 9"/>
                  <a:gd name="T11" fmla="*/ 1 h 5"/>
                  <a:gd name="T12" fmla="*/ 2 w 9"/>
                  <a:gd name="T13" fmla="*/ 0 h 5"/>
                  <a:gd name="T14" fmla="*/ 1 w 9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1" y="1"/>
                    </a:moveTo>
                    <a:cubicBezTo>
                      <a:pt x="2" y="2"/>
                      <a:pt x="2" y="2"/>
                      <a:pt x="2" y="4"/>
                    </a:cubicBezTo>
                    <a:cubicBezTo>
                      <a:pt x="3" y="5"/>
                      <a:pt x="4" y="4"/>
                      <a:pt x="5" y="4"/>
                    </a:cubicBezTo>
                    <a:cubicBezTo>
                      <a:pt x="5" y="3"/>
                      <a:pt x="5" y="3"/>
                      <a:pt x="7" y="4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7" y="4"/>
                      <a:pt x="6" y="2"/>
                      <a:pt x="5" y="1"/>
                    </a:cubicBezTo>
                    <a:cubicBezTo>
                      <a:pt x="4" y="1"/>
                      <a:pt x="3" y="1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iṩľíďe"/>
              <p:cNvSpPr/>
              <p:nvPr/>
            </p:nvSpPr>
            <p:spPr bwMode="auto">
              <a:xfrm>
                <a:off x="6852177" y="4084529"/>
                <a:ext cx="39260" cy="45803"/>
              </a:xfrm>
              <a:custGeom>
                <a:avLst/>
                <a:gdLst>
                  <a:gd name="T0" fmla="*/ 5 w 5"/>
                  <a:gd name="T1" fmla="*/ 5 h 6"/>
                  <a:gd name="T2" fmla="*/ 0 w 5"/>
                  <a:gd name="T3" fmla="*/ 3 h 6"/>
                  <a:gd name="T4" fmla="*/ 5 w 5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5"/>
                    </a:moveTo>
                    <a:cubicBezTo>
                      <a:pt x="5" y="4"/>
                      <a:pt x="1" y="0"/>
                      <a:pt x="0" y="3"/>
                    </a:cubicBezTo>
                    <a:cubicBezTo>
                      <a:pt x="0" y="4"/>
                      <a:pt x="4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ïśļíḍê"/>
              <p:cNvSpPr/>
              <p:nvPr/>
            </p:nvSpPr>
            <p:spPr bwMode="auto">
              <a:xfrm>
                <a:off x="4907741" y="4681055"/>
                <a:ext cx="45803" cy="92696"/>
              </a:xfrm>
              <a:custGeom>
                <a:avLst/>
                <a:gdLst>
                  <a:gd name="T0" fmla="*/ 2 w 6"/>
                  <a:gd name="T1" fmla="*/ 9 h 12"/>
                  <a:gd name="T2" fmla="*/ 5 w 6"/>
                  <a:gd name="T3" fmla="*/ 11 h 12"/>
                  <a:gd name="T4" fmla="*/ 3 w 6"/>
                  <a:gd name="T5" fmla="*/ 6 h 12"/>
                  <a:gd name="T6" fmla="*/ 1 w 6"/>
                  <a:gd name="T7" fmla="*/ 1 h 12"/>
                  <a:gd name="T8" fmla="*/ 1 w 6"/>
                  <a:gd name="T9" fmla="*/ 0 h 12"/>
                  <a:gd name="T10" fmla="*/ 0 w 6"/>
                  <a:gd name="T11" fmla="*/ 4 h 12"/>
                  <a:gd name="T12" fmla="*/ 1 w 6"/>
                  <a:gd name="T13" fmla="*/ 7 h 12"/>
                  <a:gd name="T14" fmla="*/ 2 w 6"/>
                  <a:gd name="T15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2" y="9"/>
                    </a:moveTo>
                    <a:cubicBezTo>
                      <a:pt x="3" y="9"/>
                      <a:pt x="4" y="12"/>
                      <a:pt x="5" y="11"/>
                    </a:cubicBezTo>
                    <a:cubicBezTo>
                      <a:pt x="6" y="9"/>
                      <a:pt x="3" y="7"/>
                      <a:pt x="3" y="6"/>
                    </a:cubicBezTo>
                    <a:cubicBezTo>
                      <a:pt x="2" y="5"/>
                      <a:pt x="3" y="3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8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íśļiḑè"/>
              <p:cNvSpPr/>
              <p:nvPr/>
            </p:nvSpPr>
            <p:spPr bwMode="auto">
              <a:xfrm>
                <a:off x="5294883" y="3990742"/>
                <a:ext cx="46893" cy="31626"/>
              </a:xfrm>
              <a:custGeom>
                <a:avLst/>
                <a:gdLst>
                  <a:gd name="T0" fmla="*/ 1 w 6"/>
                  <a:gd name="T1" fmla="*/ 4 h 4"/>
                  <a:gd name="T2" fmla="*/ 3 w 6"/>
                  <a:gd name="T3" fmla="*/ 3 h 4"/>
                  <a:gd name="T4" fmla="*/ 6 w 6"/>
                  <a:gd name="T5" fmla="*/ 1 h 4"/>
                  <a:gd name="T6" fmla="*/ 5 w 6"/>
                  <a:gd name="T7" fmla="*/ 0 h 4"/>
                  <a:gd name="T8" fmla="*/ 0 w 6"/>
                  <a:gd name="T9" fmla="*/ 4 h 4"/>
                  <a:gd name="T10" fmla="*/ 1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1" y="4"/>
                    </a:moveTo>
                    <a:cubicBezTo>
                      <a:pt x="1" y="4"/>
                      <a:pt x="3" y="3"/>
                      <a:pt x="3" y="3"/>
                    </a:cubicBezTo>
                    <a:cubicBezTo>
                      <a:pt x="4" y="3"/>
                      <a:pt x="6" y="2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1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íSlíḋe"/>
              <p:cNvSpPr/>
              <p:nvPr/>
            </p:nvSpPr>
            <p:spPr bwMode="auto">
              <a:xfrm>
                <a:off x="5357044" y="3920947"/>
                <a:ext cx="262821" cy="154857"/>
              </a:xfrm>
              <a:custGeom>
                <a:avLst/>
                <a:gdLst>
                  <a:gd name="T0" fmla="*/ 0 w 34"/>
                  <a:gd name="T1" fmla="*/ 7 h 20"/>
                  <a:gd name="T2" fmla="*/ 2 w 34"/>
                  <a:gd name="T3" fmla="*/ 6 h 20"/>
                  <a:gd name="T4" fmla="*/ 3 w 34"/>
                  <a:gd name="T5" fmla="*/ 5 h 20"/>
                  <a:gd name="T6" fmla="*/ 4 w 34"/>
                  <a:gd name="T7" fmla="*/ 7 h 20"/>
                  <a:gd name="T8" fmla="*/ 6 w 34"/>
                  <a:gd name="T9" fmla="*/ 7 h 20"/>
                  <a:gd name="T10" fmla="*/ 5 w 34"/>
                  <a:gd name="T11" fmla="*/ 10 h 20"/>
                  <a:gd name="T12" fmla="*/ 4 w 34"/>
                  <a:gd name="T13" fmla="*/ 11 h 20"/>
                  <a:gd name="T14" fmla="*/ 7 w 34"/>
                  <a:gd name="T15" fmla="*/ 11 h 20"/>
                  <a:gd name="T16" fmla="*/ 9 w 34"/>
                  <a:gd name="T17" fmla="*/ 9 h 20"/>
                  <a:gd name="T18" fmla="*/ 11 w 34"/>
                  <a:gd name="T19" fmla="*/ 8 h 20"/>
                  <a:gd name="T20" fmla="*/ 11 w 34"/>
                  <a:gd name="T21" fmla="*/ 10 h 20"/>
                  <a:gd name="T22" fmla="*/ 8 w 34"/>
                  <a:gd name="T23" fmla="*/ 12 h 20"/>
                  <a:gd name="T24" fmla="*/ 5 w 34"/>
                  <a:gd name="T25" fmla="*/ 13 h 20"/>
                  <a:gd name="T26" fmla="*/ 2 w 34"/>
                  <a:gd name="T27" fmla="*/ 14 h 20"/>
                  <a:gd name="T28" fmla="*/ 2 w 34"/>
                  <a:gd name="T29" fmla="*/ 17 h 20"/>
                  <a:gd name="T30" fmla="*/ 4 w 34"/>
                  <a:gd name="T31" fmla="*/ 16 h 20"/>
                  <a:gd name="T32" fmla="*/ 10 w 34"/>
                  <a:gd name="T33" fmla="*/ 16 h 20"/>
                  <a:gd name="T34" fmla="*/ 13 w 34"/>
                  <a:gd name="T35" fmla="*/ 17 h 20"/>
                  <a:gd name="T36" fmla="*/ 15 w 34"/>
                  <a:gd name="T37" fmla="*/ 18 h 20"/>
                  <a:gd name="T38" fmla="*/ 17 w 34"/>
                  <a:gd name="T39" fmla="*/ 18 h 20"/>
                  <a:gd name="T40" fmla="*/ 19 w 34"/>
                  <a:gd name="T41" fmla="*/ 19 h 20"/>
                  <a:gd name="T42" fmla="*/ 22 w 34"/>
                  <a:gd name="T43" fmla="*/ 19 h 20"/>
                  <a:gd name="T44" fmla="*/ 24 w 34"/>
                  <a:gd name="T45" fmla="*/ 18 h 20"/>
                  <a:gd name="T46" fmla="*/ 26 w 34"/>
                  <a:gd name="T47" fmla="*/ 18 h 20"/>
                  <a:gd name="T48" fmla="*/ 26 w 34"/>
                  <a:gd name="T49" fmla="*/ 15 h 20"/>
                  <a:gd name="T50" fmla="*/ 22 w 34"/>
                  <a:gd name="T51" fmla="*/ 13 h 20"/>
                  <a:gd name="T52" fmla="*/ 22 w 34"/>
                  <a:gd name="T53" fmla="*/ 12 h 20"/>
                  <a:gd name="T54" fmla="*/ 26 w 34"/>
                  <a:gd name="T55" fmla="*/ 13 h 20"/>
                  <a:gd name="T56" fmla="*/ 29 w 34"/>
                  <a:gd name="T57" fmla="*/ 13 h 20"/>
                  <a:gd name="T58" fmla="*/ 32 w 34"/>
                  <a:gd name="T59" fmla="*/ 12 h 20"/>
                  <a:gd name="T60" fmla="*/ 34 w 34"/>
                  <a:gd name="T61" fmla="*/ 10 h 20"/>
                  <a:gd name="T62" fmla="*/ 28 w 34"/>
                  <a:gd name="T63" fmla="*/ 9 h 20"/>
                  <a:gd name="T64" fmla="*/ 25 w 34"/>
                  <a:gd name="T65" fmla="*/ 7 h 20"/>
                  <a:gd name="T66" fmla="*/ 22 w 34"/>
                  <a:gd name="T67" fmla="*/ 7 h 20"/>
                  <a:gd name="T68" fmla="*/ 22 w 34"/>
                  <a:gd name="T69" fmla="*/ 3 h 20"/>
                  <a:gd name="T70" fmla="*/ 14 w 34"/>
                  <a:gd name="T71" fmla="*/ 2 h 20"/>
                  <a:gd name="T72" fmla="*/ 8 w 34"/>
                  <a:gd name="T73" fmla="*/ 0 h 20"/>
                  <a:gd name="T74" fmla="*/ 0 w 34"/>
                  <a:gd name="T75" fmla="*/ 7 h 20"/>
                  <a:gd name="T76" fmla="*/ 0 w 34"/>
                  <a:gd name="T77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" h="20">
                    <a:moveTo>
                      <a:pt x="0" y="7"/>
                    </a:moveTo>
                    <a:cubicBezTo>
                      <a:pt x="0" y="7"/>
                      <a:pt x="2" y="7"/>
                      <a:pt x="2" y="6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2" y="7"/>
                      <a:pt x="4" y="7"/>
                    </a:cubicBezTo>
                    <a:cubicBezTo>
                      <a:pt x="5" y="6"/>
                      <a:pt x="5" y="6"/>
                      <a:pt x="6" y="7"/>
                    </a:cubicBezTo>
                    <a:cubicBezTo>
                      <a:pt x="7" y="7"/>
                      <a:pt x="5" y="9"/>
                      <a:pt x="5" y="10"/>
                    </a:cubicBezTo>
                    <a:cubicBezTo>
                      <a:pt x="4" y="10"/>
                      <a:pt x="3" y="11"/>
                      <a:pt x="4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7" y="11"/>
                      <a:pt x="8" y="9"/>
                      <a:pt x="9" y="9"/>
                    </a:cubicBezTo>
                    <a:cubicBezTo>
                      <a:pt x="9" y="8"/>
                      <a:pt x="10" y="8"/>
                      <a:pt x="11" y="8"/>
                    </a:cubicBezTo>
                    <a:cubicBezTo>
                      <a:pt x="11" y="9"/>
                      <a:pt x="14" y="9"/>
                      <a:pt x="11" y="10"/>
                    </a:cubicBezTo>
                    <a:cubicBezTo>
                      <a:pt x="9" y="11"/>
                      <a:pt x="8" y="11"/>
                      <a:pt x="8" y="12"/>
                    </a:cubicBezTo>
                    <a:cubicBezTo>
                      <a:pt x="7" y="13"/>
                      <a:pt x="7" y="14"/>
                      <a:pt x="5" y="13"/>
                    </a:cubicBezTo>
                    <a:cubicBezTo>
                      <a:pt x="3" y="13"/>
                      <a:pt x="2" y="13"/>
                      <a:pt x="2" y="14"/>
                    </a:cubicBezTo>
                    <a:cubicBezTo>
                      <a:pt x="1" y="15"/>
                      <a:pt x="1" y="17"/>
                      <a:pt x="2" y="17"/>
                    </a:cubicBezTo>
                    <a:cubicBezTo>
                      <a:pt x="3" y="17"/>
                      <a:pt x="3" y="17"/>
                      <a:pt x="4" y="16"/>
                    </a:cubicBezTo>
                    <a:cubicBezTo>
                      <a:pt x="5" y="16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3" y="17"/>
                      <a:pt x="14" y="18"/>
                      <a:pt x="15" y="18"/>
                    </a:cubicBezTo>
                    <a:cubicBezTo>
                      <a:pt x="16" y="19"/>
                      <a:pt x="16" y="17"/>
                      <a:pt x="17" y="18"/>
                    </a:cubicBezTo>
                    <a:cubicBezTo>
                      <a:pt x="19" y="19"/>
                      <a:pt x="18" y="19"/>
                      <a:pt x="19" y="19"/>
                    </a:cubicBezTo>
                    <a:cubicBezTo>
                      <a:pt x="20" y="19"/>
                      <a:pt x="22" y="19"/>
                      <a:pt x="22" y="19"/>
                    </a:cubicBezTo>
                    <a:cubicBezTo>
                      <a:pt x="22" y="19"/>
                      <a:pt x="22" y="17"/>
                      <a:pt x="24" y="18"/>
                    </a:cubicBezTo>
                    <a:cubicBezTo>
                      <a:pt x="25" y="18"/>
                      <a:pt x="26" y="20"/>
                      <a:pt x="26" y="18"/>
                    </a:cubicBezTo>
                    <a:cubicBezTo>
                      <a:pt x="26" y="17"/>
                      <a:pt x="27" y="16"/>
                      <a:pt x="26" y="15"/>
                    </a:cubicBezTo>
                    <a:cubicBezTo>
                      <a:pt x="24" y="14"/>
                      <a:pt x="22" y="14"/>
                      <a:pt x="22" y="13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3" y="11"/>
                      <a:pt x="25" y="12"/>
                      <a:pt x="26" y="13"/>
                    </a:cubicBezTo>
                    <a:cubicBezTo>
                      <a:pt x="27" y="13"/>
                      <a:pt x="28" y="14"/>
                      <a:pt x="29" y="13"/>
                    </a:cubicBezTo>
                    <a:cubicBezTo>
                      <a:pt x="30" y="13"/>
                      <a:pt x="31" y="12"/>
                      <a:pt x="32" y="12"/>
                    </a:cubicBezTo>
                    <a:cubicBezTo>
                      <a:pt x="32" y="11"/>
                      <a:pt x="34" y="10"/>
                      <a:pt x="34" y="10"/>
                    </a:cubicBezTo>
                    <a:cubicBezTo>
                      <a:pt x="34" y="10"/>
                      <a:pt x="29" y="9"/>
                      <a:pt x="28" y="9"/>
                    </a:cubicBezTo>
                    <a:cubicBezTo>
                      <a:pt x="28" y="8"/>
                      <a:pt x="26" y="7"/>
                      <a:pt x="25" y="7"/>
                    </a:cubicBezTo>
                    <a:cubicBezTo>
                      <a:pt x="25" y="7"/>
                      <a:pt x="23" y="8"/>
                      <a:pt x="22" y="7"/>
                    </a:cubicBezTo>
                    <a:cubicBezTo>
                      <a:pt x="22" y="5"/>
                      <a:pt x="22" y="3"/>
                      <a:pt x="22" y="3"/>
                    </a:cubicBezTo>
                    <a:cubicBezTo>
                      <a:pt x="21" y="3"/>
                      <a:pt x="15" y="3"/>
                      <a:pt x="14" y="2"/>
                    </a:cubicBezTo>
                    <a:cubicBezTo>
                      <a:pt x="13" y="2"/>
                      <a:pt x="10" y="1"/>
                      <a:pt x="8" y="0"/>
                    </a:cubicBezTo>
                    <a:cubicBezTo>
                      <a:pt x="5" y="2"/>
                      <a:pt x="3" y="4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îşḷídè"/>
              <p:cNvSpPr/>
              <p:nvPr/>
            </p:nvSpPr>
            <p:spPr bwMode="auto">
              <a:xfrm>
                <a:off x="4915375" y="4068170"/>
                <a:ext cx="1085089" cy="1930259"/>
              </a:xfrm>
              <a:custGeom>
                <a:avLst/>
                <a:gdLst>
                  <a:gd name="T0" fmla="*/ 82 w 140"/>
                  <a:gd name="T1" fmla="*/ 249 h 249"/>
                  <a:gd name="T2" fmla="*/ 81 w 140"/>
                  <a:gd name="T3" fmla="*/ 242 h 249"/>
                  <a:gd name="T4" fmla="*/ 86 w 140"/>
                  <a:gd name="T5" fmla="*/ 233 h 249"/>
                  <a:gd name="T6" fmla="*/ 89 w 140"/>
                  <a:gd name="T7" fmla="*/ 227 h 249"/>
                  <a:gd name="T8" fmla="*/ 95 w 140"/>
                  <a:gd name="T9" fmla="*/ 217 h 249"/>
                  <a:gd name="T10" fmla="*/ 109 w 140"/>
                  <a:gd name="T11" fmla="*/ 211 h 249"/>
                  <a:gd name="T12" fmla="*/ 122 w 140"/>
                  <a:gd name="T13" fmla="*/ 197 h 249"/>
                  <a:gd name="T14" fmla="*/ 133 w 140"/>
                  <a:gd name="T15" fmla="*/ 175 h 249"/>
                  <a:gd name="T16" fmla="*/ 127 w 140"/>
                  <a:gd name="T17" fmla="*/ 151 h 249"/>
                  <a:gd name="T18" fmla="*/ 109 w 140"/>
                  <a:gd name="T19" fmla="*/ 150 h 249"/>
                  <a:gd name="T20" fmla="*/ 109 w 140"/>
                  <a:gd name="T21" fmla="*/ 141 h 249"/>
                  <a:gd name="T22" fmla="*/ 90 w 140"/>
                  <a:gd name="T23" fmla="*/ 124 h 249"/>
                  <a:gd name="T24" fmla="*/ 84 w 140"/>
                  <a:gd name="T25" fmla="*/ 119 h 249"/>
                  <a:gd name="T26" fmla="*/ 72 w 140"/>
                  <a:gd name="T27" fmla="*/ 118 h 249"/>
                  <a:gd name="T28" fmla="*/ 65 w 140"/>
                  <a:gd name="T29" fmla="*/ 113 h 249"/>
                  <a:gd name="T30" fmla="*/ 50 w 140"/>
                  <a:gd name="T31" fmla="*/ 119 h 249"/>
                  <a:gd name="T32" fmla="*/ 41 w 140"/>
                  <a:gd name="T33" fmla="*/ 104 h 249"/>
                  <a:gd name="T34" fmla="*/ 36 w 140"/>
                  <a:gd name="T35" fmla="*/ 92 h 249"/>
                  <a:gd name="T36" fmla="*/ 23 w 140"/>
                  <a:gd name="T37" fmla="*/ 98 h 249"/>
                  <a:gd name="T38" fmla="*/ 25 w 140"/>
                  <a:gd name="T39" fmla="*/ 74 h 249"/>
                  <a:gd name="T40" fmla="*/ 40 w 140"/>
                  <a:gd name="T41" fmla="*/ 71 h 249"/>
                  <a:gd name="T42" fmla="*/ 49 w 140"/>
                  <a:gd name="T43" fmla="*/ 78 h 249"/>
                  <a:gd name="T44" fmla="*/ 57 w 140"/>
                  <a:gd name="T45" fmla="*/ 53 h 249"/>
                  <a:gd name="T46" fmla="*/ 65 w 140"/>
                  <a:gd name="T47" fmla="*/ 46 h 249"/>
                  <a:gd name="T48" fmla="*/ 76 w 140"/>
                  <a:gd name="T49" fmla="*/ 37 h 249"/>
                  <a:gd name="T50" fmla="*/ 88 w 140"/>
                  <a:gd name="T51" fmla="*/ 32 h 249"/>
                  <a:gd name="T52" fmla="*/ 80 w 140"/>
                  <a:gd name="T53" fmla="*/ 30 h 249"/>
                  <a:gd name="T54" fmla="*/ 72 w 140"/>
                  <a:gd name="T55" fmla="*/ 26 h 249"/>
                  <a:gd name="T56" fmla="*/ 86 w 140"/>
                  <a:gd name="T57" fmla="*/ 25 h 249"/>
                  <a:gd name="T58" fmla="*/ 91 w 140"/>
                  <a:gd name="T59" fmla="*/ 28 h 249"/>
                  <a:gd name="T60" fmla="*/ 102 w 140"/>
                  <a:gd name="T61" fmla="*/ 30 h 249"/>
                  <a:gd name="T62" fmla="*/ 96 w 140"/>
                  <a:gd name="T63" fmla="*/ 23 h 249"/>
                  <a:gd name="T64" fmla="*/ 88 w 140"/>
                  <a:gd name="T65" fmla="*/ 12 h 249"/>
                  <a:gd name="T66" fmla="*/ 73 w 140"/>
                  <a:gd name="T67" fmla="*/ 6 h 249"/>
                  <a:gd name="T68" fmla="*/ 58 w 140"/>
                  <a:gd name="T69" fmla="*/ 4 h 249"/>
                  <a:gd name="T70" fmla="*/ 56 w 140"/>
                  <a:gd name="T71" fmla="*/ 15 h 249"/>
                  <a:gd name="T72" fmla="*/ 51 w 140"/>
                  <a:gd name="T73" fmla="*/ 21 h 249"/>
                  <a:gd name="T74" fmla="*/ 42 w 140"/>
                  <a:gd name="T75" fmla="*/ 15 h 249"/>
                  <a:gd name="T76" fmla="*/ 2 w 140"/>
                  <a:gd name="T77" fmla="*/ 80 h 249"/>
                  <a:gd name="T78" fmla="*/ 14 w 140"/>
                  <a:gd name="T79" fmla="*/ 101 h 249"/>
                  <a:gd name="T80" fmla="*/ 27 w 140"/>
                  <a:gd name="T81" fmla="*/ 107 h 249"/>
                  <a:gd name="T82" fmla="*/ 40 w 140"/>
                  <a:gd name="T83" fmla="*/ 120 h 249"/>
                  <a:gd name="T84" fmla="*/ 52 w 140"/>
                  <a:gd name="T85" fmla="*/ 123 h 249"/>
                  <a:gd name="T86" fmla="*/ 48 w 140"/>
                  <a:gd name="T87" fmla="*/ 144 h 249"/>
                  <a:gd name="T88" fmla="*/ 58 w 140"/>
                  <a:gd name="T89" fmla="*/ 174 h 249"/>
                  <a:gd name="T90" fmla="*/ 71 w 140"/>
                  <a:gd name="T91" fmla="*/ 198 h 249"/>
                  <a:gd name="T92" fmla="*/ 70 w 140"/>
                  <a:gd name="T93" fmla="*/ 217 h 249"/>
                  <a:gd name="T94" fmla="*/ 70 w 140"/>
                  <a:gd name="T95" fmla="*/ 231 h 249"/>
                  <a:gd name="T96" fmla="*/ 71 w 140"/>
                  <a:gd name="T97" fmla="*/ 241 h 249"/>
                  <a:gd name="T98" fmla="*/ 75 w 140"/>
                  <a:gd name="T99" fmla="*/ 247 h 249"/>
                  <a:gd name="T100" fmla="*/ 54 w 140"/>
                  <a:gd name="T101" fmla="*/ 42 h 249"/>
                  <a:gd name="T102" fmla="*/ 55 w 140"/>
                  <a:gd name="T103" fmla="*/ 38 h 249"/>
                  <a:gd name="T104" fmla="*/ 48 w 140"/>
                  <a:gd name="T105" fmla="*/ 42 h 249"/>
                  <a:gd name="T106" fmla="*/ 39 w 140"/>
                  <a:gd name="T107" fmla="*/ 46 h 249"/>
                  <a:gd name="T108" fmla="*/ 50 w 140"/>
                  <a:gd name="T109" fmla="*/ 34 h 249"/>
                  <a:gd name="T110" fmla="*/ 40 w 140"/>
                  <a:gd name="T111" fmla="*/ 3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" h="249">
                    <a:moveTo>
                      <a:pt x="77" y="248"/>
                    </a:moveTo>
                    <a:cubicBezTo>
                      <a:pt x="78" y="248"/>
                      <a:pt x="79" y="248"/>
                      <a:pt x="78" y="246"/>
                    </a:cubicBezTo>
                    <a:cubicBezTo>
                      <a:pt x="78" y="245"/>
                      <a:pt x="81" y="246"/>
                      <a:pt x="80" y="247"/>
                    </a:cubicBezTo>
                    <a:cubicBezTo>
                      <a:pt x="78" y="248"/>
                      <a:pt x="78" y="248"/>
                      <a:pt x="78" y="248"/>
                    </a:cubicBezTo>
                    <a:cubicBezTo>
                      <a:pt x="79" y="248"/>
                      <a:pt x="81" y="249"/>
                      <a:pt x="82" y="249"/>
                    </a:cubicBezTo>
                    <a:cubicBezTo>
                      <a:pt x="83" y="249"/>
                      <a:pt x="86" y="249"/>
                      <a:pt x="86" y="249"/>
                    </a:cubicBezTo>
                    <a:cubicBezTo>
                      <a:pt x="86" y="249"/>
                      <a:pt x="89" y="248"/>
                      <a:pt x="90" y="248"/>
                    </a:cubicBezTo>
                    <a:cubicBezTo>
                      <a:pt x="90" y="248"/>
                      <a:pt x="87" y="248"/>
                      <a:pt x="86" y="248"/>
                    </a:cubicBezTo>
                    <a:cubicBezTo>
                      <a:pt x="84" y="247"/>
                      <a:pt x="82" y="246"/>
                      <a:pt x="81" y="245"/>
                    </a:cubicBezTo>
                    <a:cubicBezTo>
                      <a:pt x="81" y="244"/>
                      <a:pt x="80" y="243"/>
                      <a:pt x="81" y="242"/>
                    </a:cubicBezTo>
                    <a:cubicBezTo>
                      <a:pt x="82" y="242"/>
                      <a:pt x="84" y="240"/>
                      <a:pt x="85" y="240"/>
                    </a:cubicBezTo>
                    <a:cubicBezTo>
                      <a:pt x="85" y="240"/>
                      <a:pt x="86" y="238"/>
                      <a:pt x="85" y="238"/>
                    </a:cubicBezTo>
                    <a:cubicBezTo>
                      <a:pt x="85" y="237"/>
                      <a:pt x="83" y="237"/>
                      <a:pt x="82" y="237"/>
                    </a:cubicBezTo>
                    <a:cubicBezTo>
                      <a:pt x="82" y="237"/>
                      <a:pt x="82" y="236"/>
                      <a:pt x="83" y="235"/>
                    </a:cubicBezTo>
                    <a:cubicBezTo>
                      <a:pt x="85" y="234"/>
                      <a:pt x="85" y="233"/>
                      <a:pt x="86" y="233"/>
                    </a:cubicBezTo>
                    <a:cubicBezTo>
                      <a:pt x="86" y="232"/>
                      <a:pt x="87" y="232"/>
                      <a:pt x="88" y="231"/>
                    </a:cubicBezTo>
                    <a:cubicBezTo>
                      <a:pt x="88" y="230"/>
                      <a:pt x="87" y="230"/>
                      <a:pt x="86" y="230"/>
                    </a:cubicBezTo>
                    <a:cubicBezTo>
                      <a:pt x="85" y="230"/>
                      <a:pt x="85" y="229"/>
                      <a:pt x="84" y="228"/>
                    </a:cubicBezTo>
                    <a:cubicBezTo>
                      <a:pt x="84" y="227"/>
                      <a:pt x="87" y="228"/>
                      <a:pt x="89" y="229"/>
                    </a:cubicBezTo>
                    <a:cubicBezTo>
                      <a:pt x="90" y="229"/>
                      <a:pt x="89" y="228"/>
                      <a:pt x="89" y="227"/>
                    </a:cubicBezTo>
                    <a:cubicBezTo>
                      <a:pt x="89" y="226"/>
                      <a:pt x="89" y="225"/>
                      <a:pt x="90" y="225"/>
                    </a:cubicBezTo>
                    <a:cubicBezTo>
                      <a:pt x="91" y="226"/>
                      <a:pt x="96" y="225"/>
                      <a:pt x="96" y="225"/>
                    </a:cubicBezTo>
                    <a:cubicBezTo>
                      <a:pt x="97" y="225"/>
                      <a:pt x="98" y="223"/>
                      <a:pt x="99" y="222"/>
                    </a:cubicBezTo>
                    <a:cubicBezTo>
                      <a:pt x="99" y="221"/>
                      <a:pt x="100" y="221"/>
                      <a:pt x="99" y="220"/>
                    </a:cubicBezTo>
                    <a:cubicBezTo>
                      <a:pt x="98" y="220"/>
                      <a:pt x="95" y="218"/>
                      <a:pt x="95" y="217"/>
                    </a:cubicBezTo>
                    <a:cubicBezTo>
                      <a:pt x="95" y="217"/>
                      <a:pt x="96" y="214"/>
                      <a:pt x="96" y="213"/>
                    </a:cubicBezTo>
                    <a:cubicBezTo>
                      <a:pt x="96" y="213"/>
                      <a:pt x="96" y="218"/>
                      <a:pt x="99" y="219"/>
                    </a:cubicBezTo>
                    <a:cubicBezTo>
                      <a:pt x="101" y="219"/>
                      <a:pt x="102" y="220"/>
                      <a:pt x="104" y="218"/>
                    </a:cubicBezTo>
                    <a:cubicBezTo>
                      <a:pt x="106" y="216"/>
                      <a:pt x="107" y="215"/>
                      <a:pt x="108" y="214"/>
                    </a:cubicBezTo>
                    <a:cubicBezTo>
                      <a:pt x="108" y="212"/>
                      <a:pt x="108" y="211"/>
                      <a:pt x="109" y="211"/>
                    </a:cubicBezTo>
                    <a:cubicBezTo>
                      <a:pt x="110" y="210"/>
                      <a:pt x="110" y="211"/>
                      <a:pt x="111" y="208"/>
                    </a:cubicBezTo>
                    <a:cubicBezTo>
                      <a:pt x="112" y="206"/>
                      <a:pt x="113" y="208"/>
                      <a:pt x="114" y="206"/>
                    </a:cubicBezTo>
                    <a:cubicBezTo>
                      <a:pt x="115" y="204"/>
                      <a:pt x="112" y="202"/>
                      <a:pt x="114" y="201"/>
                    </a:cubicBezTo>
                    <a:cubicBezTo>
                      <a:pt x="116" y="199"/>
                      <a:pt x="119" y="198"/>
                      <a:pt x="119" y="198"/>
                    </a:cubicBezTo>
                    <a:cubicBezTo>
                      <a:pt x="119" y="198"/>
                      <a:pt x="120" y="197"/>
                      <a:pt x="122" y="197"/>
                    </a:cubicBezTo>
                    <a:cubicBezTo>
                      <a:pt x="124" y="196"/>
                      <a:pt x="126" y="197"/>
                      <a:pt x="127" y="196"/>
                    </a:cubicBezTo>
                    <a:cubicBezTo>
                      <a:pt x="127" y="194"/>
                      <a:pt x="128" y="192"/>
                      <a:pt x="129" y="191"/>
                    </a:cubicBezTo>
                    <a:cubicBezTo>
                      <a:pt x="130" y="190"/>
                      <a:pt x="131" y="188"/>
                      <a:pt x="131" y="187"/>
                    </a:cubicBezTo>
                    <a:cubicBezTo>
                      <a:pt x="130" y="186"/>
                      <a:pt x="132" y="182"/>
                      <a:pt x="132" y="181"/>
                    </a:cubicBezTo>
                    <a:cubicBezTo>
                      <a:pt x="132" y="180"/>
                      <a:pt x="130" y="177"/>
                      <a:pt x="133" y="175"/>
                    </a:cubicBezTo>
                    <a:cubicBezTo>
                      <a:pt x="135" y="172"/>
                      <a:pt x="138" y="169"/>
                      <a:pt x="138" y="168"/>
                    </a:cubicBezTo>
                    <a:cubicBezTo>
                      <a:pt x="138" y="167"/>
                      <a:pt x="140" y="163"/>
                      <a:pt x="140" y="161"/>
                    </a:cubicBezTo>
                    <a:cubicBezTo>
                      <a:pt x="140" y="159"/>
                      <a:pt x="138" y="156"/>
                      <a:pt x="137" y="156"/>
                    </a:cubicBezTo>
                    <a:cubicBezTo>
                      <a:pt x="136" y="155"/>
                      <a:pt x="133" y="155"/>
                      <a:pt x="132" y="153"/>
                    </a:cubicBezTo>
                    <a:cubicBezTo>
                      <a:pt x="131" y="152"/>
                      <a:pt x="128" y="150"/>
                      <a:pt x="127" y="151"/>
                    </a:cubicBezTo>
                    <a:cubicBezTo>
                      <a:pt x="126" y="151"/>
                      <a:pt x="124" y="151"/>
                      <a:pt x="122" y="150"/>
                    </a:cubicBezTo>
                    <a:cubicBezTo>
                      <a:pt x="121" y="149"/>
                      <a:pt x="119" y="148"/>
                      <a:pt x="118" y="147"/>
                    </a:cubicBezTo>
                    <a:cubicBezTo>
                      <a:pt x="117" y="146"/>
                      <a:pt x="115" y="146"/>
                      <a:pt x="114" y="146"/>
                    </a:cubicBezTo>
                    <a:cubicBezTo>
                      <a:pt x="113" y="146"/>
                      <a:pt x="113" y="145"/>
                      <a:pt x="111" y="147"/>
                    </a:cubicBezTo>
                    <a:cubicBezTo>
                      <a:pt x="110" y="150"/>
                      <a:pt x="111" y="151"/>
                      <a:pt x="109" y="150"/>
                    </a:cubicBezTo>
                    <a:cubicBezTo>
                      <a:pt x="106" y="150"/>
                      <a:pt x="109" y="150"/>
                      <a:pt x="110" y="147"/>
                    </a:cubicBezTo>
                    <a:cubicBezTo>
                      <a:pt x="112" y="145"/>
                      <a:pt x="110" y="143"/>
                      <a:pt x="108" y="144"/>
                    </a:cubicBezTo>
                    <a:cubicBezTo>
                      <a:pt x="107" y="144"/>
                      <a:pt x="108" y="146"/>
                      <a:pt x="105" y="146"/>
                    </a:cubicBezTo>
                    <a:cubicBezTo>
                      <a:pt x="102" y="147"/>
                      <a:pt x="102" y="145"/>
                      <a:pt x="104" y="144"/>
                    </a:cubicBezTo>
                    <a:cubicBezTo>
                      <a:pt x="106" y="144"/>
                      <a:pt x="109" y="142"/>
                      <a:pt x="109" y="141"/>
                    </a:cubicBezTo>
                    <a:cubicBezTo>
                      <a:pt x="109" y="141"/>
                      <a:pt x="109" y="138"/>
                      <a:pt x="107" y="138"/>
                    </a:cubicBezTo>
                    <a:cubicBezTo>
                      <a:pt x="106" y="138"/>
                      <a:pt x="106" y="136"/>
                      <a:pt x="104" y="134"/>
                    </a:cubicBezTo>
                    <a:cubicBezTo>
                      <a:pt x="102" y="131"/>
                      <a:pt x="99" y="128"/>
                      <a:pt x="97" y="128"/>
                    </a:cubicBezTo>
                    <a:cubicBezTo>
                      <a:pt x="95" y="129"/>
                      <a:pt x="94" y="131"/>
                      <a:pt x="92" y="128"/>
                    </a:cubicBezTo>
                    <a:cubicBezTo>
                      <a:pt x="91" y="126"/>
                      <a:pt x="90" y="126"/>
                      <a:pt x="90" y="124"/>
                    </a:cubicBezTo>
                    <a:cubicBezTo>
                      <a:pt x="89" y="123"/>
                      <a:pt x="87" y="124"/>
                      <a:pt x="87" y="124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4" y="124"/>
                      <a:pt x="85" y="122"/>
                    </a:cubicBezTo>
                    <a:cubicBezTo>
                      <a:pt x="86" y="120"/>
                      <a:pt x="87" y="116"/>
                      <a:pt x="86" y="117"/>
                    </a:cubicBezTo>
                    <a:cubicBezTo>
                      <a:pt x="86" y="117"/>
                      <a:pt x="85" y="120"/>
                      <a:pt x="84" y="119"/>
                    </a:cubicBezTo>
                    <a:cubicBezTo>
                      <a:pt x="83" y="119"/>
                      <a:pt x="84" y="119"/>
                      <a:pt x="82" y="118"/>
                    </a:cubicBezTo>
                    <a:cubicBezTo>
                      <a:pt x="80" y="116"/>
                      <a:pt x="78" y="117"/>
                      <a:pt x="78" y="118"/>
                    </a:cubicBezTo>
                    <a:cubicBezTo>
                      <a:pt x="78" y="119"/>
                      <a:pt x="77" y="120"/>
                      <a:pt x="77" y="120"/>
                    </a:cubicBezTo>
                    <a:cubicBezTo>
                      <a:pt x="77" y="120"/>
                      <a:pt x="77" y="120"/>
                      <a:pt x="76" y="118"/>
                    </a:cubicBezTo>
                    <a:cubicBezTo>
                      <a:pt x="76" y="117"/>
                      <a:pt x="73" y="117"/>
                      <a:pt x="72" y="118"/>
                    </a:cubicBezTo>
                    <a:cubicBezTo>
                      <a:pt x="71" y="119"/>
                      <a:pt x="70" y="115"/>
                      <a:pt x="69" y="115"/>
                    </a:cubicBezTo>
                    <a:cubicBezTo>
                      <a:pt x="69" y="115"/>
                      <a:pt x="67" y="116"/>
                      <a:pt x="66" y="118"/>
                    </a:cubicBezTo>
                    <a:cubicBezTo>
                      <a:pt x="65" y="120"/>
                      <a:pt x="66" y="122"/>
                      <a:pt x="65" y="122"/>
                    </a:cubicBezTo>
                    <a:cubicBezTo>
                      <a:pt x="64" y="122"/>
                      <a:pt x="64" y="118"/>
                      <a:pt x="64" y="117"/>
                    </a:cubicBezTo>
                    <a:cubicBezTo>
                      <a:pt x="65" y="116"/>
                      <a:pt x="66" y="114"/>
                      <a:pt x="65" y="113"/>
                    </a:cubicBezTo>
                    <a:cubicBezTo>
                      <a:pt x="64" y="113"/>
                      <a:pt x="62" y="116"/>
                      <a:pt x="61" y="116"/>
                    </a:cubicBezTo>
                    <a:cubicBezTo>
                      <a:pt x="60" y="116"/>
                      <a:pt x="59" y="117"/>
                      <a:pt x="58" y="119"/>
                    </a:cubicBezTo>
                    <a:cubicBezTo>
                      <a:pt x="57" y="120"/>
                      <a:pt x="56" y="121"/>
                      <a:pt x="55" y="122"/>
                    </a:cubicBezTo>
                    <a:cubicBezTo>
                      <a:pt x="55" y="123"/>
                      <a:pt x="53" y="122"/>
                      <a:pt x="53" y="121"/>
                    </a:cubicBezTo>
                    <a:cubicBezTo>
                      <a:pt x="54" y="121"/>
                      <a:pt x="51" y="119"/>
                      <a:pt x="50" y="119"/>
                    </a:cubicBezTo>
                    <a:cubicBezTo>
                      <a:pt x="50" y="120"/>
                      <a:pt x="49" y="121"/>
                      <a:pt x="47" y="121"/>
                    </a:cubicBezTo>
                    <a:cubicBezTo>
                      <a:pt x="46" y="122"/>
                      <a:pt x="45" y="120"/>
                      <a:pt x="44" y="120"/>
                    </a:cubicBezTo>
                    <a:cubicBezTo>
                      <a:pt x="44" y="119"/>
                      <a:pt x="43" y="119"/>
                      <a:pt x="43" y="116"/>
                    </a:cubicBezTo>
                    <a:cubicBezTo>
                      <a:pt x="43" y="113"/>
                      <a:pt x="43" y="111"/>
                      <a:pt x="44" y="109"/>
                    </a:cubicBezTo>
                    <a:cubicBezTo>
                      <a:pt x="44" y="107"/>
                      <a:pt x="42" y="104"/>
                      <a:pt x="41" y="104"/>
                    </a:cubicBezTo>
                    <a:cubicBezTo>
                      <a:pt x="40" y="105"/>
                      <a:pt x="39" y="106"/>
                      <a:pt x="38" y="106"/>
                    </a:cubicBezTo>
                    <a:cubicBezTo>
                      <a:pt x="37" y="106"/>
                      <a:pt x="37" y="105"/>
                      <a:pt x="35" y="105"/>
                    </a:cubicBezTo>
                    <a:cubicBezTo>
                      <a:pt x="34" y="105"/>
                      <a:pt x="35" y="105"/>
                      <a:pt x="35" y="103"/>
                    </a:cubicBezTo>
                    <a:cubicBezTo>
                      <a:pt x="36" y="101"/>
                      <a:pt x="35" y="99"/>
                      <a:pt x="36" y="97"/>
                    </a:cubicBezTo>
                    <a:cubicBezTo>
                      <a:pt x="38" y="96"/>
                      <a:pt x="37" y="92"/>
                      <a:pt x="36" y="92"/>
                    </a:cubicBezTo>
                    <a:cubicBezTo>
                      <a:pt x="35" y="92"/>
                      <a:pt x="34" y="92"/>
                      <a:pt x="32" y="92"/>
                    </a:cubicBezTo>
                    <a:cubicBezTo>
                      <a:pt x="31" y="92"/>
                      <a:pt x="30" y="94"/>
                      <a:pt x="31" y="95"/>
                    </a:cubicBezTo>
                    <a:cubicBezTo>
                      <a:pt x="31" y="97"/>
                      <a:pt x="30" y="98"/>
                      <a:pt x="29" y="98"/>
                    </a:cubicBezTo>
                    <a:cubicBezTo>
                      <a:pt x="29" y="98"/>
                      <a:pt x="28" y="97"/>
                      <a:pt x="27" y="99"/>
                    </a:cubicBezTo>
                    <a:cubicBezTo>
                      <a:pt x="25" y="100"/>
                      <a:pt x="25" y="100"/>
                      <a:pt x="23" y="98"/>
                    </a:cubicBezTo>
                    <a:cubicBezTo>
                      <a:pt x="22" y="96"/>
                      <a:pt x="20" y="94"/>
                      <a:pt x="20" y="92"/>
                    </a:cubicBezTo>
                    <a:cubicBezTo>
                      <a:pt x="20" y="89"/>
                      <a:pt x="20" y="86"/>
                      <a:pt x="20" y="85"/>
                    </a:cubicBezTo>
                    <a:cubicBezTo>
                      <a:pt x="21" y="83"/>
                      <a:pt x="21" y="81"/>
                      <a:pt x="20" y="80"/>
                    </a:cubicBezTo>
                    <a:cubicBezTo>
                      <a:pt x="19" y="80"/>
                      <a:pt x="21" y="78"/>
                      <a:pt x="22" y="77"/>
                    </a:cubicBezTo>
                    <a:cubicBezTo>
                      <a:pt x="23" y="77"/>
                      <a:pt x="25" y="75"/>
                      <a:pt x="25" y="74"/>
                    </a:cubicBezTo>
                    <a:cubicBezTo>
                      <a:pt x="25" y="74"/>
                      <a:pt x="26" y="74"/>
                      <a:pt x="28" y="74"/>
                    </a:cubicBezTo>
                    <a:cubicBezTo>
                      <a:pt x="30" y="74"/>
                      <a:pt x="30" y="74"/>
                      <a:pt x="31" y="75"/>
                    </a:cubicBezTo>
                    <a:cubicBezTo>
                      <a:pt x="33" y="76"/>
                      <a:pt x="33" y="74"/>
                      <a:pt x="33" y="74"/>
                    </a:cubicBezTo>
                    <a:cubicBezTo>
                      <a:pt x="33" y="73"/>
                      <a:pt x="34" y="72"/>
                      <a:pt x="36" y="73"/>
                    </a:cubicBezTo>
                    <a:cubicBezTo>
                      <a:pt x="37" y="73"/>
                      <a:pt x="40" y="71"/>
                      <a:pt x="40" y="71"/>
                    </a:cubicBezTo>
                    <a:cubicBezTo>
                      <a:pt x="40" y="72"/>
                      <a:pt x="41" y="74"/>
                      <a:pt x="42" y="74"/>
                    </a:cubicBezTo>
                    <a:cubicBezTo>
                      <a:pt x="43" y="73"/>
                      <a:pt x="43" y="71"/>
                      <a:pt x="44" y="74"/>
                    </a:cubicBezTo>
                    <a:cubicBezTo>
                      <a:pt x="44" y="76"/>
                      <a:pt x="45" y="80"/>
                      <a:pt x="46" y="80"/>
                    </a:cubicBezTo>
                    <a:cubicBezTo>
                      <a:pt x="47" y="81"/>
                      <a:pt x="46" y="83"/>
                      <a:pt x="48" y="83"/>
                    </a:cubicBezTo>
                    <a:cubicBezTo>
                      <a:pt x="49" y="83"/>
                      <a:pt x="50" y="79"/>
                      <a:pt x="49" y="78"/>
                    </a:cubicBezTo>
                    <a:cubicBezTo>
                      <a:pt x="49" y="77"/>
                      <a:pt x="48" y="73"/>
                      <a:pt x="47" y="72"/>
                    </a:cubicBezTo>
                    <a:cubicBezTo>
                      <a:pt x="47" y="71"/>
                      <a:pt x="48" y="68"/>
                      <a:pt x="50" y="67"/>
                    </a:cubicBezTo>
                    <a:cubicBezTo>
                      <a:pt x="51" y="66"/>
                      <a:pt x="54" y="62"/>
                      <a:pt x="55" y="61"/>
                    </a:cubicBezTo>
                    <a:cubicBezTo>
                      <a:pt x="56" y="60"/>
                      <a:pt x="60" y="59"/>
                      <a:pt x="59" y="58"/>
                    </a:cubicBezTo>
                    <a:cubicBezTo>
                      <a:pt x="58" y="56"/>
                      <a:pt x="57" y="55"/>
                      <a:pt x="57" y="53"/>
                    </a:cubicBezTo>
                    <a:cubicBezTo>
                      <a:pt x="57" y="52"/>
                      <a:pt x="58" y="53"/>
                      <a:pt x="58" y="53"/>
                    </a:cubicBezTo>
                    <a:cubicBezTo>
                      <a:pt x="59" y="54"/>
                      <a:pt x="61" y="52"/>
                      <a:pt x="60" y="51"/>
                    </a:cubicBezTo>
                    <a:cubicBezTo>
                      <a:pt x="60" y="50"/>
                      <a:pt x="60" y="49"/>
                      <a:pt x="61" y="49"/>
                    </a:cubicBezTo>
                    <a:cubicBezTo>
                      <a:pt x="62" y="49"/>
                      <a:pt x="63" y="48"/>
                      <a:pt x="62" y="47"/>
                    </a:cubicBezTo>
                    <a:cubicBezTo>
                      <a:pt x="62" y="46"/>
                      <a:pt x="64" y="45"/>
                      <a:pt x="65" y="46"/>
                    </a:cubicBezTo>
                    <a:cubicBezTo>
                      <a:pt x="66" y="46"/>
                      <a:pt x="69" y="46"/>
                      <a:pt x="70" y="45"/>
                    </a:cubicBezTo>
                    <a:cubicBezTo>
                      <a:pt x="70" y="45"/>
                      <a:pt x="68" y="43"/>
                      <a:pt x="68" y="42"/>
                    </a:cubicBezTo>
                    <a:cubicBezTo>
                      <a:pt x="68" y="40"/>
                      <a:pt x="70" y="39"/>
                      <a:pt x="72" y="38"/>
                    </a:cubicBezTo>
                    <a:cubicBezTo>
                      <a:pt x="73" y="38"/>
                      <a:pt x="74" y="38"/>
                      <a:pt x="74" y="38"/>
                    </a:cubicBezTo>
                    <a:cubicBezTo>
                      <a:pt x="75" y="37"/>
                      <a:pt x="76" y="35"/>
                      <a:pt x="76" y="37"/>
                    </a:cubicBezTo>
                    <a:cubicBezTo>
                      <a:pt x="76" y="38"/>
                      <a:pt x="76" y="40"/>
                      <a:pt x="77" y="40"/>
                    </a:cubicBezTo>
                    <a:cubicBezTo>
                      <a:pt x="79" y="40"/>
                      <a:pt x="80" y="38"/>
                      <a:pt x="81" y="38"/>
                    </a:cubicBezTo>
                    <a:cubicBezTo>
                      <a:pt x="81" y="38"/>
                      <a:pt x="85" y="37"/>
                      <a:pt x="85" y="37"/>
                    </a:cubicBezTo>
                    <a:cubicBezTo>
                      <a:pt x="86" y="37"/>
                      <a:pt x="90" y="36"/>
                      <a:pt x="90" y="35"/>
                    </a:cubicBezTo>
                    <a:cubicBezTo>
                      <a:pt x="89" y="34"/>
                      <a:pt x="89" y="32"/>
                      <a:pt x="88" y="32"/>
                    </a:cubicBezTo>
                    <a:cubicBezTo>
                      <a:pt x="88" y="31"/>
                      <a:pt x="87" y="32"/>
                      <a:pt x="86" y="33"/>
                    </a:cubicBezTo>
                    <a:cubicBezTo>
                      <a:pt x="86" y="34"/>
                      <a:pt x="85" y="34"/>
                      <a:pt x="84" y="33"/>
                    </a:cubicBezTo>
                    <a:cubicBezTo>
                      <a:pt x="84" y="32"/>
                      <a:pt x="85" y="30"/>
                      <a:pt x="83" y="31"/>
                    </a:cubicBezTo>
                    <a:cubicBezTo>
                      <a:pt x="82" y="32"/>
                      <a:pt x="82" y="32"/>
                      <a:pt x="81" y="32"/>
                    </a:cubicBezTo>
                    <a:cubicBezTo>
                      <a:pt x="81" y="32"/>
                      <a:pt x="80" y="30"/>
                      <a:pt x="80" y="30"/>
                    </a:cubicBezTo>
                    <a:cubicBezTo>
                      <a:pt x="80" y="30"/>
                      <a:pt x="82" y="29"/>
                      <a:pt x="81" y="28"/>
                    </a:cubicBezTo>
                    <a:cubicBezTo>
                      <a:pt x="80" y="26"/>
                      <a:pt x="78" y="27"/>
                      <a:pt x="77" y="28"/>
                    </a:cubicBezTo>
                    <a:cubicBezTo>
                      <a:pt x="75" y="29"/>
                      <a:pt x="75" y="29"/>
                      <a:pt x="73" y="29"/>
                    </a:cubicBezTo>
                    <a:cubicBezTo>
                      <a:pt x="71" y="30"/>
                      <a:pt x="70" y="30"/>
                      <a:pt x="70" y="30"/>
                    </a:cubicBezTo>
                    <a:cubicBezTo>
                      <a:pt x="70" y="30"/>
                      <a:pt x="71" y="28"/>
                      <a:pt x="72" y="26"/>
                    </a:cubicBezTo>
                    <a:cubicBezTo>
                      <a:pt x="73" y="25"/>
                      <a:pt x="77" y="25"/>
                      <a:pt x="78" y="24"/>
                    </a:cubicBezTo>
                    <a:cubicBezTo>
                      <a:pt x="79" y="23"/>
                      <a:pt x="81" y="25"/>
                      <a:pt x="81" y="25"/>
                    </a:cubicBezTo>
                    <a:cubicBezTo>
                      <a:pt x="81" y="25"/>
                      <a:pt x="83" y="23"/>
                      <a:pt x="83" y="24"/>
                    </a:cubicBezTo>
                    <a:cubicBezTo>
                      <a:pt x="83" y="25"/>
                      <a:pt x="82" y="27"/>
                      <a:pt x="83" y="27"/>
                    </a:cubicBezTo>
                    <a:cubicBezTo>
                      <a:pt x="84" y="27"/>
                      <a:pt x="87" y="26"/>
                      <a:pt x="86" y="25"/>
                    </a:cubicBezTo>
                    <a:cubicBezTo>
                      <a:pt x="85" y="25"/>
                      <a:pt x="87" y="24"/>
                      <a:pt x="88" y="23"/>
                    </a:cubicBezTo>
                    <a:cubicBezTo>
                      <a:pt x="89" y="22"/>
                      <a:pt x="91" y="23"/>
                      <a:pt x="92" y="23"/>
                    </a:cubicBezTo>
                    <a:cubicBezTo>
                      <a:pt x="92" y="23"/>
                      <a:pt x="93" y="21"/>
                      <a:pt x="94" y="21"/>
                    </a:cubicBezTo>
                    <a:cubicBezTo>
                      <a:pt x="95" y="21"/>
                      <a:pt x="96" y="22"/>
                      <a:pt x="94" y="24"/>
                    </a:cubicBezTo>
                    <a:cubicBezTo>
                      <a:pt x="92" y="25"/>
                      <a:pt x="92" y="28"/>
                      <a:pt x="91" y="28"/>
                    </a:cubicBezTo>
                    <a:cubicBezTo>
                      <a:pt x="90" y="29"/>
                      <a:pt x="91" y="30"/>
                      <a:pt x="92" y="30"/>
                    </a:cubicBezTo>
                    <a:cubicBezTo>
                      <a:pt x="93" y="30"/>
                      <a:pt x="95" y="30"/>
                      <a:pt x="96" y="30"/>
                    </a:cubicBezTo>
                    <a:cubicBezTo>
                      <a:pt x="97" y="29"/>
                      <a:pt x="98" y="30"/>
                      <a:pt x="98" y="30"/>
                    </a:cubicBezTo>
                    <a:cubicBezTo>
                      <a:pt x="98" y="31"/>
                      <a:pt x="99" y="30"/>
                      <a:pt x="99" y="30"/>
                    </a:cubicBezTo>
                    <a:cubicBezTo>
                      <a:pt x="99" y="30"/>
                      <a:pt x="102" y="29"/>
                      <a:pt x="102" y="30"/>
                    </a:cubicBezTo>
                    <a:cubicBezTo>
                      <a:pt x="103" y="31"/>
                      <a:pt x="103" y="29"/>
                      <a:pt x="103" y="29"/>
                    </a:cubicBezTo>
                    <a:cubicBezTo>
                      <a:pt x="102" y="28"/>
                      <a:pt x="102" y="27"/>
                      <a:pt x="101" y="26"/>
                    </a:cubicBezTo>
                    <a:cubicBezTo>
                      <a:pt x="101" y="24"/>
                      <a:pt x="100" y="24"/>
                      <a:pt x="99" y="25"/>
                    </a:cubicBezTo>
                    <a:cubicBezTo>
                      <a:pt x="98" y="25"/>
                      <a:pt x="97" y="24"/>
                      <a:pt x="96" y="24"/>
                    </a:cubicBezTo>
                    <a:cubicBezTo>
                      <a:pt x="96" y="23"/>
                      <a:pt x="95" y="24"/>
                      <a:pt x="96" y="23"/>
                    </a:cubicBezTo>
                    <a:cubicBezTo>
                      <a:pt x="96" y="22"/>
                      <a:pt x="97" y="21"/>
                      <a:pt x="97" y="20"/>
                    </a:cubicBezTo>
                    <a:cubicBezTo>
                      <a:pt x="98" y="19"/>
                      <a:pt x="100" y="17"/>
                      <a:pt x="98" y="17"/>
                    </a:cubicBezTo>
                    <a:cubicBezTo>
                      <a:pt x="96" y="16"/>
                      <a:pt x="95" y="16"/>
                      <a:pt x="95" y="15"/>
                    </a:cubicBezTo>
                    <a:cubicBezTo>
                      <a:pt x="95" y="14"/>
                      <a:pt x="92" y="12"/>
                      <a:pt x="92" y="12"/>
                    </a:cubicBezTo>
                    <a:cubicBezTo>
                      <a:pt x="91" y="12"/>
                      <a:pt x="88" y="13"/>
                      <a:pt x="88" y="12"/>
                    </a:cubicBezTo>
                    <a:cubicBezTo>
                      <a:pt x="88" y="11"/>
                      <a:pt x="87" y="8"/>
                      <a:pt x="86" y="8"/>
                    </a:cubicBezTo>
                    <a:cubicBezTo>
                      <a:pt x="86" y="7"/>
                      <a:pt x="83" y="3"/>
                      <a:pt x="82" y="3"/>
                    </a:cubicBezTo>
                    <a:cubicBezTo>
                      <a:pt x="82" y="3"/>
                      <a:pt x="81" y="3"/>
                      <a:pt x="80" y="5"/>
                    </a:cubicBezTo>
                    <a:cubicBezTo>
                      <a:pt x="78" y="7"/>
                      <a:pt x="77" y="7"/>
                      <a:pt x="76" y="7"/>
                    </a:cubicBezTo>
                    <a:cubicBezTo>
                      <a:pt x="75" y="7"/>
                      <a:pt x="73" y="7"/>
                      <a:pt x="73" y="6"/>
                    </a:cubicBezTo>
                    <a:cubicBezTo>
                      <a:pt x="72" y="5"/>
                      <a:pt x="75" y="4"/>
                      <a:pt x="74" y="3"/>
                    </a:cubicBezTo>
                    <a:cubicBezTo>
                      <a:pt x="74" y="2"/>
                      <a:pt x="72" y="2"/>
                      <a:pt x="70" y="2"/>
                    </a:cubicBezTo>
                    <a:cubicBezTo>
                      <a:pt x="69" y="2"/>
                      <a:pt x="68" y="0"/>
                      <a:pt x="65" y="0"/>
                    </a:cubicBezTo>
                    <a:cubicBezTo>
                      <a:pt x="63" y="0"/>
                      <a:pt x="60" y="1"/>
                      <a:pt x="60" y="1"/>
                    </a:cubicBezTo>
                    <a:cubicBezTo>
                      <a:pt x="59" y="1"/>
                      <a:pt x="59" y="2"/>
                      <a:pt x="58" y="4"/>
                    </a:cubicBezTo>
                    <a:cubicBezTo>
                      <a:pt x="58" y="6"/>
                      <a:pt x="59" y="6"/>
                      <a:pt x="58" y="7"/>
                    </a:cubicBezTo>
                    <a:cubicBezTo>
                      <a:pt x="56" y="7"/>
                      <a:pt x="56" y="7"/>
                      <a:pt x="57" y="8"/>
                    </a:cubicBezTo>
                    <a:cubicBezTo>
                      <a:pt x="58" y="9"/>
                      <a:pt x="60" y="11"/>
                      <a:pt x="60" y="11"/>
                    </a:cubicBezTo>
                    <a:cubicBezTo>
                      <a:pt x="60" y="11"/>
                      <a:pt x="59" y="13"/>
                      <a:pt x="58" y="14"/>
                    </a:cubicBezTo>
                    <a:cubicBezTo>
                      <a:pt x="57" y="15"/>
                      <a:pt x="56" y="16"/>
                      <a:pt x="56" y="15"/>
                    </a:cubicBezTo>
                    <a:cubicBezTo>
                      <a:pt x="55" y="14"/>
                      <a:pt x="53" y="14"/>
                      <a:pt x="54" y="15"/>
                    </a:cubicBezTo>
                    <a:cubicBezTo>
                      <a:pt x="54" y="16"/>
                      <a:pt x="55" y="16"/>
                      <a:pt x="55" y="17"/>
                    </a:cubicBezTo>
                    <a:cubicBezTo>
                      <a:pt x="55" y="19"/>
                      <a:pt x="56" y="21"/>
                      <a:pt x="55" y="22"/>
                    </a:cubicBezTo>
                    <a:cubicBezTo>
                      <a:pt x="54" y="23"/>
                      <a:pt x="53" y="22"/>
                      <a:pt x="52" y="23"/>
                    </a:cubicBezTo>
                    <a:cubicBezTo>
                      <a:pt x="51" y="23"/>
                      <a:pt x="51" y="21"/>
                      <a:pt x="51" y="21"/>
                    </a:cubicBezTo>
                    <a:cubicBezTo>
                      <a:pt x="52" y="21"/>
                      <a:pt x="51" y="18"/>
                      <a:pt x="51" y="18"/>
                    </a:cubicBezTo>
                    <a:cubicBezTo>
                      <a:pt x="51" y="18"/>
                      <a:pt x="49" y="21"/>
                      <a:pt x="50" y="19"/>
                    </a:cubicBezTo>
                    <a:cubicBezTo>
                      <a:pt x="50" y="18"/>
                      <a:pt x="49" y="18"/>
                      <a:pt x="49" y="17"/>
                    </a:cubicBezTo>
                    <a:cubicBezTo>
                      <a:pt x="49" y="15"/>
                      <a:pt x="48" y="14"/>
                      <a:pt x="47" y="14"/>
                    </a:cubicBezTo>
                    <a:cubicBezTo>
                      <a:pt x="46" y="15"/>
                      <a:pt x="44" y="15"/>
                      <a:pt x="42" y="15"/>
                    </a:cubicBezTo>
                    <a:cubicBezTo>
                      <a:pt x="39" y="14"/>
                      <a:pt x="39" y="14"/>
                      <a:pt x="37" y="13"/>
                    </a:cubicBezTo>
                    <a:cubicBezTo>
                      <a:pt x="35" y="12"/>
                      <a:pt x="34" y="13"/>
                      <a:pt x="33" y="13"/>
                    </a:cubicBezTo>
                    <a:cubicBezTo>
                      <a:pt x="32" y="14"/>
                      <a:pt x="32" y="12"/>
                      <a:pt x="32" y="12"/>
                    </a:cubicBezTo>
                    <a:cubicBezTo>
                      <a:pt x="17" y="30"/>
                      <a:pt x="6" y="53"/>
                      <a:pt x="0" y="77"/>
                    </a:cubicBezTo>
                    <a:cubicBezTo>
                      <a:pt x="1" y="78"/>
                      <a:pt x="2" y="80"/>
                      <a:pt x="2" y="80"/>
                    </a:cubicBezTo>
                    <a:cubicBezTo>
                      <a:pt x="3" y="82"/>
                      <a:pt x="5" y="87"/>
                      <a:pt x="6" y="87"/>
                    </a:cubicBezTo>
                    <a:cubicBezTo>
                      <a:pt x="6" y="87"/>
                      <a:pt x="8" y="90"/>
                      <a:pt x="8" y="90"/>
                    </a:cubicBezTo>
                    <a:cubicBezTo>
                      <a:pt x="8" y="90"/>
                      <a:pt x="9" y="92"/>
                      <a:pt x="8" y="93"/>
                    </a:cubicBezTo>
                    <a:cubicBezTo>
                      <a:pt x="8" y="94"/>
                      <a:pt x="9" y="96"/>
                      <a:pt x="10" y="97"/>
                    </a:cubicBezTo>
                    <a:cubicBezTo>
                      <a:pt x="10" y="98"/>
                      <a:pt x="14" y="98"/>
                      <a:pt x="14" y="101"/>
                    </a:cubicBezTo>
                    <a:cubicBezTo>
                      <a:pt x="14" y="101"/>
                      <a:pt x="15" y="105"/>
                      <a:pt x="16" y="105"/>
                    </a:cubicBezTo>
                    <a:cubicBezTo>
                      <a:pt x="18" y="105"/>
                      <a:pt x="20" y="104"/>
                      <a:pt x="20" y="105"/>
                    </a:cubicBezTo>
                    <a:cubicBezTo>
                      <a:pt x="20" y="105"/>
                      <a:pt x="22" y="108"/>
                      <a:pt x="22" y="106"/>
                    </a:cubicBezTo>
                    <a:cubicBezTo>
                      <a:pt x="23" y="105"/>
                      <a:pt x="23" y="104"/>
                      <a:pt x="24" y="104"/>
                    </a:cubicBezTo>
                    <a:cubicBezTo>
                      <a:pt x="26" y="104"/>
                      <a:pt x="26" y="106"/>
                      <a:pt x="27" y="107"/>
                    </a:cubicBezTo>
                    <a:cubicBezTo>
                      <a:pt x="28" y="108"/>
                      <a:pt x="30" y="110"/>
                      <a:pt x="31" y="110"/>
                    </a:cubicBezTo>
                    <a:cubicBezTo>
                      <a:pt x="31" y="110"/>
                      <a:pt x="33" y="112"/>
                      <a:pt x="33" y="111"/>
                    </a:cubicBezTo>
                    <a:cubicBezTo>
                      <a:pt x="34" y="111"/>
                      <a:pt x="35" y="112"/>
                      <a:pt x="36" y="112"/>
                    </a:cubicBezTo>
                    <a:cubicBezTo>
                      <a:pt x="36" y="112"/>
                      <a:pt x="38" y="114"/>
                      <a:pt x="38" y="116"/>
                    </a:cubicBezTo>
                    <a:cubicBezTo>
                      <a:pt x="37" y="119"/>
                      <a:pt x="40" y="119"/>
                      <a:pt x="40" y="120"/>
                    </a:cubicBezTo>
                    <a:cubicBezTo>
                      <a:pt x="41" y="120"/>
                      <a:pt x="43" y="122"/>
                      <a:pt x="43" y="123"/>
                    </a:cubicBezTo>
                    <a:cubicBezTo>
                      <a:pt x="44" y="124"/>
                      <a:pt x="46" y="124"/>
                      <a:pt x="46" y="125"/>
                    </a:cubicBezTo>
                    <a:cubicBezTo>
                      <a:pt x="47" y="125"/>
                      <a:pt x="47" y="126"/>
                      <a:pt x="48" y="125"/>
                    </a:cubicBezTo>
                    <a:cubicBezTo>
                      <a:pt x="50" y="125"/>
                      <a:pt x="49" y="123"/>
                      <a:pt x="49" y="123"/>
                    </a:cubicBezTo>
                    <a:cubicBezTo>
                      <a:pt x="49" y="123"/>
                      <a:pt x="51" y="122"/>
                      <a:pt x="52" y="123"/>
                    </a:cubicBezTo>
                    <a:cubicBezTo>
                      <a:pt x="52" y="124"/>
                      <a:pt x="53" y="127"/>
                      <a:pt x="53" y="127"/>
                    </a:cubicBezTo>
                    <a:cubicBezTo>
                      <a:pt x="54" y="127"/>
                      <a:pt x="55" y="130"/>
                      <a:pt x="54" y="133"/>
                    </a:cubicBezTo>
                    <a:cubicBezTo>
                      <a:pt x="54" y="135"/>
                      <a:pt x="54" y="137"/>
                      <a:pt x="53" y="137"/>
                    </a:cubicBezTo>
                    <a:cubicBezTo>
                      <a:pt x="53" y="137"/>
                      <a:pt x="51" y="139"/>
                      <a:pt x="50" y="139"/>
                    </a:cubicBezTo>
                    <a:cubicBezTo>
                      <a:pt x="49" y="140"/>
                      <a:pt x="48" y="143"/>
                      <a:pt x="48" y="144"/>
                    </a:cubicBezTo>
                    <a:cubicBezTo>
                      <a:pt x="48" y="145"/>
                      <a:pt x="49" y="148"/>
                      <a:pt x="49" y="150"/>
                    </a:cubicBezTo>
                    <a:cubicBezTo>
                      <a:pt x="49" y="151"/>
                      <a:pt x="48" y="152"/>
                      <a:pt x="48" y="154"/>
                    </a:cubicBezTo>
                    <a:cubicBezTo>
                      <a:pt x="49" y="157"/>
                      <a:pt x="52" y="157"/>
                      <a:pt x="52" y="159"/>
                    </a:cubicBezTo>
                    <a:cubicBezTo>
                      <a:pt x="52" y="161"/>
                      <a:pt x="55" y="166"/>
                      <a:pt x="55" y="167"/>
                    </a:cubicBezTo>
                    <a:cubicBezTo>
                      <a:pt x="56" y="169"/>
                      <a:pt x="58" y="172"/>
                      <a:pt x="58" y="174"/>
                    </a:cubicBezTo>
                    <a:cubicBezTo>
                      <a:pt x="58" y="177"/>
                      <a:pt x="63" y="179"/>
                      <a:pt x="64" y="179"/>
                    </a:cubicBezTo>
                    <a:cubicBezTo>
                      <a:pt x="64" y="179"/>
                      <a:pt x="66" y="181"/>
                      <a:pt x="67" y="181"/>
                    </a:cubicBezTo>
                    <a:cubicBezTo>
                      <a:pt x="68" y="182"/>
                      <a:pt x="69" y="183"/>
                      <a:pt x="70" y="185"/>
                    </a:cubicBezTo>
                    <a:cubicBezTo>
                      <a:pt x="71" y="186"/>
                      <a:pt x="71" y="188"/>
                      <a:pt x="71" y="189"/>
                    </a:cubicBezTo>
                    <a:cubicBezTo>
                      <a:pt x="71" y="189"/>
                      <a:pt x="71" y="195"/>
                      <a:pt x="71" y="198"/>
                    </a:cubicBezTo>
                    <a:cubicBezTo>
                      <a:pt x="71" y="201"/>
                      <a:pt x="73" y="204"/>
                      <a:pt x="72" y="205"/>
                    </a:cubicBezTo>
                    <a:cubicBezTo>
                      <a:pt x="71" y="205"/>
                      <a:pt x="69" y="206"/>
                      <a:pt x="70" y="207"/>
                    </a:cubicBezTo>
                    <a:cubicBezTo>
                      <a:pt x="71" y="208"/>
                      <a:pt x="70" y="208"/>
                      <a:pt x="70" y="209"/>
                    </a:cubicBezTo>
                    <a:cubicBezTo>
                      <a:pt x="70" y="209"/>
                      <a:pt x="71" y="212"/>
                      <a:pt x="71" y="213"/>
                    </a:cubicBezTo>
                    <a:cubicBezTo>
                      <a:pt x="70" y="214"/>
                      <a:pt x="70" y="216"/>
                      <a:pt x="70" y="217"/>
                    </a:cubicBezTo>
                    <a:cubicBezTo>
                      <a:pt x="69" y="217"/>
                      <a:pt x="68" y="218"/>
                      <a:pt x="69" y="220"/>
                    </a:cubicBezTo>
                    <a:cubicBezTo>
                      <a:pt x="69" y="221"/>
                      <a:pt x="68" y="221"/>
                      <a:pt x="68" y="222"/>
                    </a:cubicBezTo>
                    <a:cubicBezTo>
                      <a:pt x="68" y="223"/>
                      <a:pt x="70" y="223"/>
                      <a:pt x="70" y="224"/>
                    </a:cubicBezTo>
                    <a:cubicBezTo>
                      <a:pt x="69" y="226"/>
                      <a:pt x="69" y="226"/>
                      <a:pt x="69" y="227"/>
                    </a:cubicBezTo>
                    <a:cubicBezTo>
                      <a:pt x="69" y="229"/>
                      <a:pt x="70" y="230"/>
                      <a:pt x="70" y="231"/>
                    </a:cubicBezTo>
                    <a:cubicBezTo>
                      <a:pt x="70" y="231"/>
                      <a:pt x="70" y="232"/>
                      <a:pt x="69" y="233"/>
                    </a:cubicBezTo>
                    <a:cubicBezTo>
                      <a:pt x="68" y="234"/>
                      <a:pt x="68" y="235"/>
                      <a:pt x="68" y="236"/>
                    </a:cubicBezTo>
                    <a:cubicBezTo>
                      <a:pt x="68" y="236"/>
                      <a:pt x="69" y="237"/>
                      <a:pt x="69" y="238"/>
                    </a:cubicBezTo>
                    <a:cubicBezTo>
                      <a:pt x="69" y="238"/>
                      <a:pt x="68" y="239"/>
                      <a:pt x="69" y="240"/>
                    </a:cubicBezTo>
                    <a:cubicBezTo>
                      <a:pt x="69" y="241"/>
                      <a:pt x="70" y="241"/>
                      <a:pt x="71" y="241"/>
                    </a:cubicBezTo>
                    <a:cubicBezTo>
                      <a:pt x="71" y="242"/>
                      <a:pt x="69" y="242"/>
                      <a:pt x="70" y="243"/>
                    </a:cubicBezTo>
                    <a:cubicBezTo>
                      <a:pt x="71" y="244"/>
                      <a:pt x="72" y="243"/>
                      <a:pt x="72" y="245"/>
                    </a:cubicBezTo>
                    <a:cubicBezTo>
                      <a:pt x="72" y="245"/>
                      <a:pt x="73" y="246"/>
                      <a:pt x="73" y="246"/>
                    </a:cubicBezTo>
                    <a:cubicBezTo>
                      <a:pt x="73" y="246"/>
                      <a:pt x="74" y="246"/>
                      <a:pt x="74" y="246"/>
                    </a:cubicBezTo>
                    <a:cubicBezTo>
                      <a:pt x="74" y="247"/>
                      <a:pt x="75" y="247"/>
                      <a:pt x="75" y="247"/>
                    </a:cubicBezTo>
                    <a:cubicBezTo>
                      <a:pt x="75" y="247"/>
                      <a:pt x="77" y="248"/>
                      <a:pt x="77" y="248"/>
                    </a:cubicBezTo>
                    <a:close/>
                    <a:moveTo>
                      <a:pt x="55" y="38"/>
                    </a:moveTo>
                    <a:cubicBezTo>
                      <a:pt x="55" y="38"/>
                      <a:pt x="58" y="37"/>
                      <a:pt x="59" y="38"/>
                    </a:cubicBezTo>
                    <a:cubicBezTo>
                      <a:pt x="60" y="39"/>
                      <a:pt x="58" y="39"/>
                      <a:pt x="57" y="40"/>
                    </a:cubicBezTo>
                    <a:cubicBezTo>
                      <a:pt x="55" y="41"/>
                      <a:pt x="55" y="41"/>
                      <a:pt x="54" y="42"/>
                    </a:cubicBezTo>
                    <a:cubicBezTo>
                      <a:pt x="53" y="43"/>
                      <a:pt x="51" y="43"/>
                      <a:pt x="50" y="44"/>
                    </a:cubicBezTo>
                    <a:cubicBezTo>
                      <a:pt x="49" y="45"/>
                      <a:pt x="48" y="46"/>
                      <a:pt x="47" y="45"/>
                    </a:cubicBezTo>
                    <a:cubicBezTo>
                      <a:pt x="47" y="44"/>
                      <a:pt x="48" y="45"/>
                      <a:pt x="48" y="44"/>
                    </a:cubicBezTo>
                    <a:cubicBezTo>
                      <a:pt x="48" y="44"/>
                      <a:pt x="51" y="42"/>
                      <a:pt x="51" y="42"/>
                    </a:cubicBezTo>
                    <a:cubicBezTo>
                      <a:pt x="51" y="42"/>
                      <a:pt x="54" y="37"/>
                      <a:pt x="55" y="38"/>
                    </a:cubicBezTo>
                    <a:close/>
                    <a:moveTo>
                      <a:pt x="50" y="34"/>
                    </a:moveTo>
                    <a:cubicBezTo>
                      <a:pt x="51" y="34"/>
                      <a:pt x="53" y="37"/>
                      <a:pt x="52" y="37"/>
                    </a:cubicBezTo>
                    <a:cubicBezTo>
                      <a:pt x="51" y="38"/>
                      <a:pt x="50" y="37"/>
                      <a:pt x="50" y="35"/>
                    </a:cubicBezTo>
                    <a:cubicBezTo>
                      <a:pt x="50" y="34"/>
                      <a:pt x="49" y="38"/>
                      <a:pt x="49" y="39"/>
                    </a:cubicBezTo>
                    <a:cubicBezTo>
                      <a:pt x="50" y="40"/>
                      <a:pt x="48" y="42"/>
                      <a:pt x="48" y="42"/>
                    </a:cubicBezTo>
                    <a:cubicBezTo>
                      <a:pt x="47" y="42"/>
                      <a:pt x="47" y="40"/>
                      <a:pt x="47" y="38"/>
                    </a:cubicBezTo>
                    <a:cubicBezTo>
                      <a:pt x="47" y="37"/>
                      <a:pt x="46" y="35"/>
                      <a:pt x="45" y="35"/>
                    </a:cubicBezTo>
                    <a:cubicBezTo>
                      <a:pt x="43" y="36"/>
                      <a:pt x="42" y="38"/>
                      <a:pt x="41" y="38"/>
                    </a:cubicBezTo>
                    <a:cubicBezTo>
                      <a:pt x="41" y="39"/>
                      <a:pt x="41" y="42"/>
                      <a:pt x="41" y="43"/>
                    </a:cubicBezTo>
                    <a:cubicBezTo>
                      <a:pt x="41" y="43"/>
                      <a:pt x="41" y="46"/>
                      <a:pt x="39" y="46"/>
                    </a:cubicBezTo>
                    <a:cubicBezTo>
                      <a:pt x="38" y="46"/>
                      <a:pt x="38" y="43"/>
                      <a:pt x="39" y="42"/>
                    </a:cubicBezTo>
                    <a:cubicBezTo>
                      <a:pt x="39" y="40"/>
                      <a:pt x="38" y="38"/>
                      <a:pt x="39" y="36"/>
                    </a:cubicBezTo>
                    <a:cubicBezTo>
                      <a:pt x="40" y="35"/>
                      <a:pt x="42" y="34"/>
                      <a:pt x="43" y="34"/>
                    </a:cubicBezTo>
                    <a:cubicBezTo>
                      <a:pt x="44" y="33"/>
                      <a:pt x="46" y="34"/>
                      <a:pt x="47" y="34"/>
                    </a:cubicBezTo>
                    <a:cubicBezTo>
                      <a:pt x="47" y="34"/>
                      <a:pt x="49" y="34"/>
                      <a:pt x="50" y="34"/>
                    </a:cubicBezTo>
                    <a:close/>
                    <a:moveTo>
                      <a:pt x="36" y="30"/>
                    </a:moveTo>
                    <a:cubicBezTo>
                      <a:pt x="38" y="29"/>
                      <a:pt x="40" y="26"/>
                      <a:pt x="41" y="2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5" y="30"/>
                      <a:pt x="44" y="32"/>
                      <a:pt x="43" y="32"/>
                    </a:cubicBezTo>
                    <a:cubicBezTo>
                      <a:pt x="43" y="32"/>
                      <a:pt x="41" y="32"/>
                      <a:pt x="40" y="32"/>
                    </a:cubicBezTo>
                    <a:cubicBezTo>
                      <a:pt x="39" y="32"/>
                      <a:pt x="39" y="31"/>
                      <a:pt x="38" y="31"/>
                    </a:cubicBezTo>
                    <a:cubicBezTo>
                      <a:pt x="38" y="31"/>
                      <a:pt x="36" y="32"/>
                      <a:pt x="36" y="33"/>
                    </a:cubicBezTo>
                    <a:cubicBezTo>
                      <a:pt x="35" y="33"/>
                      <a:pt x="33" y="33"/>
                      <a:pt x="33" y="32"/>
                    </a:cubicBezTo>
                    <a:cubicBezTo>
                      <a:pt x="33" y="31"/>
                      <a:pt x="34" y="31"/>
                      <a:pt x="3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ïŝḷîďe"/>
              <p:cNvSpPr/>
              <p:nvPr/>
            </p:nvSpPr>
            <p:spPr bwMode="auto">
              <a:xfrm>
                <a:off x="5247990" y="4030001"/>
                <a:ext cx="101420" cy="38169"/>
              </a:xfrm>
              <a:custGeom>
                <a:avLst/>
                <a:gdLst>
                  <a:gd name="T0" fmla="*/ 2 w 13"/>
                  <a:gd name="T1" fmla="*/ 4 h 5"/>
                  <a:gd name="T2" fmla="*/ 2 w 13"/>
                  <a:gd name="T3" fmla="*/ 5 h 5"/>
                  <a:gd name="T4" fmla="*/ 5 w 13"/>
                  <a:gd name="T5" fmla="*/ 4 h 5"/>
                  <a:gd name="T6" fmla="*/ 8 w 13"/>
                  <a:gd name="T7" fmla="*/ 3 h 5"/>
                  <a:gd name="T8" fmla="*/ 10 w 13"/>
                  <a:gd name="T9" fmla="*/ 5 h 5"/>
                  <a:gd name="T10" fmla="*/ 11 w 13"/>
                  <a:gd name="T11" fmla="*/ 3 h 5"/>
                  <a:gd name="T12" fmla="*/ 7 w 13"/>
                  <a:gd name="T13" fmla="*/ 1 h 5"/>
                  <a:gd name="T14" fmla="*/ 5 w 13"/>
                  <a:gd name="T15" fmla="*/ 0 h 5"/>
                  <a:gd name="T16" fmla="*/ 4 w 13"/>
                  <a:gd name="T17" fmla="*/ 1 h 5"/>
                  <a:gd name="T18" fmla="*/ 2 w 13"/>
                  <a:gd name="T19" fmla="*/ 3 h 5"/>
                  <a:gd name="T20" fmla="*/ 2 w 13"/>
                  <a:gd name="T2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5">
                    <a:moveTo>
                      <a:pt x="2" y="4"/>
                    </a:moveTo>
                    <a:cubicBezTo>
                      <a:pt x="0" y="5"/>
                      <a:pt x="1" y="5"/>
                      <a:pt x="2" y="5"/>
                    </a:cubicBezTo>
                    <a:cubicBezTo>
                      <a:pt x="3" y="5"/>
                      <a:pt x="5" y="4"/>
                      <a:pt x="5" y="4"/>
                    </a:cubicBezTo>
                    <a:cubicBezTo>
                      <a:pt x="5" y="4"/>
                      <a:pt x="8" y="2"/>
                      <a:pt x="8" y="3"/>
                    </a:cubicBezTo>
                    <a:cubicBezTo>
                      <a:pt x="9" y="4"/>
                      <a:pt x="8" y="5"/>
                      <a:pt x="10" y="5"/>
                    </a:cubicBezTo>
                    <a:cubicBezTo>
                      <a:pt x="11" y="5"/>
                      <a:pt x="13" y="4"/>
                      <a:pt x="11" y="3"/>
                    </a:cubicBezTo>
                    <a:cubicBezTo>
                      <a:pt x="9" y="2"/>
                      <a:pt x="8" y="2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íṧḷïḋê"/>
              <p:cNvSpPr/>
              <p:nvPr/>
            </p:nvSpPr>
            <p:spPr bwMode="auto">
              <a:xfrm>
                <a:off x="5287250" y="4068170"/>
                <a:ext cx="22901" cy="16358"/>
              </a:xfrm>
              <a:custGeom>
                <a:avLst/>
                <a:gdLst>
                  <a:gd name="T0" fmla="*/ 0 w 3"/>
                  <a:gd name="T1" fmla="*/ 1 h 2"/>
                  <a:gd name="T2" fmla="*/ 3 w 3"/>
                  <a:gd name="T3" fmla="*/ 2 h 2"/>
                  <a:gd name="T4" fmla="*/ 0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2" y="2"/>
                      <a:pt x="3" y="2"/>
                    </a:cubicBezTo>
                    <a:cubicBezTo>
                      <a:pt x="3" y="1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îṣ1îdê"/>
              <p:cNvSpPr/>
              <p:nvPr/>
            </p:nvSpPr>
            <p:spPr bwMode="auto">
              <a:xfrm>
                <a:off x="5317785" y="4075804"/>
                <a:ext cx="31626" cy="23992"/>
              </a:xfrm>
              <a:custGeom>
                <a:avLst/>
                <a:gdLst>
                  <a:gd name="T0" fmla="*/ 2 w 4"/>
                  <a:gd name="T1" fmla="*/ 1 h 3"/>
                  <a:gd name="T2" fmla="*/ 3 w 4"/>
                  <a:gd name="T3" fmla="*/ 2 h 3"/>
                  <a:gd name="T4" fmla="*/ 2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1"/>
                    </a:moveTo>
                    <a:cubicBezTo>
                      <a:pt x="0" y="1"/>
                      <a:pt x="2" y="3"/>
                      <a:pt x="3" y="2"/>
                    </a:cubicBezTo>
                    <a:cubicBezTo>
                      <a:pt x="4" y="1"/>
                      <a:pt x="4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isľídé"/>
              <p:cNvSpPr/>
              <p:nvPr/>
            </p:nvSpPr>
            <p:spPr bwMode="auto">
              <a:xfrm>
                <a:off x="6147687" y="3990742"/>
                <a:ext cx="147223" cy="54527"/>
              </a:xfrm>
              <a:custGeom>
                <a:avLst/>
                <a:gdLst>
                  <a:gd name="T0" fmla="*/ 7 w 19"/>
                  <a:gd name="T1" fmla="*/ 5 h 7"/>
                  <a:gd name="T2" fmla="*/ 10 w 19"/>
                  <a:gd name="T3" fmla="*/ 7 h 7"/>
                  <a:gd name="T4" fmla="*/ 14 w 19"/>
                  <a:gd name="T5" fmla="*/ 5 h 7"/>
                  <a:gd name="T6" fmla="*/ 17 w 19"/>
                  <a:gd name="T7" fmla="*/ 4 h 7"/>
                  <a:gd name="T8" fmla="*/ 18 w 19"/>
                  <a:gd name="T9" fmla="*/ 2 h 7"/>
                  <a:gd name="T10" fmla="*/ 14 w 19"/>
                  <a:gd name="T11" fmla="*/ 0 h 7"/>
                  <a:gd name="T12" fmla="*/ 10 w 19"/>
                  <a:gd name="T13" fmla="*/ 1 h 7"/>
                  <a:gd name="T14" fmla="*/ 6 w 19"/>
                  <a:gd name="T15" fmla="*/ 1 h 7"/>
                  <a:gd name="T16" fmla="*/ 1 w 19"/>
                  <a:gd name="T17" fmla="*/ 0 h 7"/>
                  <a:gd name="T18" fmla="*/ 1 w 19"/>
                  <a:gd name="T19" fmla="*/ 2 h 7"/>
                  <a:gd name="T20" fmla="*/ 3 w 19"/>
                  <a:gd name="T21" fmla="*/ 5 h 7"/>
                  <a:gd name="T22" fmla="*/ 7 w 19"/>
                  <a:gd name="T2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7">
                    <a:moveTo>
                      <a:pt x="7" y="5"/>
                    </a:moveTo>
                    <a:cubicBezTo>
                      <a:pt x="7" y="6"/>
                      <a:pt x="8" y="7"/>
                      <a:pt x="10" y="7"/>
                    </a:cubicBezTo>
                    <a:cubicBezTo>
                      <a:pt x="12" y="6"/>
                      <a:pt x="13" y="6"/>
                      <a:pt x="14" y="5"/>
                    </a:cubicBezTo>
                    <a:cubicBezTo>
                      <a:pt x="14" y="4"/>
                      <a:pt x="17" y="4"/>
                      <a:pt x="17" y="4"/>
                    </a:cubicBezTo>
                    <a:cubicBezTo>
                      <a:pt x="17" y="4"/>
                      <a:pt x="19" y="3"/>
                      <a:pt x="18" y="2"/>
                    </a:cubicBezTo>
                    <a:cubicBezTo>
                      <a:pt x="17" y="1"/>
                      <a:pt x="15" y="1"/>
                      <a:pt x="14" y="0"/>
                    </a:cubicBezTo>
                    <a:cubicBezTo>
                      <a:pt x="13" y="0"/>
                      <a:pt x="13" y="1"/>
                      <a:pt x="10" y="1"/>
                    </a:cubicBezTo>
                    <a:cubicBezTo>
                      <a:pt x="8" y="1"/>
                      <a:pt x="7" y="2"/>
                      <a:pt x="6" y="1"/>
                    </a:cubicBezTo>
                    <a:cubicBezTo>
                      <a:pt x="5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2" y="4"/>
                      <a:pt x="2" y="5"/>
                      <a:pt x="3" y="5"/>
                    </a:cubicBezTo>
                    <a:cubicBezTo>
                      <a:pt x="4" y="5"/>
                      <a:pt x="6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íŝ1iďê"/>
              <p:cNvSpPr/>
              <p:nvPr/>
            </p:nvSpPr>
            <p:spPr bwMode="auto">
              <a:xfrm>
                <a:off x="5511901" y="3720288"/>
                <a:ext cx="728482" cy="371875"/>
              </a:xfrm>
              <a:custGeom>
                <a:avLst/>
                <a:gdLst>
                  <a:gd name="T0" fmla="*/ 3 w 94"/>
                  <a:gd name="T1" fmla="*/ 20 h 48"/>
                  <a:gd name="T2" fmla="*/ 5 w 94"/>
                  <a:gd name="T3" fmla="*/ 20 h 48"/>
                  <a:gd name="T4" fmla="*/ 16 w 94"/>
                  <a:gd name="T5" fmla="*/ 20 h 48"/>
                  <a:gd name="T6" fmla="*/ 22 w 94"/>
                  <a:gd name="T7" fmla="*/ 28 h 48"/>
                  <a:gd name="T8" fmla="*/ 27 w 94"/>
                  <a:gd name="T9" fmla="*/ 27 h 48"/>
                  <a:gd name="T10" fmla="*/ 28 w 94"/>
                  <a:gd name="T11" fmla="*/ 31 h 48"/>
                  <a:gd name="T12" fmla="*/ 27 w 94"/>
                  <a:gd name="T13" fmla="*/ 34 h 48"/>
                  <a:gd name="T14" fmla="*/ 25 w 94"/>
                  <a:gd name="T15" fmla="*/ 34 h 48"/>
                  <a:gd name="T16" fmla="*/ 25 w 94"/>
                  <a:gd name="T17" fmla="*/ 38 h 48"/>
                  <a:gd name="T18" fmla="*/ 27 w 94"/>
                  <a:gd name="T19" fmla="*/ 40 h 48"/>
                  <a:gd name="T20" fmla="*/ 34 w 94"/>
                  <a:gd name="T21" fmla="*/ 46 h 48"/>
                  <a:gd name="T22" fmla="*/ 39 w 94"/>
                  <a:gd name="T23" fmla="*/ 48 h 48"/>
                  <a:gd name="T24" fmla="*/ 43 w 94"/>
                  <a:gd name="T25" fmla="*/ 43 h 48"/>
                  <a:gd name="T26" fmla="*/ 46 w 94"/>
                  <a:gd name="T27" fmla="*/ 40 h 48"/>
                  <a:gd name="T28" fmla="*/ 52 w 94"/>
                  <a:gd name="T29" fmla="*/ 36 h 48"/>
                  <a:gd name="T30" fmla="*/ 61 w 94"/>
                  <a:gd name="T31" fmla="*/ 32 h 48"/>
                  <a:gd name="T32" fmla="*/ 73 w 94"/>
                  <a:gd name="T33" fmla="*/ 30 h 48"/>
                  <a:gd name="T34" fmla="*/ 72 w 94"/>
                  <a:gd name="T35" fmla="*/ 28 h 48"/>
                  <a:gd name="T36" fmla="*/ 75 w 94"/>
                  <a:gd name="T37" fmla="*/ 27 h 48"/>
                  <a:gd name="T38" fmla="*/ 79 w 94"/>
                  <a:gd name="T39" fmla="*/ 27 h 48"/>
                  <a:gd name="T40" fmla="*/ 78 w 94"/>
                  <a:gd name="T41" fmla="*/ 22 h 48"/>
                  <a:gd name="T42" fmla="*/ 85 w 94"/>
                  <a:gd name="T43" fmla="*/ 18 h 48"/>
                  <a:gd name="T44" fmla="*/ 83 w 94"/>
                  <a:gd name="T45" fmla="*/ 16 h 48"/>
                  <a:gd name="T46" fmla="*/ 91 w 94"/>
                  <a:gd name="T47" fmla="*/ 9 h 48"/>
                  <a:gd name="T48" fmla="*/ 87 w 94"/>
                  <a:gd name="T49" fmla="*/ 7 h 48"/>
                  <a:gd name="T50" fmla="*/ 78 w 94"/>
                  <a:gd name="T51" fmla="*/ 5 h 48"/>
                  <a:gd name="T52" fmla="*/ 73 w 94"/>
                  <a:gd name="T53" fmla="*/ 2 h 48"/>
                  <a:gd name="T54" fmla="*/ 65 w 94"/>
                  <a:gd name="T55" fmla="*/ 3 h 48"/>
                  <a:gd name="T56" fmla="*/ 53 w 94"/>
                  <a:gd name="T57" fmla="*/ 3 h 48"/>
                  <a:gd name="T58" fmla="*/ 66 w 94"/>
                  <a:gd name="T59" fmla="*/ 2 h 48"/>
                  <a:gd name="T60" fmla="*/ 58 w 94"/>
                  <a:gd name="T61" fmla="*/ 0 h 48"/>
                  <a:gd name="T62" fmla="*/ 36 w 94"/>
                  <a:gd name="T63" fmla="*/ 5 h 48"/>
                  <a:gd name="T64" fmla="*/ 32 w 94"/>
                  <a:gd name="T65" fmla="*/ 6 h 48"/>
                  <a:gd name="T66" fmla="*/ 27 w 94"/>
                  <a:gd name="T67" fmla="*/ 7 h 48"/>
                  <a:gd name="T68" fmla="*/ 1 w 94"/>
                  <a:gd name="T6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48">
                    <a:moveTo>
                      <a:pt x="1" y="21"/>
                    </a:moveTo>
                    <a:cubicBezTo>
                      <a:pt x="1" y="21"/>
                      <a:pt x="3" y="21"/>
                      <a:pt x="3" y="20"/>
                    </a:cubicBezTo>
                    <a:cubicBezTo>
                      <a:pt x="4" y="20"/>
                      <a:pt x="5" y="18"/>
                      <a:pt x="5" y="18"/>
                    </a:cubicBezTo>
                    <a:cubicBezTo>
                      <a:pt x="5" y="18"/>
                      <a:pt x="4" y="19"/>
                      <a:pt x="5" y="20"/>
                    </a:cubicBezTo>
                    <a:cubicBezTo>
                      <a:pt x="6" y="20"/>
                      <a:pt x="9" y="19"/>
                      <a:pt x="10" y="19"/>
                    </a:cubicBezTo>
                    <a:cubicBezTo>
                      <a:pt x="11" y="19"/>
                      <a:pt x="15" y="20"/>
                      <a:pt x="16" y="20"/>
                    </a:cubicBezTo>
                    <a:cubicBezTo>
                      <a:pt x="17" y="21"/>
                      <a:pt x="20" y="21"/>
                      <a:pt x="21" y="22"/>
                    </a:cubicBezTo>
                    <a:cubicBezTo>
                      <a:pt x="22" y="23"/>
                      <a:pt x="21" y="28"/>
                      <a:pt x="22" y="28"/>
                    </a:cubicBezTo>
                    <a:cubicBezTo>
                      <a:pt x="22" y="29"/>
                      <a:pt x="24" y="27"/>
                      <a:pt x="24" y="26"/>
                    </a:cubicBezTo>
                    <a:cubicBezTo>
                      <a:pt x="25" y="26"/>
                      <a:pt x="27" y="26"/>
                      <a:pt x="27" y="27"/>
                    </a:cubicBezTo>
                    <a:cubicBezTo>
                      <a:pt x="28" y="27"/>
                      <a:pt x="29" y="29"/>
                      <a:pt x="29" y="30"/>
                    </a:cubicBezTo>
                    <a:cubicBezTo>
                      <a:pt x="29" y="30"/>
                      <a:pt x="29" y="31"/>
                      <a:pt x="28" y="31"/>
                    </a:cubicBezTo>
                    <a:cubicBezTo>
                      <a:pt x="28" y="31"/>
                      <a:pt x="26" y="34"/>
                      <a:pt x="27" y="33"/>
                    </a:cubicBezTo>
                    <a:cubicBezTo>
                      <a:pt x="27" y="33"/>
                      <a:pt x="27" y="34"/>
                      <a:pt x="27" y="34"/>
                    </a:cubicBezTo>
                    <a:cubicBezTo>
                      <a:pt x="26" y="35"/>
                      <a:pt x="25" y="35"/>
                      <a:pt x="25" y="35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4" y="34"/>
                      <a:pt x="24" y="34"/>
                      <a:pt x="24" y="35"/>
                    </a:cubicBezTo>
                    <a:cubicBezTo>
                      <a:pt x="24" y="36"/>
                      <a:pt x="25" y="38"/>
                      <a:pt x="25" y="38"/>
                    </a:cubicBezTo>
                    <a:cubicBezTo>
                      <a:pt x="26" y="39"/>
                      <a:pt x="28" y="39"/>
                      <a:pt x="28" y="39"/>
                    </a:cubicBezTo>
                    <a:cubicBezTo>
                      <a:pt x="29" y="39"/>
                      <a:pt x="27" y="40"/>
                      <a:pt x="27" y="40"/>
                    </a:cubicBezTo>
                    <a:cubicBezTo>
                      <a:pt x="28" y="41"/>
                      <a:pt x="28" y="43"/>
                      <a:pt x="29" y="43"/>
                    </a:cubicBezTo>
                    <a:cubicBezTo>
                      <a:pt x="30" y="44"/>
                      <a:pt x="33" y="46"/>
                      <a:pt x="34" y="46"/>
                    </a:cubicBezTo>
                    <a:cubicBezTo>
                      <a:pt x="34" y="47"/>
                      <a:pt x="37" y="46"/>
                      <a:pt x="37" y="46"/>
                    </a:cubicBezTo>
                    <a:cubicBezTo>
                      <a:pt x="38" y="45"/>
                      <a:pt x="37" y="48"/>
                      <a:pt x="39" y="48"/>
                    </a:cubicBezTo>
                    <a:cubicBezTo>
                      <a:pt x="40" y="48"/>
                      <a:pt x="41" y="48"/>
                      <a:pt x="42" y="47"/>
                    </a:cubicBezTo>
                    <a:cubicBezTo>
                      <a:pt x="43" y="46"/>
                      <a:pt x="43" y="44"/>
                      <a:pt x="43" y="43"/>
                    </a:cubicBezTo>
                    <a:cubicBezTo>
                      <a:pt x="43" y="42"/>
                      <a:pt x="43" y="42"/>
                      <a:pt x="44" y="42"/>
                    </a:cubicBezTo>
                    <a:cubicBezTo>
                      <a:pt x="46" y="42"/>
                      <a:pt x="47" y="42"/>
                      <a:pt x="46" y="40"/>
                    </a:cubicBezTo>
                    <a:cubicBezTo>
                      <a:pt x="46" y="39"/>
                      <a:pt x="45" y="38"/>
                      <a:pt x="47" y="38"/>
                    </a:cubicBezTo>
                    <a:cubicBezTo>
                      <a:pt x="50" y="37"/>
                      <a:pt x="51" y="36"/>
                      <a:pt x="52" y="36"/>
                    </a:cubicBezTo>
                    <a:cubicBezTo>
                      <a:pt x="53" y="36"/>
                      <a:pt x="57" y="36"/>
                      <a:pt x="57" y="36"/>
                    </a:cubicBezTo>
                    <a:cubicBezTo>
                      <a:pt x="58" y="35"/>
                      <a:pt x="59" y="32"/>
                      <a:pt x="61" y="32"/>
                    </a:cubicBezTo>
                    <a:cubicBezTo>
                      <a:pt x="62" y="32"/>
                      <a:pt x="65" y="33"/>
                      <a:pt x="67" y="32"/>
                    </a:cubicBezTo>
                    <a:cubicBezTo>
                      <a:pt x="70" y="32"/>
                      <a:pt x="72" y="30"/>
                      <a:pt x="73" y="30"/>
                    </a:cubicBezTo>
                    <a:cubicBezTo>
                      <a:pt x="74" y="30"/>
                      <a:pt x="76" y="30"/>
                      <a:pt x="76" y="30"/>
                    </a:cubicBezTo>
                    <a:cubicBezTo>
                      <a:pt x="75" y="29"/>
                      <a:pt x="74" y="28"/>
                      <a:pt x="72" y="28"/>
                    </a:cubicBezTo>
                    <a:cubicBezTo>
                      <a:pt x="71" y="28"/>
                      <a:pt x="71" y="25"/>
                      <a:pt x="71" y="25"/>
                    </a:cubicBezTo>
                    <a:cubicBezTo>
                      <a:pt x="72" y="25"/>
                      <a:pt x="75" y="26"/>
                      <a:pt x="75" y="27"/>
                    </a:cubicBezTo>
                    <a:cubicBezTo>
                      <a:pt x="75" y="28"/>
                      <a:pt x="76" y="29"/>
                      <a:pt x="78" y="29"/>
                    </a:cubicBezTo>
                    <a:cubicBezTo>
                      <a:pt x="80" y="29"/>
                      <a:pt x="79" y="27"/>
                      <a:pt x="79" y="27"/>
                    </a:cubicBezTo>
                    <a:cubicBezTo>
                      <a:pt x="78" y="26"/>
                      <a:pt x="78" y="25"/>
                      <a:pt x="78" y="25"/>
                    </a:cubicBezTo>
                    <a:cubicBezTo>
                      <a:pt x="77" y="24"/>
                      <a:pt x="76" y="22"/>
                      <a:pt x="78" y="22"/>
                    </a:cubicBezTo>
                    <a:cubicBezTo>
                      <a:pt x="80" y="22"/>
                      <a:pt x="84" y="24"/>
                      <a:pt x="84" y="22"/>
                    </a:cubicBezTo>
                    <a:cubicBezTo>
                      <a:pt x="84" y="21"/>
                      <a:pt x="84" y="19"/>
                      <a:pt x="85" y="18"/>
                    </a:cubicBezTo>
                    <a:cubicBezTo>
                      <a:pt x="85" y="18"/>
                      <a:pt x="86" y="17"/>
                      <a:pt x="86" y="17"/>
                    </a:cubicBezTo>
                    <a:cubicBezTo>
                      <a:pt x="85" y="17"/>
                      <a:pt x="84" y="17"/>
                      <a:pt x="83" y="16"/>
                    </a:cubicBezTo>
                    <a:cubicBezTo>
                      <a:pt x="83" y="15"/>
                      <a:pt x="84" y="14"/>
                      <a:pt x="85" y="13"/>
                    </a:cubicBezTo>
                    <a:cubicBezTo>
                      <a:pt x="85" y="13"/>
                      <a:pt x="89" y="10"/>
                      <a:pt x="91" y="9"/>
                    </a:cubicBezTo>
                    <a:cubicBezTo>
                      <a:pt x="93" y="9"/>
                      <a:pt x="94" y="7"/>
                      <a:pt x="93" y="7"/>
                    </a:cubicBezTo>
                    <a:cubicBezTo>
                      <a:pt x="91" y="6"/>
                      <a:pt x="88" y="6"/>
                      <a:pt x="87" y="7"/>
                    </a:cubicBezTo>
                    <a:cubicBezTo>
                      <a:pt x="85" y="8"/>
                      <a:pt x="84" y="9"/>
                      <a:pt x="82" y="9"/>
                    </a:cubicBezTo>
                    <a:cubicBezTo>
                      <a:pt x="79" y="8"/>
                      <a:pt x="79" y="6"/>
                      <a:pt x="78" y="5"/>
                    </a:cubicBezTo>
                    <a:cubicBezTo>
                      <a:pt x="76" y="4"/>
                      <a:pt x="77" y="1"/>
                      <a:pt x="75" y="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1" y="2"/>
                      <a:pt x="69" y="2"/>
                    </a:cubicBezTo>
                    <a:cubicBezTo>
                      <a:pt x="68" y="2"/>
                      <a:pt x="66" y="3"/>
                      <a:pt x="65" y="3"/>
                    </a:cubicBezTo>
                    <a:cubicBezTo>
                      <a:pt x="63" y="2"/>
                      <a:pt x="62" y="3"/>
                      <a:pt x="61" y="3"/>
                    </a:cubicBezTo>
                    <a:cubicBezTo>
                      <a:pt x="57" y="4"/>
                      <a:pt x="53" y="3"/>
                      <a:pt x="53" y="3"/>
                    </a:cubicBezTo>
                    <a:cubicBezTo>
                      <a:pt x="52" y="3"/>
                      <a:pt x="56" y="3"/>
                      <a:pt x="58" y="3"/>
                    </a:cubicBezTo>
                    <a:cubicBezTo>
                      <a:pt x="61" y="3"/>
                      <a:pt x="64" y="2"/>
                      <a:pt x="66" y="2"/>
                    </a:cubicBezTo>
                    <a:cubicBezTo>
                      <a:pt x="68" y="2"/>
                      <a:pt x="66" y="1"/>
                      <a:pt x="66" y="1"/>
                    </a:cubicBezTo>
                    <a:cubicBezTo>
                      <a:pt x="64" y="1"/>
                      <a:pt x="61" y="1"/>
                      <a:pt x="58" y="0"/>
                    </a:cubicBezTo>
                    <a:cubicBezTo>
                      <a:pt x="51" y="1"/>
                      <a:pt x="44" y="3"/>
                      <a:pt x="37" y="4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5"/>
                      <a:pt x="33" y="5"/>
                      <a:pt x="32" y="6"/>
                    </a:cubicBezTo>
                    <a:cubicBezTo>
                      <a:pt x="32" y="6"/>
                      <a:pt x="32" y="6"/>
                      <a:pt x="32" y="7"/>
                    </a:cubicBezTo>
                    <a:cubicBezTo>
                      <a:pt x="31" y="7"/>
                      <a:pt x="28" y="8"/>
                      <a:pt x="27" y="7"/>
                    </a:cubicBezTo>
                    <a:cubicBezTo>
                      <a:pt x="17" y="10"/>
                      <a:pt x="8" y="15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íṡlíḑé"/>
              <p:cNvSpPr/>
              <p:nvPr/>
            </p:nvSpPr>
            <p:spPr bwMode="auto">
              <a:xfrm>
                <a:off x="5682026" y="3960207"/>
                <a:ext cx="16358" cy="22901"/>
              </a:xfrm>
              <a:custGeom>
                <a:avLst/>
                <a:gdLst>
                  <a:gd name="T0" fmla="*/ 1 w 2"/>
                  <a:gd name="T1" fmla="*/ 1 h 3"/>
                  <a:gd name="T2" fmla="*/ 1 w 2"/>
                  <a:gd name="T3" fmla="*/ 2 h 3"/>
                  <a:gd name="T4" fmla="*/ 2 w 2"/>
                  <a:gd name="T5" fmla="*/ 2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0" y="3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iṧľîḓé"/>
              <p:cNvSpPr/>
              <p:nvPr/>
            </p:nvSpPr>
            <p:spPr bwMode="auto">
              <a:xfrm>
                <a:off x="5240356" y="4750850"/>
                <a:ext cx="124322" cy="61070"/>
              </a:xfrm>
              <a:custGeom>
                <a:avLst/>
                <a:gdLst>
                  <a:gd name="T0" fmla="*/ 13 w 16"/>
                  <a:gd name="T1" fmla="*/ 4 h 8"/>
                  <a:gd name="T2" fmla="*/ 9 w 16"/>
                  <a:gd name="T3" fmla="*/ 1 h 8"/>
                  <a:gd name="T4" fmla="*/ 4 w 16"/>
                  <a:gd name="T5" fmla="*/ 0 h 8"/>
                  <a:gd name="T6" fmla="*/ 0 w 16"/>
                  <a:gd name="T7" fmla="*/ 1 h 8"/>
                  <a:gd name="T8" fmla="*/ 3 w 16"/>
                  <a:gd name="T9" fmla="*/ 3 h 8"/>
                  <a:gd name="T10" fmla="*/ 9 w 16"/>
                  <a:gd name="T11" fmla="*/ 3 h 8"/>
                  <a:gd name="T12" fmla="*/ 13 w 16"/>
                  <a:gd name="T13" fmla="*/ 7 h 8"/>
                  <a:gd name="T14" fmla="*/ 16 w 16"/>
                  <a:gd name="T15" fmla="*/ 7 h 8"/>
                  <a:gd name="T16" fmla="*/ 13 w 16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8">
                    <a:moveTo>
                      <a:pt x="13" y="4"/>
                    </a:moveTo>
                    <a:cubicBezTo>
                      <a:pt x="12" y="4"/>
                      <a:pt x="10" y="3"/>
                      <a:pt x="9" y="1"/>
                    </a:cubicBezTo>
                    <a:cubicBezTo>
                      <a:pt x="8" y="0"/>
                      <a:pt x="5" y="0"/>
                      <a:pt x="4" y="0"/>
                    </a:cubicBezTo>
                    <a:cubicBezTo>
                      <a:pt x="3" y="0"/>
                      <a:pt x="0" y="1"/>
                      <a:pt x="0" y="1"/>
                    </a:cubicBezTo>
                    <a:cubicBezTo>
                      <a:pt x="0" y="3"/>
                      <a:pt x="1" y="3"/>
                      <a:pt x="3" y="3"/>
                    </a:cubicBezTo>
                    <a:cubicBezTo>
                      <a:pt x="5" y="3"/>
                      <a:pt x="8" y="2"/>
                      <a:pt x="9" y="3"/>
                    </a:cubicBezTo>
                    <a:cubicBezTo>
                      <a:pt x="9" y="4"/>
                      <a:pt x="12" y="6"/>
                      <a:pt x="13" y="7"/>
                    </a:cubicBezTo>
                    <a:cubicBezTo>
                      <a:pt x="13" y="7"/>
                      <a:pt x="16" y="8"/>
                      <a:pt x="16" y="7"/>
                    </a:cubicBezTo>
                    <a:cubicBezTo>
                      <a:pt x="16" y="6"/>
                      <a:pt x="14" y="4"/>
                      <a:pt x="1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îṣḻíḑé"/>
              <p:cNvSpPr/>
              <p:nvPr/>
            </p:nvSpPr>
            <p:spPr bwMode="auto">
              <a:xfrm>
                <a:off x="5317785" y="4711590"/>
                <a:ext cx="23992" cy="22901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1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2" y="0"/>
                      <a:pt x="1" y="1"/>
                    </a:cubicBezTo>
                    <a:cubicBezTo>
                      <a:pt x="0" y="1"/>
                      <a:pt x="0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işḻïḋê"/>
              <p:cNvSpPr/>
              <p:nvPr/>
            </p:nvSpPr>
            <p:spPr bwMode="auto">
              <a:xfrm>
                <a:off x="5317785" y="4843546"/>
                <a:ext cx="31626" cy="30535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3 h 4"/>
                  <a:gd name="T4" fmla="*/ 2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0" y="1"/>
                      <a:pt x="1" y="4"/>
                      <a:pt x="2" y="3"/>
                    </a:cubicBezTo>
                    <a:cubicBezTo>
                      <a:pt x="4" y="3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5" name="ïṩḷide"/>
              <p:cNvSpPr/>
              <p:nvPr/>
            </p:nvSpPr>
            <p:spPr bwMode="auto">
              <a:xfrm>
                <a:off x="5481366" y="4828278"/>
                <a:ext cx="30535" cy="30535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3 h 4"/>
                  <a:gd name="T4" fmla="*/ 2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0" y="0"/>
                      <a:pt x="1" y="4"/>
                      <a:pt x="2" y="3"/>
                    </a:cubicBezTo>
                    <a:cubicBezTo>
                      <a:pt x="4" y="3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6" name="ï$ḷïḍê"/>
              <p:cNvSpPr/>
              <p:nvPr/>
            </p:nvSpPr>
            <p:spPr bwMode="auto">
              <a:xfrm>
                <a:off x="5379946" y="4804286"/>
                <a:ext cx="85062" cy="54527"/>
              </a:xfrm>
              <a:custGeom>
                <a:avLst/>
                <a:gdLst>
                  <a:gd name="T0" fmla="*/ 7 w 11"/>
                  <a:gd name="T1" fmla="*/ 0 h 7"/>
                  <a:gd name="T2" fmla="*/ 4 w 11"/>
                  <a:gd name="T3" fmla="*/ 1 h 7"/>
                  <a:gd name="T4" fmla="*/ 0 w 11"/>
                  <a:gd name="T5" fmla="*/ 4 h 7"/>
                  <a:gd name="T6" fmla="*/ 3 w 11"/>
                  <a:gd name="T7" fmla="*/ 4 h 7"/>
                  <a:gd name="T8" fmla="*/ 6 w 11"/>
                  <a:gd name="T9" fmla="*/ 6 h 7"/>
                  <a:gd name="T10" fmla="*/ 9 w 11"/>
                  <a:gd name="T11" fmla="*/ 5 h 7"/>
                  <a:gd name="T12" fmla="*/ 11 w 11"/>
                  <a:gd name="T13" fmla="*/ 5 h 7"/>
                  <a:gd name="T14" fmla="*/ 7 w 11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7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3" y="1"/>
                      <a:pt x="0" y="4"/>
                      <a:pt x="0" y="4"/>
                    </a:cubicBezTo>
                    <a:cubicBezTo>
                      <a:pt x="0" y="4"/>
                      <a:pt x="2" y="4"/>
                      <a:pt x="3" y="4"/>
                    </a:cubicBezTo>
                    <a:cubicBezTo>
                      <a:pt x="4" y="4"/>
                      <a:pt x="5" y="5"/>
                      <a:pt x="6" y="6"/>
                    </a:cubicBezTo>
                    <a:cubicBezTo>
                      <a:pt x="7" y="6"/>
                      <a:pt x="8" y="5"/>
                      <a:pt x="9" y="5"/>
                    </a:cubicBezTo>
                    <a:cubicBezTo>
                      <a:pt x="10" y="5"/>
                      <a:pt x="10" y="7"/>
                      <a:pt x="11" y="5"/>
                    </a:cubicBezTo>
                    <a:cubicBezTo>
                      <a:pt x="11" y="2"/>
                      <a:pt x="9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ïṩḻíḑè"/>
              <p:cNvSpPr/>
              <p:nvPr/>
            </p:nvSpPr>
            <p:spPr bwMode="auto">
              <a:xfrm>
                <a:off x="7023392" y="5355010"/>
                <a:ext cx="92696" cy="224652"/>
              </a:xfrm>
              <a:custGeom>
                <a:avLst/>
                <a:gdLst>
                  <a:gd name="T0" fmla="*/ 7 w 12"/>
                  <a:gd name="T1" fmla="*/ 5 h 29"/>
                  <a:gd name="T2" fmla="*/ 4 w 12"/>
                  <a:gd name="T3" fmla="*/ 8 h 29"/>
                  <a:gd name="T4" fmla="*/ 1 w 12"/>
                  <a:gd name="T5" fmla="*/ 13 h 29"/>
                  <a:gd name="T6" fmla="*/ 1 w 12"/>
                  <a:gd name="T7" fmla="*/ 19 h 29"/>
                  <a:gd name="T8" fmla="*/ 1 w 12"/>
                  <a:gd name="T9" fmla="*/ 26 h 29"/>
                  <a:gd name="T10" fmla="*/ 2 w 12"/>
                  <a:gd name="T11" fmla="*/ 29 h 29"/>
                  <a:gd name="T12" fmla="*/ 6 w 12"/>
                  <a:gd name="T13" fmla="*/ 25 h 29"/>
                  <a:gd name="T14" fmla="*/ 8 w 12"/>
                  <a:gd name="T15" fmla="*/ 18 h 29"/>
                  <a:gd name="T16" fmla="*/ 10 w 12"/>
                  <a:gd name="T17" fmla="*/ 11 h 29"/>
                  <a:gd name="T18" fmla="*/ 12 w 12"/>
                  <a:gd name="T19" fmla="*/ 5 h 29"/>
                  <a:gd name="T20" fmla="*/ 11 w 12"/>
                  <a:gd name="T21" fmla="*/ 0 h 29"/>
                  <a:gd name="T22" fmla="*/ 7 w 12"/>
                  <a:gd name="T23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9">
                    <a:moveTo>
                      <a:pt x="7" y="5"/>
                    </a:moveTo>
                    <a:cubicBezTo>
                      <a:pt x="6" y="7"/>
                      <a:pt x="5" y="9"/>
                      <a:pt x="4" y="8"/>
                    </a:cubicBezTo>
                    <a:cubicBezTo>
                      <a:pt x="4" y="8"/>
                      <a:pt x="1" y="10"/>
                      <a:pt x="1" y="13"/>
                    </a:cubicBezTo>
                    <a:cubicBezTo>
                      <a:pt x="2" y="15"/>
                      <a:pt x="2" y="18"/>
                      <a:pt x="1" y="19"/>
                    </a:cubicBezTo>
                    <a:cubicBezTo>
                      <a:pt x="0" y="21"/>
                      <a:pt x="1" y="24"/>
                      <a:pt x="1" y="26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4" y="28"/>
                      <a:pt x="5" y="27"/>
                      <a:pt x="6" y="25"/>
                    </a:cubicBezTo>
                    <a:cubicBezTo>
                      <a:pt x="7" y="23"/>
                      <a:pt x="7" y="20"/>
                      <a:pt x="8" y="18"/>
                    </a:cubicBezTo>
                    <a:cubicBezTo>
                      <a:pt x="9" y="16"/>
                      <a:pt x="10" y="12"/>
                      <a:pt x="10" y="11"/>
                    </a:cubicBezTo>
                    <a:cubicBezTo>
                      <a:pt x="11" y="10"/>
                      <a:pt x="12" y="6"/>
                      <a:pt x="12" y="5"/>
                    </a:cubicBezTo>
                    <a:cubicBezTo>
                      <a:pt x="12" y="3"/>
                      <a:pt x="11" y="0"/>
                      <a:pt x="11" y="0"/>
                    </a:cubicBezTo>
                    <a:cubicBezTo>
                      <a:pt x="9" y="0"/>
                      <a:pt x="9" y="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íṥľîḑè"/>
              <p:cNvSpPr/>
              <p:nvPr/>
            </p:nvSpPr>
            <p:spPr bwMode="auto">
              <a:xfrm>
                <a:off x="6557731" y="4417144"/>
                <a:ext cx="39260" cy="39260"/>
              </a:xfrm>
              <a:custGeom>
                <a:avLst/>
                <a:gdLst>
                  <a:gd name="T0" fmla="*/ 4 w 5"/>
                  <a:gd name="T1" fmla="*/ 3 h 5"/>
                  <a:gd name="T2" fmla="*/ 2 w 5"/>
                  <a:gd name="T3" fmla="*/ 0 h 5"/>
                  <a:gd name="T4" fmla="*/ 1 w 5"/>
                  <a:gd name="T5" fmla="*/ 4 h 5"/>
                  <a:gd name="T6" fmla="*/ 4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1" y="0"/>
                      <a:pt x="0" y="3"/>
                      <a:pt x="1" y="4"/>
                    </a:cubicBezTo>
                    <a:cubicBezTo>
                      <a:pt x="2" y="5"/>
                      <a:pt x="3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9" name="ïs1íde"/>
              <p:cNvSpPr/>
              <p:nvPr/>
            </p:nvSpPr>
            <p:spPr bwMode="auto">
              <a:xfrm>
                <a:off x="6472669" y="4417144"/>
                <a:ext cx="22901" cy="22901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2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2" y="0"/>
                      <a:pt x="1" y="2"/>
                    </a:cubicBezTo>
                    <a:cubicBezTo>
                      <a:pt x="0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" name="iṩ1íḍe"/>
              <p:cNvSpPr/>
              <p:nvPr/>
            </p:nvSpPr>
            <p:spPr bwMode="auto">
              <a:xfrm>
                <a:off x="6627526" y="4464037"/>
                <a:ext cx="54527" cy="38169"/>
              </a:xfrm>
              <a:custGeom>
                <a:avLst/>
                <a:gdLst>
                  <a:gd name="T0" fmla="*/ 2 w 7"/>
                  <a:gd name="T1" fmla="*/ 3 h 5"/>
                  <a:gd name="T2" fmla="*/ 5 w 7"/>
                  <a:gd name="T3" fmla="*/ 5 h 5"/>
                  <a:gd name="T4" fmla="*/ 7 w 7"/>
                  <a:gd name="T5" fmla="*/ 3 h 5"/>
                  <a:gd name="T6" fmla="*/ 4 w 7"/>
                  <a:gd name="T7" fmla="*/ 1 h 5"/>
                  <a:gd name="T8" fmla="*/ 1 w 7"/>
                  <a:gd name="T9" fmla="*/ 1 h 5"/>
                  <a:gd name="T10" fmla="*/ 2 w 7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2" y="3"/>
                    </a:moveTo>
                    <a:cubicBezTo>
                      <a:pt x="3" y="3"/>
                      <a:pt x="4" y="4"/>
                      <a:pt x="5" y="5"/>
                    </a:cubicBezTo>
                    <a:cubicBezTo>
                      <a:pt x="5" y="5"/>
                      <a:pt x="7" y="5"/>
                      <a:pt x="7" y="3"/>
                    </a:cubicBezTo>
                    <a:cubicBezTo>
                      <a:pt x="6" y="1"/>
                      <a:pt x="4" y="1"/>
                      <a:pt x="4" y="1"/>
                    </a:cubicBezTo>
                    <a:cubicBezTo>
                      <a:pt x="3" y="1"/>
                      <a:pt x="1" y="0"/>
                      <a:pt x="1" y="1"/>
                    </a:cubicBezTo>
                    <a:cubicBezTo>
                      <a:pt x="0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1" name="ïšļiḓé"/>
              <p:cNvSpPr/>
              <p:nvPr/>
            </p:nvSpPr>
            <p:spPr bwMode="auto">
              <a:xfrm>
                <a:off x="6270919" y="4161957"/>
                <a:ext cx="69795" cy="69795"/>
              </a:xfrm>
              <a:custGeom>
                <a:avLst/>
                <a:gdLst>
                  <a:gd name="T0" fmla="*/ 1 w 9"/>
                  <a:gd name="T1" fmla="*/ 3 h 9"/>
                  <a:gd name="T2" fmla="*/ 1 w 9"/>
                  <a:gd name="T3" fmla="*/ 6 h 9"/>
                  <a:gd name="T4" fmla="*/ 2 w 9"/>
                  <a:gd name="T5" fmla="*/ 9 h 9"/>
                  <a:gd name="T6" fmla="*/ 6 w 9"/>
                  <a:gd name="T7" fmla="*/ 8 h 9"/>
                  <a:gd name="T8" fmla="*/ 9 w 9"/>
                  <a:gd name="T9" fmla="*/ 5 h 9"/>
                  <a:gd name="T10" fmla="*/ 8 w 9"/>
                  <a:gd name="T11" fmla="*/ 1 h 9"/>
                  <a:gd name="T12" fmla="*/ 5 w 9"/>
                  <a:gd name="T13" fmla="*/ 0 h 9"/>
                  <a:gd name="T14" fmla="*/ 3 w 9"/>
                  <a:gd name="T15" fmla="*/ 2 h 9"/>
                  <a:gd name="T16" fmla="*/ 1 w 9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1" y="3"/>
                    </a:moveTo>
                    <a:cubicBezTo>
                      <a:pt x="1" y="5"/>
                      <a:pt x="2" y="6"/>
                      <a:pt x="1" y="6"/>
                    </a:cubicBezTo>
                    <a:cubicBezTo>
                      <a:pt x="0" y="7"/>
                      <a:pt x="1" y="9"/>
                      <a:pt x="2" y="9"/>
                    </a:cubicBezTo>
                    <a:cubicBezTo>
                      <a:pt x="4" y="9"/>
                      <a:pt x="5" y="8"/>
                      <a:pt x="6" y="8"/>
                    </a:cubicBezTo>
                    <a:cubicBezTo>
                      <a:pt x="8" y="7"/>
                      <a:pt x="9" y="6"/>
                      <a:pt x="9" y="5"/>
                    </a:cubicBezTo>
                    <a:cubicBezTo>
                      <a:pt x="9" y="3"/>
                      <a:pt x="9" y="1"/>
                      <a:pt x="8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4" y="2"/>
                      <a:pt x="3" y="2"/>
                    </a:cubicBezTo>
                    <a:cubicBezTo>
                      <a:pt x="2" y="2"/>
                      <a:pt x="0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2" name="ïšliḑe"/>
              <p:cNvSpPr/>
              <p:nvPr/>
            </p:nvSpPr>
            <p:spPr bwMode="auto">
              <a:xfrm>
                <a:off x="6310178" y="4107430"/>
                <a:ext cx="154857" cy="147223"/>
              </a:xfrm>
              <a:custGeom>
                <a:avLst/>
                <a:gdLst>
                  <a:gd name="T0" fmla="*/ 5 w 20"/>
                  <a:gd name="T1" fmla="*/ 9 h 19"/>
                  <a:gd name="T2" fmla="*/ 9 w 20"/>
                  <a:gd name="T3" fmla="*/ 11 h 19"/>
                  <a:gd name="T4" fmla="*/ 4 w 20"/>
                  <a:gd name="T5" fmla="*/ 16 h 19"/>
                  <a:gd name="T6" fmla="*/ 8 w 20"/>
                  <a:gd name="T7" fmla="*/ 17 h 19"/>
                  <a:gd name="T8" fmla="*/ 8 w 20"/>
                  <a:gd name="T9" fmla="*/ 18 h 19"/>
                  <a:gd name="T10" fmla="*/ 11 w 20"/>
                  <a:gd name="T11" fmla="*/ 17 h 19"/>
                  <a:gd name="T12" fmla="*/ 16 w 20"/>
                  <a:gd name="T13" fmla="*/ 18 h 19"/>
                  <a:gd name="T14" fmla="*/ 19 w 20"/>
                  <a:gd name="T15" fmla="*/ 15 h 19"/>
                  <a:gd name="T16" fmla="*/ 16 w 20"/>
                  <a:gd name="T17" fmla="*/ 11 h 19"/>
                  <a:gd name="T18" fmla="*/ 12 w 20"/>
                  <a:gd name="T19" fmla="*/ 6 h 19"/>
                  <a:gd name="T20" fmla="*/ 14 w 20"/>
                  <a:gd name="T21" fmla="*/ 2 h 19"/>
                  <a:gd name="T22" fmla="*/ 8 w 20"/>
                  <a:gd name="T23" fmla="*/ 1 h 19"/>
                  <a:gd name="T24" fmla="*/ 4 w 20"/>
                  <a:gd name="T25" fmla="*/ 2 h 19"/>
                  <a:gd name="T26" fmla="*/ 2 w 20"/>
                  <a:gd name="T27" fmla="*/ 2 h 19"/>
                  <a:gd name="T28" fmla="*/ 2 w 20"/>
                  <a:gd name="T29" fmla="*/ 5 h 19"/>
                  <a:gd name="T30" fmla="*/ 5 w 20"/>
                  <a:gd name="T3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9">
                    <a:moveTo>
                      <a:pt x="5" y="9"/>
                    </a:moveTo>
                    <a:cubicBezTo>
                      <a:pt x="7" y="9"/>
                      <a:pt x="11" y="10"/>
                      <a:pt x="9" y="11"/>
                    </a:cubicBezTo>
                    <a:cubicBezTo>
                      <a:pt x="8" y="11"/>
                      <a:pt x="4" y="15"/>
                      <a:pt x="4" y="16"/>
                    </a:cubicBezTo>
                    <a:cubicBezTo>
                      <a:pt x="4" y="17"/>
                      <a:pt x="8" y="17"/>
                      <a:pt x="8" y="17"/>
                    </a:cubicBezTo>
                    <a:cubicBezTo>
                      <a:pt x="8" y="17"/>
                      <a:pt x="7" y="18"/>
                      <a:pt x="8" y="18"/>
                    </a:cubicBezTo>
                    <a:cubicBezTo>
                      <a:pt x="9" y="19"/>
                      <a:pt x="10" y="17"/>
                      <a:pt x="11" y="17"/>
                    </a:cubicBezTo>
                    <a:cubicBezTo>
                      <a:pt x="12" y="17"/>
                      <a:pt x="15" y="18"/>
                      <a:pt x="16" y="18"/>
                    </a:cubicBezTo>
                    <a:cubicBezTo>
                      <a:pt x="18" y="18"/>
                      <a:pt x="20" y="16"/>
                      <a:pt x="19" y="15"/>
                    </a:cubicBezTo>
                    <a:cubicBezTo>
                      <a:pt x="19" y="14"/>
                      <a:pt x="17" y="12"/>
                      <a:pt x="16" y="11"/>
                    </a:cubicBezTo>
                    <a:cubicBezTo>
                      <a:pt x="14" y="10"/>
                      <a:pt x="13" y="7"/>
                      <a:pt x="12" y="6"/>
                    </a:cubicBezTo>
                    <a:cubicBezTo>
                      <a:pt x="10" y="5"/>
                      <a:pt x="15" y="3"/>
                      <a:pt x="14" y="2"/>
                    </a:cubicBezTo>
                    <a:cubicBezTo>
                      <a:pt x="13" y="1"/>
                      <a:pt x="9" y="1"/>
                      <a:pt x="8" y="1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4" y="3"/>
                      <a:pt x="3" y="1"/>
                      <a:pt x="2" y="2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8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îṧľíḑé"/>
              <p:cNvSpPr/>
              <p:nvPr/>
            </p:nvSpPr>
            <p:spPr bwMode="auto">
              <a:xfrm>
                <a:off x="6162955" y="3928581"/>
                <a:ext cx="1130892" cy="1821205"/>
              </a:xfrm>
              <a:custGeom>
                <a:avLst/>
                <a:gdLst>
                  <a:gd name="T0" fmla="*/ 43 w 146"/>
                  <a:gd name="T1" fmla="*/ 19 h 235"/>
                  <a:gd name="T2" fmla="*/ 57 w 146"/>
                  <a:gd name="T3" fmla="*/ 30 h 235"/>
                  <a:gd name="T4" fmla="*/ 65 w 146"/>
                  <a:gd name="T5" fmla="*/ 33 h 235"/>
                  <a:gd name="T6" fmla="*/ 72 w 146"/>
                  <a:gd name="T7" fmla="*/ 16 h 235"/>
                  <a:gd name="T8" fmla="*/ 76 w 146"/>
                  <a:gd name="T9" fmla="*/ 24 h 235"/>
                  <a:gd name="T10" fmla="*/ 76 w 146"/>
                  <a:gd name="T11" fmla="*/ 26 h 235"/>
                  <a:gd name="T12" fmla="*/ 67 w 146"/>
                  <a:gd name="T13" fmla="*/ 34 h 235"/>
                  <a:gd name="T14" fmla="*/ 57 w 146"/>
                  <a:gd name="T15" fmla="*/ 34 h 235"/>
                  <a:gd name="T16" fmla="*/ 50 w 146"/>
                  <a:gd name="T17" fmla="*/ 29 h 235"/>
                  <a:gd name="T18" fmla="*/ 38 w 146"/>
                  <a:gd name="T19" fmla="*/ 40 h 235"/>
                  <a:gd name="T20" fmla="*/ 33 w 146"/>
                  <a:gd name="T21" fmla="*/ 50 h 235"/>
                  <a:gd name="T22" fmla="*/ 17 w 146"/>
                  <a:gd name="T23" fmla="*/ 66 h 235"/>
                  <a:gd name="T24" fmla="*/ 27 w 146"/>
                  <a:gd name="T25" fmla="*/ 72 h 235"/>
                  <a:gd name="T26" fmla="*/ 42 w 146"/>
                  <a:gd name="T27" fmla="*/ 61 h 235"/>
                  <a:gd name="T28" fmla="*/ 60 w 146"/>
                  <a:gd name="T29" fmla="*/ 62 h 235"/>
                  <a:gd name="T30" fmla="*/ 71 w 146"/>
                  <a:gd name="T31" fmla="*/ 66 h 235"/>
                  <a:gd name="T32" fmla="*/ 69 w 146"/>
                  <a:gd name="T33" fmla="*/ 60 h 235"/>
                  <a:gd name="T34" fmla="*/ 83 w 146"/>
                  <a:gd name="T35" fmla="*/ 71 h 235"/>
                  <a:gd name="T36" fmla="*/ 90 w 146"/>
                  <a:gd name="T37" fmla="*/ 75 h 235"/>
                  <a:gd name="T38" fmla="*/ 100 w 146"/>
                  <a:gd name="T39" fmla="*/ 85 h 235"/>
                  <a:gd name="T40" fmla="*/ 87 w 146"/>
                  <a:gd name="T41" fmla="*/ 91 h 235"/>
                  <a:gd name="T42" fmla="*/ 70 w 146"/>
                  <a:gd name="T43" fmla="*/ 87 h 235"/>
                  <a:gd name="T44" fmla="*/ 59 w 146"/>
                  <a:gd name="T45" fmla="*/ 75 h 235"/>
                  <a:gd name="T46" fmla="*/ 24 w 146"/>
                  <a:gd name="T47" fmla="*/ 76 h 235"/>
                  <a:gd name="T48" fmla="*/ 3 w 146"/>
                  <a:gd name="T49" fmla="*/ 106 h 235"/>
                  <a:gd name="T50" fmla="*/ 4 w 146"/>
                  <a:gd name="T51" fmla="*/ 135 h 235"/>
                  <a:gd name="T52" fmla="*/ 27 w 146"/>
                  <a:gd name="T53" fmla="*/ 150 h 235"/>
                  <a:gd name="T54" fmla="*/ 53 w 146"/>
                  <a:gd name="T55" fmla="*/ 150 h 235"/>
                  <a:gd name="T56" fmla="*/ 61 w 146"/>
                  <a:gd name="T57" fmla="*/ 176 h 235"/>
                  <a:gd name="T58" fmla="*/ 61 w 146"/>
                  <a:gd name="T59" fmla="*/ 209 h 235"/>
                  <a:gd name="T60" fmla="*/ 66 w 146"/>
                  <a:gd name="T61" fmla="*/ 230 h 235"/>
                  <a:gd name="T62" fmla="*/ 90 w 146"/>
                  <a:gd name="T63" fmla="*/ 223 h 235"/>
                  <a:gd name="T64" fmla="*/ 100 w 146"/>
                  <a:gd name="T65" fmla="*/ 200 h 235"/>
                  <a:gd name="T66" fmla="*/ 107 w 146"/>
                  <a:gd name="T67" fmla="*/ 174 h 235"/>
                  <a:gd name="T68" fmla="*/ 125 w 146"/>
                  <a:gd name="T69" fmla="*/ 139 h 235"/>
                  <a:gd name="T70" fmla="*/ 112 w 146"/>
                  <a:gd name="T71" fmla="*/ 126 h 235"/>
                  <a:gd name="T72" fmla="*/ 99 w 146"/>
                  <a:gd name="T73" fmla="*/ 95 h 235"/>
                  <a:gd name="T74" fmla="*/ 112 w 146"/>
                  <a:gd name="T75" fmla="*/ 117 h 235"/>
                  <a:gd name="T76" fmla="*/ 129 w 146"/>
                  <a:gd name="T77" fmla="*/ 122 h 235"/>
                  <a:gd name="T78" fmla="*/ 132 w 146"/>
                  <a:gd name="T79" fmla="*/ 102 h 235"/>
                  <a:gd name="T80" fmla="*/ 122 w 146"/>
                  <a:gd name="T81" fmla="*/ 94 h 235"/>
                  <a:gd name="T82" fmla="*/ 135 w 146"/>
                  <a:gd name="T83" fmla="*/ 103 h 235"/>
                  <a:gd name="T84" fmla="*/ 103 w 146"/>
                  <a:gd name="T85" fmla="*/ 18 h 235"/>
                  <a:gd name="T86" fmla="*/ 96 w 146"/>
                  <a:gd name="T87" fmla="*/ 13 h 235"/>
                  <a:gd name="T88" fmla="*/ 99 w 146"/>
                  <a:gd name="T89" fmla="*/ 159 h 235"/>
                  <a:gd name="T90" fmla="*/ 122 w 146"/>
                  <a:gd name="T91" fmla="*/ 56 h 235"/>
                  <a:gd name="T92" fmla="*/ 123 w 146"/>
                  <a:gd name="T93" fmla="*/ 61 h 235"/>
                  <a:gd name="T94" fmla="*/ 129 w 146"/>
                  <a:gd name="T95" fmla="*/ 77 h 235"/>
                  <a:gd name="T96" fmla="*/ 121 w 146"/>
                  <a:gd name="T97" fmla="*/ 66 h 235"/>
                  <a:gd name="T98" fmla="*/ 94 w 146"/>
                  <a:gd name="T99" fmla="*/ 25 h 235"/>
                  <a:gd name="T100" fmla="*/ 101 w 146"/>
                  <a:gd name="T101" fmla="*/ 55 h 235"/>
                  <a:gd name="T102" fmla="*/ 110 w 146"/>
                  <a:gd name="T103" fmla="*/ 66 h 235"/>
                  <a:gd name="T104" fmla="*/ 88 w 146"/>
                  <a:gd name="T105" fmla="*/ 6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" h="235">
                    <a:moveTo>
                      <a:pt x="74" y="1"/>
                    </a:moveTo>
                    <a:cubicBezTo>
                      <a:pt x="71" y="1"/>
                      <a:pt x="61" y="5"/>
                      <a:pt x="60" y="6"/>
                    </a:cubicBezTo>
                    <a:cubicBezTo>
                      <a:pt x="60" y="6"/>
                      <a:pt x="59" y="8"/>
                      <a:pt x="57" y="10"/>
                    </a:cubicBezTo>
                    <a:cubicBezTo>
                      <a:pt x="56" y="11"/>
                      <a:pt x="52" y="12"/>
                      <a:pt x="49" y="13"/>
                    </a:cubicBezTo>
                    <a:cubicBezTo>
                      <a:pt x="47" y="13"/>
                      <a:pt x="43" y="18"/>
                      <a:pt x="43" y="19"/>
                    </a:cubicBezTo>
                    <a:cubicBezTo>
                      <a:pt x="43" y="19"/>
                      <a:pt x="45" y="22"/>
                      <a:pt x="45" y="22"/>
                    </a:cubicBezTo>
                    <a:cubicBezTo>
                      <a:pt x="44" y="23"/>
                      <a:pt x="46" y="26"/>
                      <a:pt x="47" y="26"/>
                    </a:cubicBezTo>
                    <a:cubicBezTo>
                      <a:pt x="49" y="27"/>
                      <a:pt x="52" y="27"/>
                      <a:pt x="52" y="26"/>
                    </a:cubicBezTo>
                    <a:cubicBezTo>
                      <a:pt x="52" y="25"/>
                      <a:pt x="54" y="23"/>
                      <a:pt x="55" y="24"/>
                    </a:cubicBezTo>
                    <a:cubicBezTo>
                      <a:pt x="55" y="26"/>
                      <a:pt x="57" y="29"/>
                      <a:pt x="57" y="30"/>
                    </a:cubicBezTo>
                    <a:cubicBezTo>
                      <a:pt x="57" y="30"/>
                      <a:pt x="57" y="32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8" y="33"/>
                      <a:pt x="58" y="35"/>
                      <a:pt x="58" y="35"/>
                    </a:cubicBezTo>
                    <a:cubicBezTo>
                      <a:pt x="58" y="35"/>
                      <a:pt x="59" y="37"/>
                      <a:pt x="60" y="37"/>
                    </a:cubicBezTo>
                    <a:cubicBezTo>
                      <a:pt x="61" y="31"/>
                      <a:pt x="65" y="33"/>
                      <a:pt x="65" y="33"/>
                    </a:cubicBezTo>
                    <a:cubicBezTo>
                      <a:pt x="65" y="33"/>
                      <a:pt x="67" y="31"/>
                      <a:pt x="66" y="30"/>
                    </a:cubicBezTo>
                    <a:cubicBezTo>
                      <a:pt x="66" y="28"/>
                      <a:pt x="68" y="26"/>
                      <a:pt x="68" y="25"/>
                    </a:cubicBezTo>
                    <a:cubicBezTo>
                      <a:pt x="69" y="25"/>
                      <a:pt x="70" y="23"/>
                      <a:pt x="68" y="22"/>
                    </a:cubicBezTo>
                    <a:cubicBezTo>
                      <a:pt x="66" y="21"/>
                      <a:pt x="64" y="20"/>
                      <a:pt x="66" y="19"/>
                    </a:cubicBezTo>
                    <a:cubicBezTo>
                      <a:pt x="68" y="17"/>
                      <a:pt x="70" y="19"/>
                      <a:pt x="72" y="16"/>
                    </a:cubicBezTo>
                    <a:cubicBezTo>
                      <a:pt x="74" y="13"/>
                      <a:pt x="71" y="12"/>
                      <a:pt x="74" y="12"/>
                    </a:cubicBezTo>
                    <a:cubicBezTo>
                      <a:pt x="77" y="12"/>
                      <a:pt x="80" y="12"/>
                      <a:pt x="79" y="13"/>
                    </a:cubicBezTo>
                    <a:cubicBezTo>
                      <a:pt x="79" y="14"/>
                      <a:pt x="75" y="16"/>
                      <a:pt x="74" y="17"/>
                    </a:cubicBezTo>
                    <a:cubicBezTo>
                      <a:pt x="72" y="18"/>
                      <a:pt x="72" y="20"/>
                      <a:pt x="73" y="21"/>
                    </a:cubicBezTo>
                    <a:cubicBezTo>
                      <a:pt x="74" y="22"/>
                      <a:pt x="75" y="24"/>
                      <a:pt x="76" y="24"/>
                    </a:cubicBezTo>
                    <a:cubicBezTo>
                      <a:pt x="77" y="24"/>
                      <a:pt x="79" y="23"/>
                      <a:pt x="80" y="23"/>
                    </a:cubicBezTo>
                    <a:cubicBezTo>
                      <a:pt x="82" y="23"/>
                      <a:pt x="85" y="23"/>
                      <a:pt x="85" y="23"/>
                    </a:cubicBezTo>
                    <a:cubicBezTo>
                      <a:pt x="86" y="23"/>
                      <a:pt x="88" y="26"/>
                      <a:pt x="87" y="26"/>
                    </a:cubicBezTo>
                    <a:cubicBezTo>
                      <a:pt x="86" y="26"/>
                      <a:pt x="84" y="26"/>
                      <a:pt x="82" y="26"/>
                    </a:cubicBezTo>
                    <a:cubicBezTo>
                      <a:pt x="79" y="26"/>
                      <a:pt x="76" y="26"/>
                      <a:pt x="76" y="26"/>
                    </a:cubicBezTo>
                    <a:cubicBezTo>
                      <a:pt x="76" y="27"/>
                      <a:pt x="80" y="28"/>
                      <a:pt x="79" y="29"/>
                    </a:cubicBezTo>
                    <a:cubicBezTo>
                      <a:pt x="78" y="30"/>
                      <a:pt x="76" y="29"/>
                      <a:pt x="75" y="28"/>
                    </a:cubicBezTo>
                    <a:cubicBezTo>
                      <a:pt x="73" y="28"/>
                      <a:pt x="73" y="30"/>
                      <a:pt x="72" y="32"/>
                    </a:cubicBezTo>
                    <a:cubicBezTo>
                      <a:pt x="72" y="33"/>
                      <a:pt x="74" y="36"/>
                      <a:pt x="71" y="35"/>
                    </a:cubicBezTo>
                    <a:cubicBezTo>
                      <a:pt x="69" y="34"/>
                      <a:pt x="67" y="33"/>
                      <a:pt x="67" y="34"/>
                    </a:cubicBezTo>
                    <a:cubicBezTo>
                      <a:pt x="66" y="34"/>
                      <a:pt x="65" y="35"/>
                      <a:pt x="63" y="35"/>
                    </a:cubicBezTo>
                    <a:cubicBezTo>
                      <a:pt x="62" y="36"/>
                      <a:pt x="62" y="38"/>
                      <a:pt x="60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8" y="36"/>
                      <a:pt x="58" y="35"/>
                      <a:pt x="57" y="34"/>
                    </a:cubicBezTo>
                    <a:cubicBezTo>
                      <a:pt x="57" y="34"/>
                      <a:pt x="57" y="34"/>
                      <a:pt x="57" y="33"/>
                    </a:cubicBezTo>
                    <a:cubicBezTo>
                      <a:pt x="57" y="33"/>
                      <a:pt x="56" y="33"/>
                      <a:pt x="56" y="33"/>
                    </a:cubicBezTo>
                    <a:cubicBezTo>
                      <a:pt x="56" y="33"/>
                      <a:pt x="55" y="33"/>
                      <a:pt x="55" y="31"/>
                    </a:cubicBezTo>
                    <a:cubicBezTo>
                      <a:pt x="54" y="30"/>
                      <a:pt x="55" y="28"/>
                      <a:pt x="54" y="28"/>
                    </a:cubicBezTo>
                    <a:cubicBezTo>
                      <a:pt x="53" y="28"/>
                      <a:pt x="51" y="28"/>
                      <a:pt x="50" y="29"/>
                    </a:cubicBezTo>
                    <a:cubicBezTo>
                      <a:pt x="50" y="30"/>
                      <a:pt x="49" y="32"/>
                      <a:pt x="50" y="33"/>
                    </a:cubicBezTo>
                    <a:cubicBezTo>
                      <a:pt x="51" y="34"/>
                      <a:pt x="53" y="36"/>
                      <a:pt x="51" y="35"/>
                    </a:cubicBezTo>
                    <a:cubicBezTo>
                      <a:pt x="49" y="35"/>
                      <a:pt x="47" y="34"/>
                      <a:pt x="46" y="35"/>
                    </a:cubicBezTo>
                    <a:cubicBezTo>
                      <a:pt x="45" y="36"/>
                      <a:pt x="42" y="39"/>
                      <a:pt x="42" y="39"/>
                    </a:cubicBezTo>
                    <a:cubicBezTo>
                      <a:pt x="42" y="39"/>
                      <a:pt x="38" y="39"/>
                      <a:pt x="38" y="40"/>
                    </a:cubicBezTo>
                    <a:cubicBezTo>
                      <a:pt x="38" y="41"/>
                      <a:pt x="39" y="43"/>
                      <a:pt x="37" y="43"/>
                    </a:cubicBezTo>
                    <a:cubicBezTo>
                      <a:pt x="36" y="43"/>
                      <a:pt x="34" y="43"/>
                      <a:pt x="32" y="44"/>
                    </a:cubicBezTo>
                    <a:cubicBezTo>
                      <a:pt x="30" y="44"/>
                      <a:pt x="30" y="45"/>
                      <a:pt x="27" y="45"/>
                    </a:cubicBezTo>
                    <a:cubicBezTo>
                      <a:pt x="25" y="45"/>
                      <a:pt x="25" y="46"/>
                      <a:pt x="27" y="47"/>
                    </a:cubicBezTo>
                    <a:cubicBezTo>
                      <a:pt x="29" y="47"/>
                      <a:pt x="33" y="49"/>
                      <a:pt x="33" y="50"/>
                    </a:cubicBezTo>
                    <a:cubicBezTo>
                      <a:pt x="33" y="52"/>
                      <a:pt x="33" y="54"/>
                      <a:pt x="32" y="56"/>
                    </a:cubicBezTo>
                    <a:cubicBezTo>
                      <a:pt x="32" y="57"/>
                      <a:pt x="28" y="56"/>
                      <a:pt x="26" y="56"/>
                    </a:cubicBezTo>
                    <a:cubicBezTo>
                      <a:pt x="24" y="56"/>
                      <a:pt x="20" y="55"/>
                      <a:pt x="18" y="56"/>
                    </a:cubicBezTo>
                    <a:cubicBezTo>
                      <a:pt x="16" y="57"/>
                      <a:pt x="17" y="61"/>
                      <a:pt x="17" y="62"/>
                    </a:cubicBezTo>
                    <a:cubicBezTo>
                      <a:pt x="18" y="64"/>
                      <a:pt x="17" y="65"/>
                      <a:pt x="17" y="66"/>
                    </a:cubicBezTo>
                    <a:cubicBezTo>
                      <a:pt x="16" y="66"/>
                      <a:pt x="16" y="68"/>
                      <a:pt x="17" y="69"/>
                    </a:cubicBezTo>
                    <a:cubicBezTo>
                      <a:pt x="18" y="70"/>
                      <a:pt x="18" y="72"/>
                      <a:pt x="19" y="72"/>
                    </a:cubicBezTo>
                    <a:cubicBezTo>
                      <a:pt x="20" y="72"/>
                      <a:pt x="22" y="71"/>
                      <a:pt x="23" y="72"/>
                    </a:cubicBezTo>
                    <a:cubicBezTo>
                      <a:pt x="24" y="73"/>
                      <a:pt x="25" y="76"/>
                      <a:pt x="25" y="75"/>
                    </a:cubicBezTo>
                    <a:cubicBezTo>
                      <a:pt x="26" y="74"/>
                      <a:pt x="26" y="72"/>
                      <a:pt x="27" y="72"/>
                    </a:cubicBezTo>
                    <a:cubicBezTo>
                      <a:pt x="28" y="73"/>
                      <a:pt x="30" y="72"/>
                      <a:pt x="32" y="72"/>
                    </a:cubicBezTo>
                    <a:cubicBezTo>
                      <a:pt x="33" y="72"/>
                      <a:pt x="34" y="70"/>
                      <a:pt x="36" y="69"/>
                    </a:cubicBezTo>
                    <a:cubicBezTo>
                      <a:pt x="37" y="68"/>
                      <a:pt x="36" y="68"/>
                      <a:pt x="36" y="67"/>
                    </a:cubicBezTo>
                    <a:cubicBezTo>
                      <a:pt x="35" y="66"/>
                      <a:pt x="37" y="64"/>
                      <a:pt x="38" y="63"/>
                    </a:cubicBezTo>
                    <a:cubicBezTo>
                      <a:pt x="39" y="62"/>
                      <a:pt x="42" y="63"/>
                      <a:pt x="42" y="61"/>
                    </a:cubicBezTo>
                    <a:cubicBezTo>
                      <a:pt x="42" y="60"/>
                      <a:pt x="42" y="57"/>
                      <a:pt x="44" y="57"/>
                    </a:cubicBezTo>
                    <a:cubicBezTo>
                      <a:pt x="45" y="58"/>
                      <a:pt x="47" y="59"/>
                      <a:pt x="48" y="59"/>
                    </a:cubicBezTo>
                    <a:cubicBezTo>
                      <a:pt x="49" y="59"/>
                      <a:pt x="52" y="57"/>
                      <a:pt x="52" y="56"/>
                    </a:cubicBezTo>
                    <a:cubicBezTo>
                      <a:pt x="53" y="56"/>
                      <a:pt x="55" y="56"/>
                      <a:pt x="56" y="58"/>
                    </a:cubicBezTo>
                    <a:cubicBezTo>
                      <a:pt x="56" y="60"/>
                      <a:pt x="59" y="62"/>
                      <a:pt x="60" y="62"/>
                    </a:cubicBezTo>
                    <a:cubicBezTo>
                      <a:pt x="60" y="63"/>
                      <a:pt x="65" y="65"/>
                      <a:pt x="65" y="65"/>
                    </a:cubicBezTo>
                    <a:cubicBezTo>
                      <a:pt x="66" y="66"/>
                      <a:pt x="67" y="68"/>
                      <a:pt x="67" y="69"/>
                    </a:cubicBezTo>
                    <a:cubicBezTo>
                      <a:pt x="68" y="71"/>
                      <a:pt x="70" y="73"/>
                      <a:pt x="70" y="71"/>
                    </a:cubicBezTo>
                    <a:cubicBezTo>
                      <a:pt x="70" y="70"/>
                      <a:pt x="68" y="66"/>
                      <a:pt x="69" y="66"/>
                    </a:cubicBezTo>
                    <a:cubicBezTo>
                      <a:pt x="70" y="66"/>
                      <a:pt x="71" y="66"/>
                      <a:pt x="71" y="66"/>
                    </a:cubicBezTo>
                    <a:cubicBezTo>
                      <a:pt x="71" y="66"/>
                      <a:pt x="68" y="63"/>
                      <a:pt x="67" y="62"/>
                    </a:cubicBezTo>
                    <a:cubicBezTo>
                      <a:pt x="66" y="62"/>
                      <a:pt x="64" y="60"/>
                      <a:pt x="63" y="58"/>
                    </a:cubicBezTo>
                    <a:cubicBezTo>
                      <a:pt x="62" y="56"/>
                      <a:pt x="59" y="56"/>
                      <a:pt x="59" y="54"/>
                    </a:cubicBezTo>
                    <a:cubicBezTo>
                      <a:pt x="59" y="52"/>
                      <a:pt x="62" y="53"/>
                      <a:pt x="63" y="55"/>
                    </a:cubicBezTo>
                    <a:cubicBezTo>
                      <a:pt x="64" y="57"/>
                      <a:pt x="68" y="59"/>
                      <a:pt x="69" y="60"/>
                    </a:cubicBezTo>
                    <a:cubicBezTo>
                      <a:pt x="70" y="62"/>
                      <a:pt x="72" y="62"/>
                      <a:pt x="72" y="64"/>
                    </a:cubicBezTo>
                    <a:cubicBezTo>
                      <a:pt x="73" y="66"/>
                      <a:pt x="74" y="68"/>
                      <a:pt x="75" y="69"/>
                    </a:cubicBezTo>
                    <a:cubicBezTo>
                      <a:pt x="76" y="69"/>
                      <a:pt x="76" y="76"/>
                      <a:pt x="77" y="77"/>
                    </a:cubicBezTo>
                    <a:cubicBezTo>
                      <a:pt x="77" y="78"/>
                      <a:pt x="80" y="75"/>
                      <a:pt x="80" y="74"/>
                    </a:cubicBezTo>
                    <a:cubicBezTo>
                      <a:pt x="81" y="73"/>
                      <a:pt x="83" y="73"/>
                      <a:pt x="83" y="71"/>
                    </a:cubicBezTo>
                    <a:cubicBezTo>
                      <a:pt x="83" y="70"/>
                      <a:pt x="81" y="69"/>
                      <a:pt x="80" y="68"/>
                    </a:cubicBezTo>
                    <a:cubicBezTo>
                      <a:pt x="79" y="67"/>
                      <a:pt x="81" y="67"/>
                      <a:pt x="82" y="66"/>
                    </a:cubicBezTo>
                    <a:cubicBezTo>
                      <a:pt x="83" y="65"/>
                      <a:pt x="84" y="64"/>
                      <a:pt x="85" y="65"/>
                    </a:cubicBezTo>
                    <a:cubicBezTo>
                      <a:pt x="85" y="67"/>
                      <a:pt x="85" y="71"/>
                      <a:pt x="86" y="72"/>
                    </a:cubicBezTo>
                    <a:cubicBezTo>
                      <a:pt x="86" y="73"/>
                      <a:pt x="89" y="74"/>
                      <a:pt x="90" y="75"/>
                    </a:cubicBezTo>
                    <a:cubicBezTo>
                      <a:pt x="90" y="76"/>
                      <a:pt x="93" y="77"/>
                      <a:pt x="93" y="76"/>
                    </a:cubicBezTo>
                    <a:cubicBezTo>
                      <a:pt x="94" y="75"/>
                      <a:pt x="96" y="77"/>
                      <a:pt x="97" y="77"/>
                    </a:cubicBezTo>
                    <a:cubicBezTo>
                      <a:pt x="97" y="77"/>
                      <a:pt x="99" y="77"/>
                      <a:pt x="100" y="76"/>
                    </a:cubicBezTo>
                    <a:cubicBezTo>
                      <a:pt x="101" y="76"/>
                      <a:pt x="102" y="75"/>
                      <a:pt x="102" y="77"/>
                    </a:cubicBezTo>
                    <a:cubicBezTo>
                      <a:pt x="102" y="80"/>
                      <a:pt x="102" y="84"/>
                      <a:pt x="100" y="85"/>
                    </a:cubicBezTo>
                    <a:cubicBezTo>
                      <a:pt x="99" y="87"/>
                      <a:pt x="100" y="88"/>
                      <a:pt x="98" y="88"/>
                    </a:cubicBezTo>
                    <a:cubicBezTo>
                      <a:pt x="98" y="88"/>
                      <a:pt x="97" y="88"/>
                      <a:pt x="97" y="88"/>
                    </a:cubicBezTo>
                    <a:cubicBezTo>
                      <a:pt x="96" y="87"/>
                      <a:pt x="95" y="87"/>
                      <a:pt x="95" y="87"/>
                    </a:cubicBezTo>
                    <a:cubicBezTo>
                      <a:pt x="93" y="87"/>
                      <a:pt x="91" y="87"/>
                      <a:pt x="89" y="90"/>
                    </a:cubicBezTo>
                    <a:cubicBezTo>
                      <a:pt x="88" y="92"/>
                      <a:pt x="87" y="92"/>
                      <a:pt x="87" y="91"/>
                    </a:cubicBezTo>
                    <a:cubicBezTo>
                      <a:pt x="87" y="90"/>
                      <a:pt x="91" y="87"/>
                      <a:pt x="90" y="86"/>
                    </a:cubicBezTo>
                    <a:cubicBezTo>
                      <a:pt x="90" y="85"/>
                      <a:pt x="86" y="86"/>
                      <a:pt x="84" y="85"/>
                    </a:cubicBezTo>
                    <a:cubicBezTo>
                      <a:pt x="82" y="85"/>
                      <a:pt x="81" y="84"/>
                      <a:pt x="79" y="83"/>
                    </a:cubicBezTo>
                    <a:cubicBezTo>
                      <a:pt x="78" y="83"/>
                      <a:pt x="77" y="87"/>
                      <a:pt x="76" y="89"/>
                    </a:cubicBezTo>
                    <a:cubicBezTo>
                      <a:pt x="74" y="91"/>
                      <a:pt x="72" y="88"/>
                      <a:pt x="70" y="87"/>
                    </a:cubicBezTo>
                    <a:cubicBezTo>
                      <a:pt x="69" y="87"/>
                      <a:pt x="66" y="85"/>
                      <a:pt x="66" y="85"/>
                    </a:cubicBezTo>
                    <a:cubicBezTo>
                      <a:pt x="66" y="85"/>
                      <a:pt x="63" y="83"/>
                      <a:pt x="62" y="83"/>
                    </a:cubicBezTo>
                    <a:cubicBezTo>
                      <a:pt x="61" y="83"/>
                      <a:pt x="59" y="81"/>
                      <a:pt x="58" y="80"/>
                    </a:cubicBezTo>
                    <a:cubicBezTo>
                      <a:pt x="57" y="80"/>
                      <a:pt x="55" y="79"/>
                      <a:pt x="57" y="78"/>
                    </a:cubicBezTo>
                    <a:cubicBezTo>
                      <a:pt x="58" y="77"/>
                      <a:pt x="61" y="79"/>
                      <a:pt x="59" y="75"/>
                    </a:cubicBezTo>
                    <a:cubicBezTo>
                      <a:pt x="58" y="70"/>
                      <a:pt x="53" y="71"/>
                      <a:pt x="52" y="71"/>
                    </a:cubicBezTo>
                    <a:cubicBezTo>
                      <a:pt x="51" y="72"/>
                      <a:pt x="43" y="71"/>
                      <a:pt x="42" y="71"/>
                    </a:cubicBezTo>
                    <a:cubicBezTo>
                      <a:pt x="42" y="71"/>
                      <a:pt x="37" y="73"/>
                      <a:pt x="35" y="74"/>
                    </a:cubicBezTo>
                    <a:cubicBezTo>
                      <a:pt x="34" y="75"/>
                      <a:pt x="31" y="76"/>
                      <a:pt x="30" y="76"/>
                    </a:cubicBezTo>
                    <a:cubicBezTo>
                      <a:pt x="30" y="77"/>
                      <a:pt x="26" y="75"/>
                      <a:pt x="24" y="76"/>
                    </a:cubicBezTo>
                    <a:cubicBezTo>
                      <a:pt x="22" y="78"/>
                      <a:pt x="20" y="80"/>
                      <a:pt x="20" y="80"/>
                    </a:cubicBezTo>
                    <a:cubicBezTo>
                      <a:pt x="19" y="80"/>
                      <a:pt x="18" y="81"/>
                      <a:pt x="17" y="84"/>
                    </a:cubicBezTo>
                    <a:cubicBezTo>
                      <a:pt x="16" y="87"/>
                      <a:pt x="17" y="90"/>
                      <a:pt x="15" y="91"/>
                    </a:cubicBezTo>
                    <a:cubicBezTo>
                      <a:pt x="13" y="92"/>
                      <a:pt x="9" y="94"/>
                      <a:pt x="8" y="95"/>
                    </a:cubicBezTo>
                    <a:cubicBezTo>
                      <a:pt x="6" y="97"/>
                      <a:pt x="5" y="103"/>
                      <a:pt x="3" y="106"/>
                    </a:cubicBezTo>
                    <a:cubicBezTo>
                      <a:pt x="2" y="109"/>
                      <a:pt x="3" y="111"/>
                      <a:pt x="4" y="113"/>
                    </a:cubicBezTo>
                    <a:cubicBezTo>
                      <a:pt x="4" y="115"/>
                      <a:pt x="5" y="118"/>
                      <a:pt x="3" y="121"/>
                    </a:cubicBezTo>
                    <a:cubicBezTo>
                      <a:pt x="1" y="124"/>
                      <a:pt x="2" y="125"/>
                      <a:pt x="1" y="126"/>
                    </a:cubicBezTo>
                    <a:cubicBezTo>
                      <a:pt x="0" y="126"/>
                      <a:pt x="2" y="127"/>
                      <a:pt x="2" y="129"/>
                    </a:cubicBezTo>
                    <a:cubicBezTo>
                      <a:pt x="2" y="131"/>
                      <a:pt x="0" y="133"/>
                      <a:pt x="4" y="135"/>
                    </a:cubicBezTo>
                    <a:cubicBezTo>
                      <a:pt x="7" y="137"/>
                      <a:pt x="10" y="137"/>
                      <a:pt x="11" y="139"/>
                    </a:cubicBezTo>
                    <a:cubicBezTo>
                      <a:pt x="12" y="142"/>
                      <a:pt x="15" y="148"/>
                      <a:pt x="15" y="148"/>
                    </a:cubicBezTo>
                    <a:cubicBezTo>
                      <a:pt x="15" y="148"/>
                      <a:pt x="18" y="151"/>
                      <a:pt x="20" y="152"/>
                    </a:cubicBezTo>
                    <a:cubicBezTo>
                      <a:pt x="21" y="154"/>
                      <a:pt x="22" y="153"/>
                      <a:pt x="22" y="151"/>
                    </a:cubicBezTo>
                    <a:cubicBezTo>
                      <a:pt x="22" y="150"/>
                      <a:pt x="24" y="150"/>
                      <a:pt x="27" y="150"/>
                    </a:cubicBezTo>
                    <a:cubicBezTo>
                      <a:pt x="29" y="150"/>
                      <a:pt x="31" y="150"/>
                      <a:pt x="33" y="150"/>
                    </a:cubicBezTo>
                    <a:cubicBezTo>
                      <a:pt x="36" y="149"/>
                      <a:pt x="38" y="146"/>
                      <a:pt x="39" y="145"/>
                    </a:cubicBezTo>
                    <a:cubicBezTo>
                      <a:pt x="39" y="145"/>
                      <a:pt x="43" y="144"/>
                      <a:pt x="45" y="146"/>
                    </a:cubicBezTo>
                    <a:cubicBezTo>
                      <a:pt x="47" y="148"/>
                      <a:pt x="47" y="150"/>
                      <a:pt x="48" y="151"/>
                    </a:cubicBezTo>
                    <a:cubicBezTo>
                      <a:pt x="49" y="153"/>
                      <a:pt x="51" y="152"/>
                      <a:pt x="53" y="150"/>
                    </a:cubicBezTo>
                    <a:cubicBezTo>
                      <a:pt x="54" y="149"/>
                      <a:pt x="54" y="149"/>
                      <a:pt x="55" y="151"/>
                    </a:cubicBezTo>
                    <a:cubicBezTo>
                      <a:pt x="57" y="152"/>
                      <a:pt x="58" y="153"/>
                      <a:pt x="56" y="155"/>
                    </a:cubicBezTo>
                    <a:cubicBezTo>
                      <a:pt x="55" y="157"/>
                      <a:pt x="55" y="159"/>
                      <a:pt x="54" y="162"/>
                    </a:cubicBezTo>
                    <a:cubicBezTo>
                      <a:pt x="53" y="165"/>
                      <a:pt x="55" y="165"/>
                      <a:pt x="57" y="166"/>
                    </a:cubicBezTo>
                    <a:cubicBezTo>
                      <a:pt x="59" y="167"/>
                      <a:pt x="60" y="175"/>
                      <a:pt x="61" y="176"/>
                    </a:cubicBezTo>
                    <a:cubicBezTo>
                      <a:pt x="62" y="178"/>
                      <a:pt x="60" y="182"/>
                      <a:pt x="61" y="184"/>
                    </a:cubicBezTo>
                    <a:cubicBezTo>
                      <a:pt x="62" y="186"/>
                      <a:pt x="63" y="187"/>
                      <a:pt x="61" y="189"/>
                    </a:cubicBezTo>
                    <a:cubicBezTo>
                      <a:pt x="60" y="190"/>
                      <a:pt x="58" y="192"/>
                      <a:pt x="58" y="196"/>
                    </a:cubicBezTo>
                    <a:cubicBezTo>
                      <a:pt x="57" y="200"/>
                      <a:pt x="58" y="202"/>
                      <a:pt x="58" y="203"/>
                    </a:cubicBezTo>
                    <a:cubicBezTo>
                      <a:pt x="59" y="204"/>
                      <a:pt x="60" y="208"/>
                      <a:pt x="61" y="209"/>
                    </a:cubicBezTo>
                    <a:cubicBezTo>
                      <a:pt x="62" y="210"/>
                      <a:pt x="64" y="212"/>
                      <a:pt x="64" y="214"/>
                    </a:cubicBezTo>
                    <a:cubicBezTo>
                      <a:pt x="64" y="216"/>
                      <a:pt x="61" y="219"/>
                      <a:pt x="62" y="220"/>
                    </a:cubicBezTo>
                    <a:cubicBezTo>
                      <a:pt x="63" y="221"/>
                      <a:pt x="63" y="222"/>
                      <a:pt x="64" y="224"/>
                    </a:cubicBezTo>
                    <a:cubicBezTo>
                      <a:pt x="66" y="225"/>
                      <a:pt x="66" y="228"/>
                      <a:pt x="66" y="228"/>
                    </a:cubicBezTo>
                    <a:cubicBezTo>
                      <a:pt x="66" y="228"/>
                      <a:pt x="66" y="229"/>
                      <a:pt x="66" y="230"/>
                    </a:cubicBezTo>
                    <a:cubicBezTo>
                      <a:pt x="66" y="232"/>
                      <a:pt x="66" y="233"/>
                      <a:pt x="67" y="234"/>
                    </a:cubicBezTo>
                    <a:cubicBezTo>
                      <a:pt x="69" y="235"/>
                      <a:pt x="70" y="235"/>
                      <a:pt x="70" y="234"/>
                    </a:cubicBezTo>
                    <a:cubicBezTo>
                      <a:pt x="71" y="233"/>
                      <a:pt x="75" y="231"/>
                      <a:pt x="77" y="231"/>
                    </a:cubicBezTo>
                    <a:cubicBezTo>
                      <a:pt x="79" y="231"/>
                      <a:pt x="81" y="231"/>
                      <a:pt x="83" y="230"/>
                    </a:cubicBezTo>
                    <a:cubicBezTo>
                      <a:pt x="85" y="228"/>
                      <a:pt x="89" y="224"/>
                      <a:pt x="90" y="223"/>
                    </a:cubicBezTo>
                    <a:cubicBezTo>
                      <a:pt x="91" y="221"/>
                      <a:pt x="94" y="219"/>
                      <a:pt x="94" y="218"/>
                    </a:cubicBezTo>
                    <a:cubicBezTo>
                      <a:pt x="93" y="216"/>
                      <a:pt x="92" y="214"/>
                      <a:pt x="93" y="214"/>
                    </a:cubicBezTo>
                    <a:cubicBezTo>
                      <a:pt x="94" y="213"/>
                      <a:pt x="98" y="212"/>
                      <a:pt x="98" y="211"/>
                    </a:cubicBezTo>
                    <a:cubicBezTo>
                      <a:pt x="99" y="210"/>
                      <a:pt x="98" y="206"/>
                      <a:pt x="98" y="205"/>
                    </a:cubicBezTo>
                    <a:cubicBezTo>
                      <a:pt x="98" y="204"/>
                      <a:pt x="99" y="202"/>
                      <a:pt x="100" y="200"/>
                    </a:cubicBezTo>
                    <a:cubicBezTo>
                      <a:pt x="101" y="198"/>
                      <a:pt x="104" y="196"/>
                      <a:pt x="105" y="195"/>
                    </a:cubicBezTo>
                    <a:cubicBezTo>
                      <a:pt x="105" y="195"/>
                      <a:pt x="108" y="192"/>
                      <a:pt x="108" y="190"/>
                    </a:cubicBezTo>
                    <a:cubicBezTo>
                      <a:pt x="109" y="187"/>
                      <a:pt x="108" y="184"/>
                      <a:pt x="109" y="183"/>
                    </a:cubicBezTo>
                    <a:cubicBezTo>
                      <a:pt x="109" y="182"/>
                      <a:pt x="109" y="181"/>
                      <a:pt x="108" y="179"/>
                    </a:cubicBezTo>
                    <a:cubicBezTo>
                      <a:pt x="107" y="178"/>
                      <a:pt x="107" y="174"/>
                      <a:pt x="107" y="174"/>
                    </a:cubicBezTo>
                    <a:cubicBezTo>
                      <a:pt x="106" y="173"/>
                      <a:pt x="107" y="168"/>
                      <a:pt x="108" y="168"/>
                    </a:cubicBezTo>
                    <a:cubicBezTo>
                      <a:pt x="109" y="167"/>
                      <a:pt x="111" y="163"/>
                      <a:pt x="112" y="162"/>
                    </a:cubicBezTo>
                    <a:cubicBezTo>
                      <a:pt x="113" y="160"/>
                      <a:pt x="116" y="154"/>
                      <a:pt x="117" y="154"/>
                    </a:cubicBezTo>
                    <a:cubicBezTo>
                      <a:pt x="119" y="153"/>
                      <a:pt x="121" y="150"/>
                      <a:pt x="121" y="149"/>
                    </a:cubicBezTo>
                    <a:cubicBezTo>
                      <a:pt x="121" y="147"/>
                      <a:pt x="125" y="140"/>
                      <a:pt x="125" y="139"/>
                    </a:cubicBezTo>
                    <a:cubicBezTo>
                      <a:pt x="125" y="138"/>
                      <a:pt x="126" y="133"/>
                      <a:pt x="126" y="132"/>
                    </a:cubicBezTo>
                    <a:cubicBezTo>
                      <a:pt x="125" y="131"/>
                      <a:pt x="121" y="134"/>
                      <a:pt x="120" y="134"/>
                    </a:cubicBezTo>
                    <a:cubicBezTo>
                      <a:pt x="119" y="134"/>
                      <a:pt x="118" y="136"/>
                      <a:pt x="116" y="136"/>
                    </a:cubicBezTo>
                    <a:cubicBezTo>
                      <a:pt x="114" y="136"/>
                      <a:pt x="115" y="133"/>
                      <a:pt x="114" y="132"/>
                    </a:cubicBezTo>
                    <a:cubicBezTo>
                      <a:pt x="114" y="131"/>
                      <a:pt x="112" y="127"/>
                      <a:pt x="112" y="126"/>
                    </a:cubicBezTo>
                    <a:cubicBezTo>
                      <a:pt x="111" y="126"/>
                      <a:pt x="110" y="124"/>
                      <a:pt x="109" y="122"/>
                    </a:cubicBezTo>
                    <a:cubicBezTo>
                      <a:pt x="108" y="119"/>
                      <a:pt x="106" y="118"/>
                      <a:pt x="104" y="116"/>
                    </a:cubicBezTo>
                    <a:cubicBezTo>
                      <a:pt x="103" y="114"/>
                      <a:pt x="105" y="109"/>
                      <a:pt x="103" y="106"/>
                    </a:cubicBezTo>
                    <a:cubicBezTo>
                      <a:pt x="102" y="103"/>
                      <a:pt x="101" y="100"/>
                      <a:pt x="100" y="97"/>
                    </a:cubicBezTo>
                    <a:cubicBezTo>
                      <a:pt x="100" y="97"/>
                      <a:pt x="100" y="96"/>
                      <a:pt x="99" y="95"/>
                    </a:cubicBezTo>
                    <a:cubicBezTo>
                      <a:pt x="101" y="95"/>
                      <a:pt x="103" y="94"/>
                      <a:pt x="103" y="95"/>
                    </a:cubicBezTo>
                    <a:cubicBezTo>
                      <a:pt x="103" y="97"/>
                      <a:pt x="105" y="100"/>
                      <a:pt x="105" y="102"/>
                    </a:cubicBezTo>
                    <a:cubicBezTo>
                      <a:pt x="105" y="104"/>
                      <a:pt x="107" y="103"/>
                      <a:pt x="107" y="105"/>
                    </a:cubicBezTo>
                    <a:cubicBezTo>
                      <a:pt x="107" y="107"/>
                      <a:pt x="108" y="112"/>
                      <a:pt x="109" y="112"/>
                    </a:cubicBezTo>
                    <a:cubicBezTo>
                      <a:pt x="109" y="113"/>
                      <a:pt x="112" y="116"/>
                      <a:pt x="112" y="117"/>
                    </a:cubicBezTo>
                    <a:cubicBezTo>
                      <a:pt x="113" y="118"/>
                      <a:pt x="113" y="120"/>
                      <a:pt x="113" y="123"/>
                    </a:cubicBezTo>
                    <a:cubicBezTo>
                      <a:pt x="114" y="126"/>
                      <a:pt x="114" y="129"/>
                      <a:pt x="115" y="130"/>
                    </a:cubicBezTo>
                    <a:cubicBezTo>
                      <a:pt x="116" y="131"/>
                      <a:pt x="120" y="129"/>
                      <a:pt x="120" y="128"/>
                    </a:cubicBezTo>
                    <a:cubicBezTo>
                      <a:pt x="121" y="128"/>
                      <a:pt x="125" y="125"/>
                      <a:pt x="126" y="125"/>
                    </a:cubicBezTo>
                    <a:cubicBezTo>
                      <a:pt x="127" y="124"/>
                      <a:pt x="127" y="123"/>
                      <a:pt x="129" y="122"/>
                    </a:cubicBezTo>
                    <a:cubicBezTo>
                      <a:pt x="131" y="122"/>
                      <a:pt x="132" y="120"/>
                      <a:pt x="133" y="118"/>
                    </a:cubicBezTo>
                    <a:cubicBezTo>
                      <a:pt x="134" y="117"/>
                      <a:pt x="135" y="113"/>
                      <a:pt x="136" y="112"/>
                    </a:cubicBezTo>
                    <a:cubicBezTo>
                      <a:pt x="136" y="111"/>
                      <a:pt x="137" y="110"/>
                      <a:pt x="136" y="108"/>
                    </a:cubicBezTo>
                    <a:cubicBezTo>
                      <a:pt x="136" y="107"/>
                      <a:pt x="134" y="105"/>
                      <a:pt x="133" y="105"/>
                    </a:cubicBezTo>
                    <a:cubicBezTo>
                      <a:pt x="132" y="104"/>
                      <a:pt x="132" y="102"/>
                      <a:pt x="132" y="102"/>
                    </a:cubicBezTo>
                    <a:cubicBezTo>
                      <a:pt x="131" y="102"/>
                      <a:pt x="131" y="103"/>
                      <a:pt x="130" y="104"/>
                    </a:cubicBezTo>
                    <a:cubicBezTo>
                      <a:pt x="129" y="105"/>
                      <a:pt x="128" y="107"/>
                      <a:pt x="127" y="106"/>
                    </a:cubicBezTo>
                    <a:cubicBezTo>
                      <a:pt x="127" y="106"/>
                      <a:pt x="128" y="105"/>
                      <a:pt x="126" y="103"/>
                    </a:cubicBezTo>
                    <a:cubicBezTo>
                      <a:pt x="125" y="102"/>
                      <a:pt x="125" y="101"/>
                      <a:pt x="125" y="100"/>
                    </a:cubicBezTo>
                    <a:cubicBezTo>
                      <a:pt x="125" y="99"/>
                      <a:pt x="122" y="96"/>
                      <a:pt x="122" y="94"/>
                    </a:cubicBezTo>
                    <a:cubicBezTo>
                      <a:pt x="121" y="92"/>
                      <a:pt x="123" y="90"/>
                      <a:pt x="124" y="91"/>
                    </a:cubicBezTo>
                    <a:cubicBezTo>
                      <a:pt x="125" y="93"/>
                      <a:pt x="125" y="96"/>
                      <a:pt x="127" y="97"/>
                    </a:cubicBezTo>
                    <a:cubicBezTo>
                      <a:pt x="128" y="98"/>
                      <a:pt x="129" y="100"/>
                      <a:pt x="130" y="101"/>
                    </a:cubicBezTo>
                    <a:cubicBezTo>
                      <a:pt x="131" y="101"/>
                      <a:pt x="132" y="99"/>
                      <a:pt x="133" y="99"/>
                    </a:cubicBezTo>
                    <a:cubicBezTo>
                      <a:pt x="133" y="99"/>
                      <a:pt x="134" y="103"/>
                      <a:pt x="135" y="103"/>
                    </a:cubicBezTo>
                    <a:cubicBezTo>
                      <a:pt x="136" y="104"/>
                      <a:pt x="139" y="104"/>
                      <a:pt x="139" y="104"/>
                    </a:cubicBezTo>
                    <a:cubicBezTo>
                      <a:pt x="140" y="104"/>
                      <a:pt x="142" y="105"/>
                      <a:pt x="142" y="104"/>
                    </a:cubicBezTo>
                    <a:cubicBezTo>
                      <a:pt x="142" y="103"/>
                      <a:pt x="146" y="101"/>
                      <a:pt x="146" y="101"/>
                    </a:cubicBezTo>
                    <a:cubicBezTo>
                      <a:pt x="146" y="101"/>
                      <a:pt x="146" y="100"/>
                      <a:pt x="146" y="98"/>
                    </a:cubicBezTo>
                    <a:cubicBezTo>
                      <a:pt x="140" y="67"/>
                      <a:pt x="124" y="39"/>
                      <a:pt x="103" y="18"/>
                    </a:cubicBezTo>
                    <a:cubicBezTo>
                      <a:pt x="102" y="18"/>
                      <a:pt x="102" y="18"/>
                      <a:pt x="101" y="17"/>
                    </a:cubicBezTo>
                    <a:cubicBezTo>
                      <a:pt x="99" y="16"/>
                      <a:pt x="99" y="16"/>
                      <a:pt x="99" y="17"/>
                    </a:cubicBezTo>
                    <a:cubicBezTo>
                      <a:pt x="98" y="17"/>
                      <a:pt x="97" y="18"/>
                      <a:pt x="96" y="17"/>
                    </a:cubicBezTo>
                    <a:cubicBezTo>
                      <a:pt x="96" y="15"/>
                      <a:pt x="96" y="15"/>
                      <a:pt x="95" y="14"/>
                    </a:cubicBezTo>
                    <a:cubicBezTo>
                      <a:pt x="94" y="13"/>
                      <a:pt x="95" y="13"/>
                      <a:pt x="96" y="13"/>
                    </a:cubicBezTo>
                    <a:cubicBezTo>
                      <a:pt x="97" y="14"/>
                      <a:pt x="98" y="14"/>
                      <a:pt x="99" y="14"/>
                    </a:cubicBezTo>
                    <a:cubicBezTo>
                      <a:pt x="95" y="11"/>
                      <a:pt x="92" y="8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6" y="5"/>
                      <a:pt x="78" y="0"/>
                      <a:pt x="74" y="1"/>
                    </a:cubicBezTo>
                    <a:close/>
                    <a:moveTo>
                      <a:pt x="99" y="159"/>
                    </a:moveTo>
                    <a:cubicBezTo>
                      <a:pt x="100" y="160"/>
                      <a:pt x="98" y="165"/>
                      <a:pt x="96" y="165"/>
                    </a:cubicBezTo>
                    <a:cubicBezTo>
                      <a:pt x="95" y="165"/>
                      <a:pt x="96" y="160"/>
                      <a:pt x="96" y="159"/>
                    </a:cubicBezTo>
                    <a:cubicBezTo>
                      <a:pt x="97" y="158"/>
                      <a:pt x="99" y="158"/>
                      <a:pt x="99" y="159"/>
                    </a:cubicBezTo>
                    <a:close/>
                    <a:moveTo>
                      <a:pt x="118" y="56"/>
                    </a:moveTo>
                    <a:cubicBezTo>
                      <a:pt x="119" y="55"/>
                      <a:pt x="121" y="57"/>
                      <a:pt x="122" y="56"/>
                    </a:cubicBezTo>
                    <a:cubicBezTo>
                      <a:pt x="123" y="56"/>
                      <a:pt x="124" y="55"/>
                      <a:pt x="124" y="54"/>
                    </a:cubicBezTo>
                    <a:cubicBezTo>
                      <a:pt x="125" y="54"/>
                      <a:pt x="127" y="55"/>
                      <a:pt x="127" y="56"/>
                    </a:cubicBezTo>
                    <a:cubicBezTo>
                      <a:pt x="128" y="57"/>
                      <a:pt x="129" y="59"/>
                      <a:pt x="129" y="60"/>
                    </a:cubicBezTo>
                    <a:cubicBezTo>
                      <a:pt x="128" y="60"/>
                      <a:pt x="126" y="60"/>
                      <a:pt x="126" y="59"/>
                    </a:cubicBezTo>
                    <a:cubicBezTo>
                      <a:pt x="125" y="58"/>
                      <a:pt x="123" y="59"/>
                      <a:pt x="123" y="61"/>
                    </a:cubicBezTo>
                    <a:cubicBezTo>
                      <a:pt x="123" y="63"/>
                      <a:pt x="124" y="62"/>
                      <a:pt x="124" y="62"/>
                    </a:cubicBezTo>
                    <a:cubicBezTo>
                      <a:pt x="125" y="63"/>
                      <a:pt x="125" y="64"/>
                      <a:pt x="126" y="66"/>
                    </a:cubicBezTo>
                    <a:cubicBezTo>
                      <a:pt x="126" y="67"/>
                      <a:pt x="127" y="66"/>
                      <a:pt x="128" y="67"/>
                    </a:cubicBezTo>
                    <a:cubicBezTo>
                      <a:pt x="128" y="68"/>
                      <a:pt x="126" y="69"/>
                      <a:pt x="127" y="70"/>
                    </a:cubicBezTo>
                    <a:cubicBezTo>
                      <a:pt x="128" y="72"/>
                      <a:pt x="129" y="76"/>
                      <a:pt x="129" y="77"/>
                    </a:cubicBezTo>
                    <a:cubicBezTo>
                      <a:pt x="129" y="78"/>
                      <a:pt x="127" y="78"/>
                      <a:pt x="126" y="78"/>
                    </a:cubicBezTo>
                    <a:cubicBezTo>
                      <a:pt x="125" y="78"/>
                      <a:pt x="122" y="76"/>
                      <a:pt x="122" y="76"/>
                    </a:cubicBezTo>
                    <a:cubicBezTo>
                      <a:pt x="121" y="75"/>
                      <a:pt x="120" y="71"/>
                      <a:pt x="121" y="71"/>
                    </a:cubicBezTo>
                    <a:cubicBezTo>
                      <a:pt x="122" y="71"/>
                      <a:pt x="122" y="71"/>
                      <a:pt x="124" y="69"/>
                    </a:cubicBezTo>
                    <a:cubicBezTo>
                      <a:pt x="125" y="68"/>
                      <a:pt x="122" y="67"/>
                      <a:pt x="121" y="66"/>
                    </a:cubicBezTo>
                    <a:cubicBezTo>
                      <a:pt x="120" y="66"/>
                      <a:pt x="118" y="62"/>
                      <a:pt x="117" y="60"/>
                    </a:cubicBezTo>
                    <a:cubicBezTo>
                      <a:pt x="117" y="59"/>
                      <a:pt x="117" y="57"/>
                      <a:pt x="118" y="56"/>
                    </a:cubicBezTo>
                    <a:close/>
                    <a:moveTo>
                      <a:pt x="94" y="25"/>
                    </a:moveTo>
                    <a:cubicBezTo>
                      <a:pt x="93" y="26"/>
                      <a:pt x="89" y="24"/>
                      <a:pt x="89" y="23"/>
                    </a:cubicBezTo>
                    <a:cubicBezTo>
                      <a:pt x="90" y="20"/>
                      <a:pt x="94" y="24"/>
                      <a:pt x="94" y="25"/>
                    </a:cubicBezTo>
                    <a:close/>
                    <a:moveTo>
                      <a:pt x="91" y="54"/>
                    </a:moveTo>
                    <a:cubicBezTo>
                      <a:pt x="92" y="53"/>
                      <a:pt x="93" y="53"/>
                      <a:pt x="94" y="53"/>
                    </a:cubicBezTo>
                    <a:cubicBezTo>
                      <a:pt x="95" y="53"/>
                      <a:pt x="97" y="57"/>
                      <a:pt x="97" y="58"/>
                    </a:cubicBezTo>
                    <a:cubicBezTo>
                      <a:pt x="98" y="59"/>
                      <a:pt x="99" y="57"/>
                      <a:pt x="99" y="57"/>
                    </a:cubicBezTo>
                    <a:cubicBezTo>
                      <a:pt x="100" y="57"/>
                      <a:pt x="101" y="56"/>
                      <a:pt x="101" y="55"/>
                    </a:cubicBezTo>
                    <a:cubicBezTo>
                      <a:pt x="101" y="54"/>
                      <a:pt x="102" y="54"/>
                      <a:pt x="103" y="54"/>
                    </a:cubicBezTo>
                    <a:cubicBezTo>
                      <a:pt x="105" y="54"/>
                      <a:pt x="104" y="55"/>
                      <a:pt x="103" y="55"/>
                    </a:cubicBezTo>
                    <a:cubicBezTo>
                      <a:pt x="102" y="56"/>
                      <a:pt x="102" y="57"/>
                      <a:pt x="104" y="57"/>
                    </a:cubicBezTo>
                    <a:cubicBezTo>
                      <a:pt x="106" y="58"/>
                      <a:pt x="107" y="60"/>
                      <a:pt x="109" y="62"/>
                    </a:cubicBezTo>
                    <a:cubicBezTo>
                      <a:pt x="111" y="63"/>
                      <a:pt x="111" y="66"/>
                      <a:pt x="110" y="66"/>
                    </a:cubicBezTo>
                    <a:cubicBezTo>
                      <a:pt x="109" y="67"/>
                      <a:pt x="106" y="67"/>
                      <a:pt x="105" y="66"/>
                    </a:cubicBezTo>
                    <a:cubicBezTo>
                      <a:pt x="104" y="66"/>
                      <a:pt x="102" y="64"/>
                      <a:pt x="100" y="64"/>
                    </a:cubicBezTo>
                    <a:cubicBezTo>
                      <a:pt x="98" y="63"/>
                      <a:pt x="96" y="63"/>
                      <a:pt x="95" y="64"/>
                    </a:cubicBezTo>
                    <a:cubicBezTo>
                      <a:pt x="95" y="66"/>
                      <a:pt x="92" y="65"/>
                      <a:pt x="91" y="65"/>
                    </a:cubicBezTo>
                    <a:cubicBezTo>
                      <a:pt x="90" y="65"/>
                      <a:pt x="89" y="67"/>
                      <a:pt x="88" y="66"/>
                    </a:cubicBezTo>
                    <a:cubicBezTo>
                      <a:pt x="88" y="66"/>
                      <a:pt x="89" y="62"/>
                      <a:pt x="88" y="62"/>
                    </a:cubicBezTo>
                    <a:cubicBezTo>
                      <a:pt x="87" y="62"/>
                      <a:pt x="88" y="59"/>
                      <a:pt x="89" y="59"/>
                    </a:cubicBezTo>
                    <a:cubicBezTo>
                      <a:pt x="90" y="58"/>
                      <a:pt x="91" y="56"/>
                      <a:pt x="91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4" name="ísḻiḍê"/>
              <p:cNvSpPr/>
              <p:nvPr/>
            </p:nvSpPr>
            <p:spPr bwMode="auto">
              <a:xfrm>
                <a:off x="6604624" y="4184858"/>
                <a:ext cx="22901" cy="30535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4 h 4"/>
                  <a:gd name="T4" fmla="*/ 1 w 3"/>
                  <a:gd name="T5" fmla="*/ 2 h 4"/>
                  <a:gd name="T6" fmla="*/ 0 w 3"/>
                  <a:gd name="T7" fmla="*/ 0 h 4"/>
                  <a:gd name="T8" fmla="*/ 0 w 3"/>
                  <a:gd name="T9" fmla="*/ 0 h 4"/>
                  <a:gd name="T10" fmla="*/ 0 w 3"/>
                  <a:gd name="T11" fmla="*/ 1 h 4"/>
                  <a:gd name="T12" fmla="*/ 1 w 3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4"/>
                      <a:pt x="1" y="4"/>
                      <a:pt x="3" y="4"/>
                    </a:cubicBezTo>
                    <a:cubicBezTo>
                      <a:pt x="2" y="4"/>
                      <a:pt x="1" y="2"/>
                      <a:pt x="1" y="2"/>
                    </a:cubicBezTo>
                    <a:cubicBezTo>
                      <a:pt x="1" y="2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iṩlïḑê"/>
              <p:cNvSpPr>
                <a:spLocks noChangeAspect="1"/>
              </p:cNvSpPr>
              <p:nvPr/>
            </p:nvSpPr>
            <p:spPr>
              <a:xfrm>
                <a:off x="4359424" y="4920678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6" name="îṡ1ïḍé"/>
              <p:cNvSpPr>
                <a:spLocks noChangeAspect="1"/>
              </p:cNvSpPr>
              <p:nvPr/>
            </p:nvSpPr>
            <p:spPr>
              <a:xfrm>
                <a:off x="4875327" y="3692215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7" name="î$ḻïḓé"/>
              <p:cNvSpPr>
                <a:spLocks noChangeAspect="1"/>
              </p:cNvSpPr>
              <p:nvPr/>
            </p:nvSpPr>
            <p:spPr>
              <a:xfrm>
                <a:off x="7183969" y="3692215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8" name="íŝļïḓè"/>
          <p:cNvSpPr>
            <a:spLocks noChangeAspect="1"/>
          </p:cNvSpPr>
          <p:nvPr/>
        </p:nvSpPr>
        <p:spPr>
          <a:xfrm>
            <a:off x="7680176" y="4261462"/>
            <a:ext cx="152400" cy="152400"/>
          </a:xfrm>
          <a:prstGeom prst="ellips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îṣḻíďè"/>
          <p:cNvSpPr/>
          <p:nvPr/>
        </p:nvSpPr>
        <p:spPr bwMode="auto">
          <a:xfrm>
            <a:off x="8068871" y="3831253"/>
            <a:ext cx="969171" cy="968376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0" name="îṩ1îḍé"/>
          <p:cNvGrpSpPr/>
          <p:nvPr/>
        </p:nvGrpSpPr>
        <p:grpSpPr>
          <a:xfrm>
            <a:off x="7417211" y="2150021"/>
            <a:ext cx="969171" cy="971549"/>
            <a:chOff x="7204075" y="-1846263"/>
            <a:chExt cx="1939925" cy="1944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ísḷïdê"/>
            <p:cNvSpPr/>
            <p:nvPr/>
          </p:nvSpPr>
          <p:spPr bwMode="auto">
            <a:xfrm>
              <a:off x="7204075" y="-1846263"/>
              <a:ext cx="1939925" cy="19446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2" name="íš1íḑê"/>
            <p:cNvGrpSpPr/>
            <p:nvPr/>
          </p:nvGrpSpPr>
          <p:grpSpPr>
            <a:xfrm>
              <a:off x="7519988" y="-1506538"/>
              <a:ext cx="1312862" cy="1265238"/>
              <a:chOff x="7519988" y="-1506538"/>
              <a:chExt cx="1312862" cy="1265238"/>
            </a:xfrm>
          </p:grpSpPr>
          <p:sp>
            <p:nvSpPr>
              <p:cNvPr id="43" name="iśļîḍé"/>
              <p:cNvSpPr/>
              <p:nvPr/>
            </p:nvSpPr>
            <p:spPr bwMode="auto">
              <a:xfrm>
                <a:off x="7519988" y="-1484313"/>
                <a:ext cx="1176338" cy="1117600"/>
              </a:xfrm>
              <a:custGeom>
                <a:avLst/>
                <a:gdLst>
                  <a:gd name="T0" fmla="*/ 211 w 215"/>
                  <a:gd name="T1" fmla="*/ 164 h 204"/>
                  <a:gd name="T2" fmla="*/ 147 w 215"/>
                  <a:gd name="T3" fmla="*/ 199 h 204"/>
                  <a:gd name="T4" fmla="*/ 46 w 215"/>
                  <a:gd name="T5" fmla="*/ 10 h 204"/>
                  <a:gd name="T6" fmla="*/ 35 w 215"/>
                  <a:gd name="T7" fmla="*/ 1 h 204"/>
                  <a:gd name="T8" fmla="*/ 22 w 215"/>
                  <a:gd name="T9" fmla="*/ 3 h 204"/>
                  <a:gd name="T10" fmla="*/ 1 w 215"/>
                  <a:gd name="T11" fmla="*/ 14 h 204"/>
                  <a:gd name="T12" fmla="*/ 0 w 215"/>
                  <a:gd name="T13" fmla="*/ 17 h 204"/>
                  <a:gd name="T14" fmla="*/ 3 w 215"/>
                  <a:gd name="T15" fmla="*/ 18 h 204"/>
                  <a:gd name="T16" fmla="*/ 24 w 215"/>
                  <a:gd name="T17" fmla="*/ 7 h 204"/>
                  <a:gd name="T18" fmla="*/ 34 w 215"/>
                  <a:gd name="T19" fmla="*/ 6 h 204"/>
                  <a:gd name="T20" fmla="*/ 41 w 215"/>
                  <a:gd name="T21" fmla="*/ 12 h 204"/>
                  <a:gd name="T22" fmla="*/ 144 w 215"/>
                  <a:gd name="T23" fmla="*/ 203 h 204"/>
                  <a:gd name="T24" fmla="*/ 146 w 215"/>
                  <a:gd name="T25" fmla="*/ 204 h 204"/>
                  <a:gd name="T26" fmla="*/ 146 w 215"/>
                  <a:gd name="T27" fmla="*/ 204 h 204"/>
                  <a:gd name="T28" fmla="*/ 148 w 215"/>
                  <a:gd name="T29" fmla="*/ 204 h 204"/>
                  <a:gd name="T30" fmla="*/ 213 w 215"/>
                  <a:gd name="T31" fmla="*/ 168 h 204"/>
                  <a:gd name="T32" fmla="*/ 214 w 215"/>
                  <a:gd name="T33" fmla="*/ 165 h 204"/>
                  <a:gd name="T34" fmla="*/ 211 w 215"/>
                  <a:gd name="T35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5" h="204">
                    <a:moveTo>
                      <a:pt x="211" y="164"/>
                    </a:moveTo>
                    <a:cubicBezTo>
                      <a:pt x="147" y="199"/>
                      <a:pt x="147" y="199"/>
                      <a:pt x="147" y="19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3" y="6"/>
                      <a:pt x="40" y="3"/>
                      <a:pt x="35" y="1"/>
                    </a:cubicBezTo>
                    <a:cubicBezTo>
                      <a:pt x="31" y="0"/>
                      <a:pt x="26" y="1"/>
                      <a:pt x="22" y="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1" y="18"/>
                      <a:pt x="2" y="19"/>
                      <a:pt x="3" y="1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7" y="5"/>
                      <a:pt x="31" y="5"/>
                      <a:pt x="34" y="6"/>
                    </a:cubicBezTo>
                    <a:cubicBezTo>
                      <a:pt x="37" y="7"/>
                      <a:pt x="40" y="9"/>
                      <a:pt x="41" y="12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5" y="203"/>
                      <a:pt x="145" y="204"/>
                      <a:pt x="146" y="204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47" y="204"/>
                      <a:pt x="147" y="204"/>
                      <a:pt x="148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5" y="168"/>
                      <a:pt x="215" y="166"/>
                      <a:pt x="214" y="165"/>
                    </a:cubicBezTo>
                    <a:cubicBezTo>
                      <a:pt x="214" y="164"/>
                      <a:pt x="212" y="164"/>
                      <a:pt x="21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" name="iS1îḑé"/>
              <p:cNvSpPr/>
              <p:nvPr/>
            </p:nvSpPr>
            <p:spPr bwMode="auto">
              <a:xfrm>
                <a:off x="8045450" y="-422275"/>
                <a:ext cx="190500" cy="180975"/>
              </a:xfrm>
              <a:custGeom>
                <a:avLst/>
                <a:gdLst>
                  <a:gd name="T0" fmla="*/ 18 w 35"/>
                  <a:gd name="T1" fmla="*/ 0 h 33"/>
                  <a:gd name="T2" fmla="*/ 11 w 35"/>
                  <a:gd name="T3" fmla="*/ 2 h 33"/>
                  <a:gd name="T4" fmla="*/ 4 w 35"/>
                  <a:gd name="T5" fmla="*/ 24 h 33"/>
                  <a:gd name="T6" fmla="*/ 19 w 35"/>
                  <a:gd name="T7" fmla="*/ 33 h 33"/>
                  <a:gd name="T8" fmla="*/ 26 w 35"/>
                  <a:gd name="T9" fmla="*/ 31 h 33"/>
                  <a:gd name="T10" fmla="*/ 34 w 35"/>
                  <a:gd name="T11" fmla="*/ 21 h 33"/>
                  <a:gd name="T12" fmla="*/ 33 w 35"/>
                  <a:gd name="T13" fmla="*/ 9 h 33"/>
                  <a:gd name="T14" fmla="*/ 18 w 35"/>
                  <a:gd name="T15" fmla="*/ 0 h 33"/>
                  <a:gd name="T16" fmla="*/ 30 w 35"/>
                  <a:gd name="T17" fmla="*/ 20 h 33"/>
                  <a:gd name="T18" fmla="*/ 24 w 35"/>
                  <a:gd name="T19" fmla="*/ 27 h 33"/>
                  <a:gd name="T20" fmla="*/ 19 w 35"/>
                  <a:gd name="T21" fmla="*/ 28 h 33"/>
                  <a:gd name="T22" fmla="*/ 8 w 35"/>
                  <a:gd name="T23" fmla="*/ 22 h 33"/>
                  <a:gd name="T24" fmla="*/ 13 w 35"/>
                  <a:gd name="T25" fmla="*/ 6 h 33"/>
                  <a:gd name="T26" fmla="*/ 18 w 35"/>
                  <a:gd name="T27" fmla="*/ 5 h 33"/>
                  <a:gd name="T28" fmla="*/ 29 w 35"/>
                  <a:gd name="T29" fmla="*/ 11 h 33"/>
                  <a:gd name="T30" fmla="*/ 30 w 35"/>
                  <a:gd name="T31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3">
                    <a:moveTo>
                      <a:pt x="18" y="0"/>
                    </a:moveTo>
                    <a:cubicBezTo>
                      <a:pt x="16" y="0"/>
                      <a:pt x="13" y="1"/>
                      <a:pt x="11" y="2"/>
                    </a:cubicBezTo>
                    <a:cubicBezTo>
                      <a:pt x="3" y="6"/>
                      <a:pt x="0" y="16"/>
                      <a:pt x="4" y="24"/>
                    </a:cubicBezTo>
                    <a:cubicBezTo>
                      <a:pt x="7" y="30"/>
                      <a:pt x="13" y="33"/>
                      <a:pt x="19" y="33"/>
                    </a:cubicBezTo>
                    <a:cubicBezTo>
                      <a:pt x="21" y="33"/>
                      <a:pt x="24" y="32"/>
                      <a:pt x="26" y="31"/>
                    </a:cubicBezTo>
                    <a:cubicBezTo>
                      <a:pt x="30" y="29"/>
                      <a:pt x="33" y="25"/>
                      <a:pt x="34" y="21"/>
                    </a:cubicBezTo>
                    <a:cubicBezTo>
                      <a:pt x="35" y="17"/>
                      <a:pt x="35" y="13"/>
                      <a:pt x="33" y="9"/>
                    </a:cubicBezTo>
                    <a:cubicBezTo>
                      <a:pt x="30" y="4"/>
                      <a:pt x="24" y="0"/>
                      <a:pt x="18" y="0"/>
                    </a:cubicBezTo>
                    <a:close/>
                    <a:moveTo>
                      <a:pt x="30" y="20"/>
                    </a:moveTo>
                    <a:cubicBezTo>
                      <a:pt x="29" y="23"/>
                      <a:pt x="27" y="25"/>
                      <a:pt x="24" y="27"/>
                    </a:cubicBezTo>
                    <a:cubicBezTo>
                      <a:pt x="22" y="28"/>
                      <a:pt x="20" y="28"/>
                      <a:pt x="19" y="28"/>
                    </a:cubicBezTo>
                    <a:cubicBezTo>
                      <a:pt x="14" y="28"/>
                      <a:pt x="10" y="26"/>
                      <a:pt x="8" y="22"/>
                    </a:cubicBezTo>
                    <a:cubicBezTo>
                      <a:pt x="5" y="16"/>
                      <a:pt x="7" y="9"/>
                      <a:pt x="13" y="6"/>
                    </a:cubicBezTo>
                    <a:cubicBezTo>
                      <a:pt x="15" y="5"/>
                      <a:pt x="17" y="5"/>
                      <a:pt x="18" y="5"/>
                    </a:cubicBezTo>
                    <a:cubicBezTo>
                      <a:pt x="23" y="5"/>
                      <a:pt x="27" y="7"/>
                      <a:pt x="29" y="11"/>
                    </a:cubicBezTo>
                    <a:cubicBezTo>
                      <a:pt x="30" y="14"/>
                      <a:pt x="31" y="17"/>
                      <a:pt x="3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5" name="íSľíḓê"/>
              <p:cNvSpPr/>
              <p:nvPr/>
            </p:nvSpPr>
            <p:spPr bwMode="auto">
              <a:xfrm>
                <a:off x="7962900" y="-1506538"/>
                <a:ext cx="869950" cy="1003300"/>
              </a:xfrm>
              <a:custGeom>
                <a:avLst/>
                <a:gdLst>
                  <a:gd name="T0" fmla="*/ 158 w 159"/>
                  <a:gd name="T1" fmla="*/ 135 h 183"/>
                  <a:gd name="T2" fmla="*/ 86 w 159"/>
                  <a:gd name="T3" fmla="*/ 2 h 183"/>
                  <a:gd name="T4" fmla="*/ 84 w 159"/>
                  <a:gd name="T5" fmla="*/ 0 h 183"/>
                  <a:gd name="T6" fmla="*/ 83 w 159"/>
                  <a:gd name="T7" fmla="*/ 1 h 183"/>
                  <a:gd name="T8" fmla="*/ 1 w 159"/>
                  <a:gd name="T9" fmla="*/ 45 h 183"/>
                  <a:gd name="T10" fmla="*/ 0 w 159"/>
                  <a:gd name="T11" fmla="*/ 48 h 183"/>
                  <a:gd name="T12" fmla="*/ 72 w 159"/>
                  <a:gd name="T13" fmla="*/ 181 h 183"/>
                  <a:gd name="T14" fmla="*/ 74 w 159"/>
                  <a:gd name="T15" fmla="*/ 183 h 183"/>
                  <a:gd name="T16" fmla="*/ 74 w 159"/>
                  <a:gd name="T17" fmla="*/ 183 h 183"/>
                  <a:gd name="T18" fmla="*/ 76 w 159"/>
                  <a:gd name="T19" fmla="*/ 182 h 183"/>
                  <a:gd name="T20" fmla="*/ 157 w 159"/>
                  <a:gd name="T21" fmla="*/ 138 h 183"/>
                  <a:gd name="T22" fmla="*/ 158 w 159"/>
                  <a:gd name="T23" fmla="*/ 135 h 183"/>
                  <a:gd name="T24" fmla="*/ 83 w 159"/>
                  <a:gd name="T25" fmla="*/ 6 h 183"/>
                  <a:gd name="T26" fmla="*/ 117 w 159"/>
                  <a:gd name="T27" fmla="*/ 69 h 183"/>
                  <a:gd name="T28" fmla="*/ 39 w 159"/>
                  <a:gd name="T29" fmla="*/ 110 h 183"/>
                  <a:gd name="T30" fmla="*/ 6 w 159"/>
                  <a:gd name="T31" fmla="*/ 48 h 183"/>
                  <a:gd name="T32" fmla="*/ 83 w 159"/>
                  <a:gd name="T33" fmla="*/ 6 h 183"/>
                  <a:gd name="T34" fmla="*/ 75 w 159"/>
                  <a:gd name="T35" fmla="*/ 177 h 183"/>
                  <a:gd name="T36" fmla="*/ 42 w 159"/>
                  <a:gd name="T37" fmla="*/ 114 h 183"/>
                  <a:gd name="T38" fmla="*/ 119 w 159"/>
                  <a:gd name="T39" fmla="*/ 73 h 183"/>
                  <a:gd name="T40" fmla="*/ 153 w 159"/>
                  <a:gd name="T41" fmla="*/ 135 h 183"/>
                  <a:gd name="T42" fmla="*/ 75 w 159"/>
                  <a:gd name="T43" fmla="*/ 1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9" h="183">
                    <a:moveTo>
                      <a:pt x="158" y="135"/>
                    </a:moveTo>
                    <a:cubicBezTo>
                      <a:pt x="86" y="2"/>
                      <a:pt x="86" y="2"/>
                      <a:pt x="86" y="2"/>
                    </a:cubicBezTo>
                    <a:cubicBezTo>
                      <a:pt x="86" y="1"/>
                      <a:pt x="85" y="1"/>
                      <a:pt x="84" y="0"/>
                    </a:cubicBezTo>
                    <a:cubicBezTo>
                      <a:pt x="84" y="0"/>
                      <a:pt x="83" y="0"/>
                      <a:pt x="83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72" y="181"/>
                      <a:pt x="72" y="181"/>
                      <a:pt x="72" y="181"/>
                    </a:cubicBezTo>
                    <a:cubicBezTo>
                      <a:pt x="73" y="182"/>
                      <a:pt x="73" y="182"/>
                      <a:pt x="74" y="183"/>
                    </a:cubicBezTo>
                    <a:cubicBezTo>
                      <a:pt x="74" y="183"/>
                      <a:pt x="74" y="183"/>
                      <a:pt x="74" y="183"/>
                    </a:cubicBezTo>
                    <a:cubicBezTo>
                      <a:pt x="75" y="183"/>
                      <a:pt x="75" y="183"/>
                      <a:pt x="76" y="182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58" y="138"/>
                      <a:pt x="159" y="136"/>
                      <a:pt x="158" y="135"/>
                    </a:cubicBezTo>
                    <a:close/>
                    <a:moveTo>
                      <a:pt x="83" y="6"/>
                    </a:moveTo>
                    <a:cubicBezTo>
                      <a:pt x="117" y="69"/>
                      <a:pt x="117" y="69"/>
                      <a:pt x="117" y="69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6" y="48"/>
                      <a:pt x="6" y="48"/>
                      <a:pt x="6" y="48"/>
                    </a:cubicBezTo>
                    <a:lnTo>
                      <a:pt x="83" y="6"/>
                    </a:lnTo>
                    <a:close/>
                    <a:moveTo>
                      <a:pt x="75" y="177"/>
                    </a:moveTo>
                    <a:cubicBezTo>
                      <a:pt x="42" y="114"/>
                      <a:pt x="42" y="114"/>
                      <a:pt x="42" y="11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53" y="135"/>
                      <a:pt x="153" y="135"/>
                      <a:pt x="153" y="135"/>
                    </a:cubicBezTo>
                    <a:lnTo>
                      <a:pt x="75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6" name="ïšḻíḑè"/>
              <p:cNvSpPr/>
              <p:nvPr/>
            </p:nvSpPr>
            <p:spPr bwMode="auto">
              <a:xfrm>
                <a:off x="8132763" y="-1341438"/>
                <a:ext cx="234950" cy="136525"/>
              </a:xfrm>
              <a:custGeom>
                <a:avLst/>
                <a:gdLst>
                  <a:gd name="T0" fmla="*/ 42 w 43"/>
                  <a:gd name="T1" fmla="*/ 4 h 25"/>
                  <a:gd name="T2" fmla="*/ 43 w 43"/>
                  <a:gd name="T3" fmla="*/ 1 h 25"/>
                  <a:gd name="T4" fmla="*/ 40 w 43"/>
                  <a:gd name="T5" fmla="*/ 0 h 25"/>
                  <a:gd name="T6" fmla="*/ 2 w 43"/>
                  <a:gd name="T7" fmla="*/ 21 h 25"/>
                  <a:gd name="T8" fmla="*/ 1 w 43"/>
                  <a:gd name="T9" fmla="*/ 24 h 25"/>
                  <a:gd name="T10" fmla="*/ 3 w 43"/>
                  <a:gd name="T11" fmla="*/ 25 h 25"/>
                  <a:gd name="T12" fmla="*/ 4 w 43"/>
                  <a:gd name="T13" fmla="*/ 25 h 25"/>
                  <a:gd name="T14" fmla="*/ 42 w 43"/>
                  <a:gd name="T15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2" y="4"/>
                    </a:moveTo>
                    <a:cubicBezTo>
                      <a:pt x="43" y="4"/>
                      <a:pt x="43" y="2"/>
                      <a:pt x="43" y="1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1"/>
                      <a:pt x="0" y="23"/>
                      <a:pt x="1" y="24"/>
                    </a:cubicBezTo>
                    <a:cubicBezTo>
                      <a:pt x="1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7" name="i$ḻïḍe"/>
              <p:cNvSpPr/>
              <p:nvPr/>
            </p:nvSpPr>
            <p:spPr bwMode="auto">
              <a:xfrm>
                <a:off x="8329613" y="-981075"/>
                <a:ext cx="234950" cy="138113"/>
              </a:xfrm>
              <a:custGeom>
                <a:avLst/>
                <a:gdLst>
                  <a:gd name="T0" fmla="*/ 43 w 43"/>
                  <a:gd name="T1" fmla="*/ 1 h 25"/>
                  <a:gd name="T2" fmla="*/ 39 w 43"/>
                  <a:gd name="T3" fmla="*/ 0 h 25"/>
                  <a:gd name="T4" fmla="*/ 1 w 43"/>
                  <a:gd name="T5" fmla="*/ 21 h 25"/>
                  <a:gd name="T6" fmla="*/ 0 w 43"/>
                  <a:gd name="T7" fmla="*/ 24 h 25"/>
                  <a:gd name="T8" fmla="*/ 2 w 43"/>
                  <a:gd name="T9" fmla="*/ 25 h 25"/>
                  <a:gd name="T10" fmla="*/ 3 w 43"/>
                  <a:gd name="T11" fmla="*/ 25 h 25"/>
                  <a:gd name="T12" fmla="*/ 42 w 43"/>
                  <a:gd name="T13" fmla="*/ 4 h 25"/>
                  <a:gd name="T14" fmla="*/ 43 w 43"/>
                  <a:gd name="T1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3" y="1"/>
                    </a:moveTo>
                    <a:cubicBezTo>
                      <a:pt x="42" y="0"/>
                      <a:pt x="41" y="0"/>
                      <a:pt x="39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2"/>
                      <a:pt x="0" y="23"/>
                      <a:pt x="0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2"/>
                      <a:pt x="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8" name="îšļíďè"/>
          <p:cNvGrpSpPr/>
          <p:nvPr/>
        </p:nvGrpSpPr>
        <p:grpSpPr>
          <a:xfrm>
            <a:off x="8241372" y="3965998"/>
            <a:ext cx="578965" cy="645584"/>
            <a:chOff x="5526088" y="-1517650"/>
            <a:chExt cx="1158875" cy="1292225"/>
          </a:xfrm>
        </p:grpSpPr>
        <p:sp>
          <p:nvSpPr>
            <p:cNvPr id="49" name="îṩľïḑé"/>
            <p:cNvSpPr/>
            <p:nvPr/>
          </p:nvSpPr>
          <p:spPr bwMode="auto">
            <a:xfrm>
              <a:off x="5656263" y="-1517650"/>
              <a:ext cx="950913" cy="784225"/>
            </a:xfrm>
            <a:custGeom>
              <a:avLst/>
              <a:gdLst>
                <a:gd name="T0" fmla="*/ 172 w 174"/>
                <a:gd name="T1" fmla="*/ 143 h 143"/>
                <a:gd name="T2" fmla="*/ 2 w 174"/>
                <a:gd name="T3" fmla="*/ 143 h 143"/>
                <a:gd name="T4" fmla="*/ 0 w 174"/>
                <a:gd name="T5" fmla="*/ 140 h 143"/>
                <a:gd name="T6" fmla="*/ 0 w 174"/>
                <a:gd name="T7" fmla="*/ 2 h 143"/>
                <a:gd name="T8" fmla="*/ 2 w 174"/>
                <a:gd name="T9" fmla="*/ 0 h 143"/>
                <a:gd name="T10" fmla="*/ 172 w 174"/>
                <a:gd name="T11" fmla="*/ 0 h 143"/>
                <a:gd name="T12" fmla="*/ 174 w 174"/>
                <a:gd name="T13" fmla="*/ 2 h 143"/>
                <a:gd name="T14" fmla="*/ 174 w 174"/>
                <a:gd name="T15" fmla="*/ 140 h 143"/>
                <a:gd name="T16" fmla="*/ 172 w 174"/>
                <a:gd name="T17" fmla="*/ 143 h 143"/>
                <a:gd name="T18" fmla="*/ 4 w 174"/>
                <a:gd name="T19" fmla="*/ 138 h 143"/>
                <a:gd name="T20" fmla="*/ 169 w 174"/>
                <a:gd name="T21" fmla="*/ 138 h 143"/>
                <a:gd name="T22" fmla="*/ 169 w 174"/>
                <a:gd name="T23" fmla="*/ 4 h 143"/>
                <a:gd name="T24" fmla="*/ 4 w 174"/>
                <a:gd name="T25" fmla="*/ 4 h 143"/>
                <a:gd name="T26" fmla="*/ 4 w 174"/>
                <a:gd name="T27" fmla="*/ 13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143">
                  <a:moveTo>
                    <a:pt x="172" y="143"/>
                  </a:moveTo>
                  <a:cubicBezTo>
                    <a:pt x="2" y="143"/>
                    <a:pt x="2" y="143"/>
                    <a:pt x="2" y="143"/>
                  </a:cubicBezTo>
                  <a:cubicBezTo>
                    <a:pt x="1" y="143"/>
                    <a:pt x="0" y="142"/>
                    <a:pt x="0" y="14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3" y="0"/>
                    <a:pt x="174" y="1"/>
                    <a:pt x="174" y="2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2"/>
                    <a:pt x="173" y="143"/>
                    <a:pt x="172" y="143"/>
                  </a:cubicBezTo>
                  <a:close/>
                  <a:moveTo>
                    <a:pt x="4" y="138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íś1îḓê"/>
            <p:cNvSpPr/>
            <p:nvPr/>
          </p:nvSpPr>
          <p:spPr bwMode="auto">
            <a:xfrm>
              <a:off x="5962650" y="-1408113"/>
              <a:ext cx="339725" cy="93663"/>
            </a:xfrm>
            <a:custGeom>
              <a:avLst/>
              <a:gdLst>
                <a:gd name="T0" fmla="*/ 53 w 62"/>
                <a:gd name="T1" fmla="*/ 17 h 17"/>
                <a:gd name="T2" fmla="*/ 9 w 62"/>
                <a:gd name="T3" fmla="*/ 17 h 17"/>
                <a:gd name="T4" fmla="*/ 0 w 62"/>
                <a:gd name="T5" fmla="*/ 9 h 17"/>
                <a:gd name="T6" fmla="*/ 9 w 62"/>
                <a:gd name="T7" fmla="*/ 0 h 17"/>
                <a:gd name="T8" fmla="*/ 53 w 62"/>
                <a:gd name="T9" fmla="*/ 0 h 17"/>
                <a:gd name="T10" fmla="*/ 62 w 62"/>
                <a:gd name="T11" fmla="*/ 9 h 17"/>
                <a:gd name="T12" fmla="*/ 53 w 62"/>
                <a:gd name="T13" fmla="*/ 17 h 17"/>
                <a:gd name="T14" fmla="*/ 9 w 62"/>
                <a:gd name="T15" fmla="*/ 4 h 17"/>
                <a:gd name="T16" fmla="*/ 4 w 62"/>
                <a:gd name="T17" fmla="*/ 9 h 17"/>
                <a:gd name="T18" fmla="*/ 9 w 62"/>
                <a:gd name="T19" fmla="*/ 13 h 17"/>
                <a:gd name="T20" fmla="*/ 53 w 62"/>
                <a:gd name="T21" fmla="*/ 13 h 17"/>
                <a:gd name="T22" fmla="*/ 57 w 62"/>
                <a:gd name="T23" fmla="*/ 9 h 17"/>
                <a:gd name="T24" fmla="*/ 53 w 62"/>
                <a:gd name="T25" fmla="*/ 4 h 17"/>
                <a:gd name="T26" fmla="*/ 9 w 62"/>
                <a:gd name="T2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7">
                  <a:moveTo>
                    <a:pt x="53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2" y="4"/>
                    <a:pt x="62" y="9"/>
                  </a:cubicBezTo>
                  <a:cubicBezTo>
                    <a:pt x="62" y="13"/>
                    <a:pt x="58" y="17"/>
                    <a:pt x="53" y="17"/>
                  </a:cubicBezTo>
                  <a:close/>
                  <a:moveTo>
                    <a:pt x="9" y="4"/>
                  </a:moveTo>
                  <a:cubicBezTo>
                    <a:pt x="6" y="4"/>
                    <a:pt x="4" y="6"/>
                    <a:pt x="4" y="9"/>
                  </a:cubicBezTo>
                  <a:cubicBezTo>
                    <a:pt x="4" y="11"/>
                    <a:pt x="6" y="13"/>
                    <a:pt x="9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7" y="11"/>
                    <a:pt x="57" y="9"/>
                  </a:cubicBezTo>
                  <a:cubicBezTo>
                    <a:pt x="57" y="6"/>
                    <a:pt x="55" y="4"/>
                    <a:pt x="53" y="4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íšlïdè"/>
            <p:cNvSpPr/>
            <p:nvPr/>
          </p:nvSpPr>
          <p:spPr bwMode="auto">
            <a:xfrm>
              <a:off x="5640388" y="-498475"/>
              <a:ext cx="152400" cy="1539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iṣḷíḓè"/>
            <p:cNvSpPr/>
            <p:nvPr/>
          </p:nvSpPr>
          <p:spPr bwMode="auto">
            <a:xfrm>
              <a:off x="5886450" y="-498475"/>
              <a:ext cx="152400" cy="1539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8" y="7"/>
                    <a:pt x="28" y="14"/>
                  </a:cubicBezTo>
                  <a:cubicBezTo>
                    <a:pt x="28" y="22"/>
                    <a:pt x="21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ïṡḷiďe"/>
            <p:cNvSpPr/>
            <p:nvPr/>
          </p:nvSpPr>
          <p:spPr bwMode="auto">
            <a:xfrm>
              <a:off x="6132513" y="-498475"/>
              <a:ext cx="147638" cy="153988"/>
            </a:xfrm>
            <a:custGeom>
              <a:avLst/>
              <a:gdLst>
                <a:gd name="T0" fmla="*/ 14 w 27"/>
                <a:gd name="T1" fmla="*/ 28 h 28"/>
                <a:gd name="T2" fmla="*/ 0 w 27"/>
                <a:gd name="T3" fmla="*/ 14 h 28"/>
                <a:gd name="T4" fmla="*/ 14 w 27"/>
                <a:gd name="T5" fmla="*/ 0 h 28"/>
                <a:gd name="T6" fmla="*/ 27 w 27"/>
                <a:gd name="T7" fmla="*/ 14 h 28"/>
                <a:gd name="T8" fmla="*/ 14 w 27"/>
                <a:gd name="T9" fmla="*/ 28 h 28"/>
                <a:gd name="T10" fmla="*/ 14 w 27"/>
                <a:gd name="T11" fmla="*/ 5 h 28"/>
                <a:gd name="T12" fmla="*/ 4 w 27"/>
                <a:gd name="T13" fmla="*/ 14 h 28"/>
                <a:gd name="T14" fmla="*/ 14 w 27"/>
                <a:gd name="T15" fmla="*/ 23 h 28"/>
                <a:gd name="T16" fmla="*/ 23 w 27"/>
                <a:gd name="T17" fmla="*/ 14 h 28"/>
                <a:gd name="T18" fmla="*/ 14 w 27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1" y="0"/>
                    <a:pt x="27" y="7"/>
                    <a:pt x="27" y="14"/>
                  </a:cubicBezTo>
                  <a:cubicBezTo>
                    <a:pt x="27" y="22"/>
                    <a:pt x="21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4" y="9"/>
                    <a:pt x="4" y="14"/>
                  </a:cubicBezTo>
                  <a:cubicBezTo>
                    <a:pt x="4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î$ḻíďè"/>
            <p:cNvSpPr/>
            <p:nvPr/>
          </p:nvSpPr>
          <p:spPr bwMode="auto">
            <a:xfrm>
              <a:off x="6378575" y="-498475"/>
              <a:ext cx="147638" cy="153988"/>
            </a:xfrm>
            <a:custGeom>
              <a:avLst/>
              <a:gdLst>
                <a:gd name="T0" fmla="*/ 13 w 27"/>
                <a:gd name="T1" fmla="*/ 28 h 28"/>
                <a:gd name="T2" fmla="*/ 0 w 27"/>
                <a:gd name="T3" fmla="*/ 14 h 28"/>
                <a:gd name="T4" fmla="*/ 13 w 27"/>
                <a:gd name="T5" fmla="*/ 0 h 28"/>
                <a:gd name="T6" fmla="*/ 27 w 27"/>
                <a:gd name="T7" fmla="*/ 14 h 28"/>
                <a:gd name="T8" fmla="*/ 13 w 27"/>
                <a:gd name="T9" fmla="*/ 28 h 28"/>
                <a:gd name="T10" fmla="*/ 13 w 27"/>
                <a:gd name="T11" fmla="*/ 5 h 28"/>
                <a:gd name="T12" fmla="*/ 4 w 27"/>
                <a:gd name="T13" fmla="*/ 14 h 28"/>
                <a:gd name="T14" fmla="*/ 13 w 27"/>
                <a:gd name="T15" fmla="*/ 23 h 28"/>
                <a:gd name="T16" fmla="*/ 23 w 27"/>
                <a:gd name="T17" fmla="*/ 14 h 28"/>
                <a:gd name="T18" fmla="*/ 13 w 27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8">
                  <a:moveTo>
                    <a:pt x="13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21" y="0"/>
                    <a:pt x="27" y="7"/>
                    <a:pt x="27" y="14"/>
                  </a:cubicBezTo>
                  <a:cubicBezTo>
                    <a:pt x="27" y="22"/>
                    <a:pt x="21" y="28"/>
                    <a:pt x="13" y="28"/>
                  </a:cubicBezTo>
                  <a:close/>
                  <a:moveTo>
                    <a:pt x="13" y="5"/>
                  </a:moveTo>
                  <a:cubicBezTo>
                    <a:pt x="8" y="5"/>
                    <a:pt x="4" y="9"/>
                    <a:pt x="4" y="14"/>
                  </a:cubicBezTo>
                  <a:cubicBezTo>
                    <a:pt x="4" y="19"/>
                    <a:pt x="8" y="23"/>
                    <a:pt x="13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5"/>
                    <a:pt x="1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íslide"/>
            <p:cNvSpPr/>
            <p:nvPr/>
          </p:nvSpPr>
          <p:spPr bwMode="auto">
            <a:xfrm>
              <a:off x="5526088" y="-612775"/>
              <a:ext cx="1158875" cy="387350"/>
            </a:xfrm>
            <a:custGeom>
              <a:avLst/>
              <a:gdLst>
                <a:gd name="T0" fmla="*/ 210 w 212"/>
                <a:gd name="T1" fmla="*/ 71 h 71"/>
                <a:gd name="T2" fmla="*/ 35 w 212"/>
                <a:gd name="T3" fmla="*/ 71 h 71"/>
                <a:gd name="T4" fmla="*/ 0 w 212"/>
                <a:gd name="T5" fmla="*/ 35 h 71"/>
                <a:gd name="T6" fmla="*/ 35 w 212"/>
                <a:gd name="T7" fmla="*/ 0 h 71"/>
                <a:gd name="T8" fmla="*/ 210 w 212"/>
                <a:gd name="T9" fmla="*/ 0 h 71"/>
                <a:gd name="T10" fmla="*/ 212 w 212"/>
                <a:gd name="T11" fmla="*/ 2 h 71"/>
                <a:gd name="T12" fmla="*/ 210 w 212"/>
                <a:gd name="T13" fmla="*/ 5 h 71"/>
                <a:gd name="T14" fmla="*/ 35 w 212"/>
                <a:gd name="T15" fmla="*/ 5 h 71"/>
                <a:gd name="T16" fmla="*/ 4 w 212"/>
                <a:gd name="T17" fmla="*/ 35 h 71"/>
                <a:gd name="T18" fmla="*/ 35 w 212"/>
                <a:gd name="T19" fmla="*/ 66 h 71"/>
                <a:gd name="T20" fmla="*/ 210 w 212"/>
                <a:gd name="T21" fmla="*/ 66 h 71"/>
                <a:gd name="T22" fmla="*/ 212 w 212"/>
                <a:gd name="T23" fmla="*/ 68 h 71"/>
                <a:gd name="T24" fmla="*/ 210 w 212"/>
                <a:gd name="T2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71">
                  <a:moveTo>
                    <a:pt x="210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1" y="0"/>
                    <a:pt x="212" y="1"/>
                    <a:pt x="212" y="2"/>
                  </a:cubicBezTo>
                  <a:cubicBezTo>
                    <a:pt x="212" y="4"/>
                    <a:pt x="211" y="5"/>
                    <a:pt x="210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18" y="5"/>
                    <a:pt x="4" y="18"/>
                    <a:pt x="4" y="35"/>
                  </a:cubicBezTo>
                  <a:cubicBezTo>
                    <a:pt x="4" y="52"/>
                    <a:pt x="18" y="66"/>
                    <a:pt x="35" y="66"/>
                  </a:cubicBezTo>
                  <a:cubicBezTo>
                    <a:pt x="210" y="66"/>
                    <a:pt x="210" y="66"/>
                    <a:pt x="210" y="66"/>
                  </a:cubicBezTo>
                  <a:cubicBezTo>
                    <a:pt x="211" y="66"/>
                    <a:pt x="212" y="67"/>
                    <a:pt x="212" y="68"/>
                  </a:cubicBezTo>
                  <a:cubicBezTo>
                    <a:pt x="212" y="69"/>
                    <a:pt x="211" y="71"/>
                    <a:pt x="21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617397" y="1423490"/>
            <a:ext cx="966792" cy="971549"/>
            <a:chOff x="5617397" y="2082706"/>
            <a:chExt cx="966792" cy="9715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îṩ1íde"/>
            <p:cNvSpPr/>
            <p:nvPr/>
          </p:nvSpPr>
          <p:spPr bwMode="auto">
            <a:xfrm>
              <a:off x="5617397" y="2082706"/>
              <a:ext cx="966792" cy="971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8" name="işļïďê"/>
            <p:cNvGrpSpPr/>
            <p:nvPr/>
          </p:nvGrpSpPr>
          <p:grpSpPr>
            <a:xfrm rot="21540000">
              <a:off x="5768403" y="2225042"/>
              <a:ext cx="613859" cy="617826"/>
              <a:chOff x="2908300" y="-1620838"/>
              <a:chExt cx="1228725" cy="1236663"/>
            </a:xfrm>
          </p:grpSpPr>
          <p:sp>
            <p:nvSpPr>
              <p:cNvPr id="59" name="îṧľîḋé"/>
              <p:cNvSpPr/>
              <p:nvPr/>
            </p:nvSpPr>
            <p:spPr bwMode="auto">
              <a:xfrm>
                <a:off x="3055938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2" y="38"/>
                      <a:pt x="5" y="31"/>
                      <a:pt x="5" y="21"/>
                    </a:cubicBezTo>
                    <a:cubicBezTo>
                      <a:pt x="5" y="12"/>
                      <a:pt x="1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0" name="íśḷiďè"/>
              <p:cNvSpPr/>
              <p:nvPr/>
            </p:nvSpPr>
            <p:spPr bwMode="auto">
              <a:xfrm>
                <a:off x="3749675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3" y="38"/>
                      <a:pt x="5" y="31"/>
                      <a:pt x="5" y="21"/>
                    </a:cubicBezTo>
                    <a:cubicBezTo>
                      <a:pt x="5" y="12"/>
                      <a:pt x="13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1" name="iśľïdè"/>
              <p:cNvSpPr/>
              <p:nvPr/>
            </p:nvSpPr>
            <p:spPr bwMode="auto">
              <a:xfrm>
                <a:off x="2908300" y="-1358900"/>
                <a:ext cx="1228725" cy="974725"/>
              </a:xfrm>
              <a:custGeom>
                <a:avLst/>
                <a:gdLst>
                  <a:gd name="T0" fmla="*/ 205 w 225"/>
                  <a:gd name="T1" fmla="*/ 13 h 178"/>
                  <a:gd name="T2" fmla="*/ 151 w 225"/>
                  <a:gd name="T3" fmla="*/ 13 h 178"/>
                  <a:gd name="T4" fmla="*/ 112 w 225"/>
                  <a:gd name="T5" fmla="*/ 60 h 178"/>
                  <a:gd name="T6" fmla="*/ 74 w 225"/>
                  <a:gd name="T7" fmla="*/ 13 h 178"/>
                  <a:gd name="T8" fmla="*/ 19 w 225"/>
                  <a:gd name="T9" fmla="*/ 13 h 178"/>
                  <a:gd name="T10" fmla="*/ 2 w 225"/>
                  <a:gd name="T11" fmla="*/ 54 h 178"/>
                  <a:gd name="T12" fmla="*/ 26 w 225"/>
                  <a:gd name="T13" fmla="*/ 94 h 178"/>
                  <a:gd name="T14" fmla="*/ 36 w 225"/>
                  <a:gd name="T15" fmla="*/ 178 h 178"/>
                  <a:gd name="T16" fmla="*/ 53 w 225"/>
                  <a:gd name="T17" fmla="*/ 169 h 178"/>
                  <a:gd name="T18" fmla="*/ 74 w 225"/>
                  <a:gd name="T19" fmla="*/ 169 h 178"/>
                  <a:gd name="T20" fmla="*/ 77 w 225"/>
                  <a:gd name="T21" fmla="*/ 60 h 178"/>
                  <a:gd name="T22" fmla="*/ 112 w 225"/>
                  <a:gd name="T23" fmla="*/ 78 h 178"/>
                  <a:gd name="T24" fmla="*/ 147 w 225"/>
                  <a:gd name="T25" fmla="*/ 61 h 178"/>
                  <a:gd name="T26" fmla="*/ 151 w 225"/>
                  <a:gd name="T27" fmla="*/ 169 h 178"/>
                  <a:gd name="T28" fmla="*/ 171 w 225"/>
                  <a:gd name="T29" fmla="*/ 169 h 178"/>
                  <a:gd name="T30" fmla="*/ 189 w 225"/>
                  <a:gd name="T31" fmla="*/ 178 h 178"/>
                  <a:gd name="T32" fmla="*/ 199 w 225"/>
                  <a:gd name="T33" fmla="*/ 169 h 178"/>
                  <a:gd name="T34" fmla="*/ 207 w 225"/>
                  <a:gd name="T35" fmla="*/ 90 h 178"/>
                  <a:gd name="T36" fmla="*/ 81 w 225"/>
                  <a:gd name="T37" fmla="*/ 57 h 178"/>
                  <a:gd name="T38" fmla="*/ 68 w 225"/>
                  <a:gd name="T39" fmla="*/ 24 h 178"/>
                  <a:gd name="T40" fmla="*/ 66 w 225"/>
                  <a:gd name="T41" fmla="*/ 44 h 178"/>
                  <a:gd name="T42" fmla="*/ 69 w 225"/>
                  <a:gd name="T43" fmla="*/ 147 h 178"/>
                  <a:gd name="T44" fmla="*/ 69 w 225"/>
                  <a:gd name="T45" fmla="*/ 169 h 178"/>
                  <a:gd name="T46" fmla="*/ 52 w 225"/>
                  <a:gd name="T47" fmla="*/ 92 h 178"/>
                  <a:gd name="T48" fmla="*/ 41 w 225"/>
                  <a:gd name="T49" fmla="*/ 168 h 178"/>
                  <a:gd name="T50" fmla="*/ 30 w 225"/>
                  <a:gd name="T51" fmla="*/ 169 h 178"/>
                  <a:gd name="T52" fmla="*/ 31 w 225"/>
                  <a:gd name="T53" fmla="*/ 92 h 178"/>
                  <a:gd name="T54" fmla="*/ 31 w 225"/>
                  <a:gd name="T55" fmla="*/ 76 h 178"/>
                  <a:gd name="T56" fmla="*/ 27 w 225"/>
                  <a:gd name="T57" fmla="*/ 35 h 178"/>
                  <a:gd name="T58" fmla="*/ 23 w 225"/>
                  <a:gd name="T59" fmla="*/ 68 h 178"/>
                  <a:gd name="T60" fmla="*/ 27 w 225"/>
                  <a:gd name="T61" fmla="*/ 80 h 178"/>
                  <a:gd name="T62" fmla="*/ 26 w 225"/>
                  <a:gd name="T63" fmla="*/ 89 h 178"/>
                  <a:gd name="T64" fmla="*/ 6 w 225"/>
                  <a:gd name="T65" fmla="*/ 42 h 178"/>
                  <a:gd name="T66" fmla="*/ 48 w 225"/>
                  <a:gd name="T67" fmla="*/ 4 h 178"/>
                  <a:gd name="T68" fmla="*/ 88 w 225"/>
                  <a:gd name="T69" fmla="*/ 47 h 178"/>
                  <a:gd name="T70" fmla="*/ 110 w 225"/>
                  <a:gd name="T71" fmla="*/ 64 h 178"/>
                  <a:gd name="T72" fmla="*/ 114 w 225"/>
                  <a:gd name="T73" fmla="*/ 72 h 178"/>
                  <a:gd name="T74" fmla="*/ 26 w 225"/>
                  <a:gd name="T75" fmla="*/ 43 h 178"/>
                  <a:gd name="T76" fmla="*/ 26 w 225"/>
                  <a:gd name="T77" fmla="*/ 43 h 178"/>
                  <a:gd name="T78" fmla="*/ 198 w 225"/>
                  <a:gd name="T79" fmla="*/ 89 h 178"/>
                  <a:gd name="T80" fmla="*/ 198 w 225"/>
                  <a:gd name="T81" fmla="*/ 80 h 178"/>
                  <a:gd name="T82" fmla="*/ 202 w 225"/>
                  <a:gd name="T83" fmla="*/ 68 h 178"/>
                  <a:gd name="T84" fmla="*/ 198 w 225"/>
                  <a:gd name="T85" fmla="*/ 35 h 178"/>
                  <a:gd name="T86" fmla="*/ 194 w 225"/>
                  <a:gd name="T87" fmla="*/ 76 h 178"/>
                  <a:gd name="T88" fmla="*/ 194 w 225"/>
                  <a:gd name="T89" fmla="*/ 92 h 178"/>
                  <a:gd name="T90" fmla="*/ 195 w 225"/>
                  <a:gd name="T91" fmla="*/ 169 h 178"/>
                  <a:gd name="T92" fmla="*/ 183 w 225"/>
                  <a:gd name="T93" fmla="*/ 168 h 178"/>
                  <a:gd name="T94" fmla="*/ 173 w 225"/>
                  <a:gd name="T95" fmla="*/ 92 h 178"/>
                  <a:gd name="T96" fmla="*/ 155 w 225"/>
                  <a:gd name="T97" fmla="*/ 169 h 178"/>
                  <a:gd name="T98" fmla="*/ 156 w 225"/>
                  <a:gd name="T99" fmla="*/ 147 h 178"/>
                  <a:gd name="T100" fmla="*/ 159 w 225"/>
                  <a:gd name="T101" fmla="*/ 44 h 178"/>
                  <a:gd name="T102" fmla="*/ 157 w 225"/>
                  <a:gd name="T103" fmla="*/ 24 h 178"/>
                  <a:gd name="T104" fmla="*/ 144 w 225"/>
                  <a:gd name="T105" fmla="*/ 57 h 178"/>
                  <a:gd name="T106" fmla="*/ 117 w 225"/>
                  <a:gd name="T107" fmla="*/ 63 h 178"/>
                  <a:gd name="T108" fmla="*/ 137 w 225"/>
                  <a:gd name="T109" fmla="*/ 47 h 178"/>
                  <a:gd name="T110" fmla="*/ 177 w 225"/>
                  <a:gd name="T111" fmla="*/ 4 h 178"/>
                  <a:gd name="T112" fmla="*/ 218 w 225"/>
                  <a:gd name="T113" fmla="*/ 42 h 178"/>
                  <a:gd name="T114" fmla="*/ 203 w 225"/>
                  <a:gd name="T115" fmla="*/ 5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78">
                    <a:moveTo>
                      <a:pt x="222" y="40"/>
                    </a:moveTo>
                    <a:cubicBezTo>
                      <a:pt x="222" y="40"/>
                      <a:pt x="222" y="40"/>
                      <a:pt x="222" y="40"/>
                    </a:cubicBezTo>
                    <a:cubicBezTo>
                      <a:pt x="205" y="13"/>
                      <a:pt x="205" y="13"/>
                      <a:pt x="205" y="13"/>
                    </a:cubicBezTo>
                    <a:cubicBezTo>
                      <a:pt x="199" y="4"/>
                      <a:pt x="195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58" y="0"/>
                      <a:pt x="154" y="8"/>
                      <a:pt x="151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47" y="20"/>
                      <a:pt x="135" y="41"/>
                      <a:pt x="133" y="44"/>
                    </a:cubicBezTo>
                    <a:cubicBezTo>
                      <a:pt x="131" y="46"/>
                      <a:pt x="119" y="55"/>
                      <a:pt x="112" y="60"/>
                    </a:cubicBezTo>
                    <a:cubicBezTo>
                      <a:pt x="107" y="56"/>
                      <a:pt x="98" y="49"/>
                      <a:pt x="92" y="44"/>
                    </a:cubicBezTo>
                    <a:cubicBezTo>
                      <a:pt x="90" y="41"/>
                      <a:pt x="77" y="20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8"/>
                      <a:pt x="66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0"/>
                      <a:pt x="26" y="4"/>
                      <a:pt x="19" y="13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4"/>
                      <a:pt x="0" y="49"/>
                      <a:pt x="2" y="5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9" y="92"/>
                      <a:pt x="21" y="94"/>
                      <a:pt x="25" y="94"/>
                    </a:cubicBezTo>
                    <a:cubicBezTo>
                      <a:pt x="25" y="94"/>
                      <a:pt x="25" y="94"/>
                      <a:pt x="26" y="94"/>
                    </a:cubicBezTo>
                    <a:cubicBezTo>
                      <a:pt x="25" y="153"/>
                      <a:pt x="25" y="167"/>
                      <a:pt x="25" y="169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6" y="174"/>
                      <a:pt x="30" y="178"/>
                      <a:pt x="36" y="178"/>
                    </a:cubicBezTo>
                    <a:cubicBezTo>
                      <a:pt x="41" y="177"/>
                      <a:pt x="46" y="173"/>
                      <a:pt x="46" y="16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4" y="173"/>
                      <a:pt x="58" y="177"/>
                      <a:pt x="63" y="178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9" y="178"/>
                      <a:pt x="73" y="174"/>
                      <a:pt x="74" y="169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66"/>
                      <a:pt x="72" y="100"/>
                      <a:pt x="71" y="51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8" y="61"/>
                      <a:pt x="78" y="61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8" y="78"/>
                      <a:pt x="110" y="78"/>
                      <a:pt x="112" y="78"/>
                    </a:cubicBezTo>
                    <a:cubicBezTo>
                      <a:pt x="113" y="78"/>
                      <a:pt x="113" y="78"/>
                      <a:pt x="114" y="78"/>
                    </a:cubicBezTo>
                    <a:cubicBezTo>
                      <a:pt x="115" y="78"/>
                      <a:pt x="117" y="78"/>
                      <a:pt x="118" y="77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7" y="60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2" y="100"/>
                      <a:pt x="151" y="166"/>
                      <a:pt x="151" y="169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1" y="174"/>
                      <a:pt x="156" y="178"/>
                      <a:pt x="161" y="178"/>
                    </a:cubicBezTo>
                    <a:cubicBezTo>
                      <a:pt x="167" y="177"/>
                      <a:pt x="171" y="173"/>
                      <a:pt x="171" y="169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9" y="169"/>
                      <a:pt x="179" y="169"/>
                      <a:pt x="179" y="169"/>
                    </a:cubicBezTo>
                    <a:cubicBezTo>
                      <a:pt x="179" y="173"/>
                      <a:pt x="183" y="177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4" y="178"/>
                      <a:pt x="199" y="174"/>
                      <a:pt x="199" y="169"/>
                    </a:cubicBezTo>
                    <a:cubicBezTo>
                      <a:pt x="199" y="169"/>
                      <a:pt x="199" y="169"/>
                      <a:pt x="199" y="169"/>
                    </a:cubicBezTo>
                    <a:cubicBezTo>
                      <a:pt x="199" y="167"/>
                      <a:pt x="199" y="153"/>
                      <a:pt x="199" y="94"/>
                    </a:cubicBezTo>
                    <a:cubicBezTo>
                      <a:pt x="199" y="94"/>
                      <a:pt x="200" y="94"/>
                      <a:pt x="200" y="94"/>
                    </a:cubicBezTo>
                    <a:cubicBezTo>
                      <a:pt x="203" y="94"/>
                      <a:pt x="206" y="92"/>
                      <a:pt x="207" y="90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5" y="49"/>
                      <a:pt x="225" y="44"/>
                      <a:pt x="222" y="40"/>
                    </a:cubicBezTo>
                    <a:close/>
                    <a:moveTo>
                      <a:pt x="81" y="57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7"/>
                      <a:pt x="70" y="32"/>
                      <a:pt x="70" y="27"/>
                    </a:cubicBezTo>
                    <a:cubicBezTo>
                      <a:pt x="70" y="25"/>
                      <a:pt x="69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4"/>
                      <a:pt x="66" y="25"/>
                      <a:pt x="66" y="27"/>
                    </a:cubicBezTo>
                    <a:cubicBezTo>
                      <a:pt x="66" y="27"/>
                      <a:pt x="66" y="33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58"/>
                      <a:pt x="67" y="78"/>
                      <a:pt x="67" y="98"/>
                    </a:cubicBezTo>
                    <a:cubicBezTo>
                      <a:pt x="68" y="116"/>
                      <a:pt x="68" y="133"/>
                      <a:pt x="69" y="147"/>
                    </a:cubicBezTo>
                    <a:cubicBezTo>
                      <a:pt x="69" y="153"/>
                      <a:pt x="69" y="159"/>
                      <a:pt x="69" y="163"/>
                    </a:cubicBezTo>
                    <a:cubicBezTo>
                      <a:pt x="69" y="166"/>
                      <a:pt x="69" y="167"/>
                      <a:pt x="69" y="169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71"/>
                      <a:pt x="67" y="173"/>
                      <a:pt x="64" y="173"/>
                    </a:cubicBezTo>
                    <a:cubicBezTo>
                      <a:pt x="61" y="173"/>
                      <a:pt x="58" y="171"/>
                      <a:pt x="58" y="168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1"/>
                      <a:pt x="51" y="90"/>
                      <a:pt x="50" y="90"/>
                    </a:cubicBezTo>
                    <a:cubicBezTo>
                      <a:pt x="48" y="90"/>
                      <a:pt x="47" y="91"/>
                      <a:pt x="47" y="92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1" y="171"/>
                      <a:pt x="39" y="173"/>
                      <a:pt x="36" y="173"/>
                    </a:cubicBezTo>
                    <a:cubicBezTo>
                      <a:pt x="33" y="173"/>
                      <a:pt x="30" y="171"/>
                      <a:pt x="30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67"/>
                      <a:pt x="30" y="165"/>
                      <a:pt x="30" y="162"/>
                    </a:cubicBezTo>
                    <a:cubicBezTo>
                      <a:pt x="30" y="157"/>
                      <a:pt x="30" y="151"/>
                      <a:pt x="30" y="144"/>
                    </a:cubicBezTo>
                    <a:cubicBezTo>
                      <a:pt x="30" y="129"/>
                      <a:pt x="30" y="110"/>
                      <a:pt x="31" y="92"/>
                    </a:cubicBezTo>
                    <a:cubicBezTo>
                      <a:pt x="33" y="90"/>
                      <a:pt x="34" y="87"/>
                      <a:pt x="33" y="84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3" y="83"/>
                      <a:pt x="32" y="80"/>
                      <a:pt x="31" y="76"/>
                    </a:cubicBezTo>
                    <a:cubicBezTo>
                      <a:pt x="31" y="50"/>
                      <a:pt x="31" y="36"/>
                      <a:pt x="31" y="36"/>
                    </a:cubicBezTo>
                    <a:cubicBezTo>
                      <a:pt x="31" y="35"/>
                      <a:pt x="30" y="34"/>
                      <a:pt x="29" y="34"/>
                    </a:cubicBezTo>
                    <a:cubicBezTo>
                      <a:pt x="28" y="34"/>
                      <a:pt x="27" y="34"/>
                      <a:pt x="27" y="3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7" y="50"/>
                    </a:cubicBezTo>
                    <a:cubicBezTo>
                      <a:pt x="17" y="50"/>
                      <a:pt x="20" y="59"/>
                      <a:pt x="23" y="68"/>
                    </a:cubicBezTo>
                    <a:cubicBezTo>
                      <a:pt x="24" y="71"/>
                      <a:pt x="25" y="74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8"/>
                      <a:pt x="27" y="79"/>
                      <a:pt x="27" y="80"/>
                    </a:cubicBezTo>
                    <a:cubicBezTo>
                      <a:pt x="28" y="82"/>
                      <a:pt x="28" y="84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7"/>
                      <a:pt x="28" y="88"/>
                      <a:pt x="26" y="89"/>
                    </a:cubicBezTo>
                    <a:cubicBezTo>
                      <a:pt x="24" y="90"/>
                      <a:pt x="22" y="89"/>
                      <a:pt x="21" y="8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49"/>
                      <a:pt x="5" y="45"/>
                      <a:pt x="6" y="4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8"/>
                      <a:pt x="31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4" y="4"/>
                      <a:pt x="67" y="11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4" y="22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95" y="52"/>
                      <a:pt x="101" y="57"/>
                    </a:cubicBezTo>
                    <a:cubicBezTo>
                      <a:pt x="104" y="60"/>
                      <a:pt x="108" y="62"/>
                      <a:pt x="110" y="64"/>
                    </a:cubicBezTo>
                    <a:cubicBezTo>
                      <a:pt x="112" y="65"/>
                      <a:pt x="113" y="66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5" y="70"/>
                      <a:pt x="114" y="72"/>
                    </a:cubicBezTo>
                    <a:cubicBezTo>
                      <a:pt x="113" y="73"/>
                      <a:pt x="111" y="74"/>
                      <a:pt x="109" y="73"/>
                    </a:cubicBezTo>
                    <a:lnTo>
                      <a:pt x="81" y="57"/>
                    </a:lnTo>
                    <a:close/>
                    <a:moveTo>
                      <a:pt x="26" y="43"/>
                    </a:moveTo>
                    <a:cubicBezTo>
                      <a:pt x="26" y="48"/>
                      <a:pt x="26" y="54"/>
                      <a:pt x="26" y="63"/>
                    </a:cubicBezTo>
                    <a:cubicBezTo>
                      <a:pt x="25" y="58"/>
                      <a:pt x="23" y="54"/>
                      <a:pt x="22" y="50"/>
                    </a:cubicBezTo>
                    <a:lnTo>
                      <a:pt x="26" y="43"/>
                    </a:lnTo>
                    <a:close/>
                    <a:moveTo>
                      <a:pt x="219" y="52"/>
                    </a:moveTo>
                    <a:cubicBezTo>
                      <a:pt x="203" y="88"/>
                      <a:pt x="203" y="88"/>
                      <a:pt x="203" y="88"/>
                    </a:cubicBezTo>
                    <a:cubicBezTo>
                      <a:pt x="202" y="89"/>
                      <a:pt x="200" y="90"/>
                      <a:pt x="198" y="89"/>
                    </a:cubicBezTo>
                    <a:cubicBezTo>
                      <a:pt x="196" y="88"/>
                      <a:pt x="195" y="87"/>
                      <a:pt x="196" y="85"/>
                    </a:cubicBezTo>
                    <a:cubicBezTo>
                      <a:pt x="196" y="85"/>
                      <a:pt x="196" y="85"/>
                      <a:pt x="196" y="85"/>
                    </a:cubicBezTo>
                    <a:cubicBezTo>
                      <a:pt x="196" y="84"/>
                      <a:pt x="197" y="82"/>
                      <a:pt x="198" y="80"/>
                    </a:cubicBezTo>
                    <a:cubicBezTo>
                      <a:pt x="198" y="79"/>
                      <a:pt x="198" y="78"/>
                      <a:pt x="198" y="77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9" y="74"/>
                      <a:pt x="201" y="71"/>
                      <a:pt x="202" y="68"/>
                    </a:cubicBezTo>
                    <a:cubicBezTo>
                      <a:pt x="205" y="59"/>
                      <a:pt x="208" y="50"/>
                      <a:pt x="208" y="50"/>
                    </a:cubicBezTo>
                    <a:cubicBezTo>
                      <a:pt x="208" y="49"/>
                      <a:pt x="208" y="48"/>
                      <a:pt x="207" y="48"/>
                    </a:cubicBezTo>
                    <a:cubicBezTo>
                      <a:pt x="198" y="35"/>
                      <a:pt x="198" y="35"/>
                      <a:pt x="198" y="35"/>
                    </a:cubicBezTo>
                    <a:cubicBezTo>
                      <a:pt x="197" y="34"/>
                      <a:pt x="196" y="34"/>
                      <a:pt x="195" y="34"/>
                    </a:cubicBezTo>
                    <a:cubicBezTo>
                      <a:pt x="194" y="34"/>
                      <a:pt x="194" y="35"/>
                      <a:pt x="194" y="36"/>
                    </a:cubicBezTo>
                    <a:cubicBezTo>
                      <a:pt x="194" y="36"/>
                      <a:pt x="194" y="50"/>
                      <a:pt x="194" y="76"/>
                    </a:cubicBezTo>
                    <a:cubicBezTo>
                      <a:pt x="193" y="80"/>
                      <a:pt x="192" y="83"/>
                      <a:pt x="191" y="83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0" y="87"/>
                      <a:pt x="192" y="90"/>
                      <a:pt x="194" y="92"/>
                    </a:cubicBezTo>
                    <a:cubicBezTo>
                      <a:pt x="194" y="110"/>
                      <a:pt x="194" y="129"/>
                      <a:pt x="194" y="144"/>
                    </a:cubicBezTo>
                    <a:cubicBezTo>
                      <a:pt x="194" y="151"/>
                      <a:pt x="195" y="157"/>
                      <a:pt x="195" y="162"/>
                    </a:cubicBezTo>
                    <a:cubicBezTo>
                      <a:pt x="195" y="165"/>
                      <a:pt x="195" y="167"/>
                      <a:pt x="195" y="169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4" y="171"/>
                      <a:pt x="192" y="173"/>
                      <a:pt x="189" y="173"/>
                    </a:cubicBezTo>
                    <a:cubicBezTo>
                      <a:pt x="186" y="173"/>
                      <a:pt x="183" y="171"/>
                      <a:pt x="183" y="168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1"/>
                      <a:pt x="176" y="90"/>
                      <a:pt x="175" y="90"/>
                    </a:cubicBezTo>
                    <a:cubicBezTo>
                      <a:pt x="174" y="90"/>
                      <a:pt x="173" y="91"/>
                      <a:pt x="173" y="92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6" y="171"/>
                      <a:pt x="164" y="173"/>
                      <a:pt x="161" y="173"/>
                    </a:cubicBezTo>
                    <a:cubicBezTo>
                      <a:pt x="158" y="173"/>
                      <a:pt x="155" y="171"/>
                      <a:pt x="155" y="169"/>
                    </a:cubicBezTo>
                    <a:cubicBezTo>
                      <a:pt x="155" y="169"/>
                      <a:pt x="155" y="169"/>
                      <a:pt x="155" y="169"/>
                    </a:cubicBezTo>
                    <a:cubicBezTo>
                      <a:pt x="155" y="167"/>
                      <a:pt x="155" y="166"/>
                      <a:pt x="155" y="163"/>
                    </a:cubicBezTo>
                    <a:cubicBezTo>
                      <a:pt x="156" y="159"/>
                      <a:pt x="156" y="153"/>
                      <a:pt x="156" y="147"/>
                    </a:cubicBezTo>
                    <a:cubicBezTo>
                      <a:pt x="156" y="133"/>
                      <a:pt x="157" y="116"/>
                      <a:pt x="157" y="98"/>
                    </a:cubicBezTo>
                    <a:cubicBezTo>
                      <a:pt x="158" y="78"/>
                      <a:pt x="158" y="58"/>
                      <a:pt x="159" y="44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9" y="33"/>
                      <a:pt x="159" y="27"/>
                      <a:pt x="159" y="27"/>
                    </a:cubicBezTo>
                    <a:cubicBezTo>
                      <a:pt x="159" y="25"/>
                      <a:pt x="158" y="24"/>
                      <a:pt x="157" y="24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5" y="24"/>
                      <a:pt x="154" y="25"/>
                      <a:pt x="154" y="27"/>
                    </a:cubicBezTo>
                    <a:cubicBezTo>
                      <a:pt x="154" y="32"/>
                      <a:pt x="154" y="37"/>
                      <a:pt x="154" y="43"/>
                    </a:cubicBezTo>
                    <a:cubicBezTo>
                      <a:pt x="144" y="57"/>
                      <a:pt x="144" y="57"/>
                      <a:pt x="144" y="57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68"/>
                      <a:pt x="119" y="65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6" y="63"/>
                      <a:pt x="116" y="63"/>
                    </a:cubicBezTo>
                    <a:cubicBezTo>
                      <a:pt x="124" y="57"/>
                      <a:pt x="136" y="47"/>
                      <a:pt x="136" y="47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7"/>
                      <a:pt x="151" y="22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1"/>
                      <a:pt x="161" y="4"/>
                      <a:pt x="177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94" y="4"/>
                      <a:pt x="196" y="8"/>
                      <a:pt x="201" y="16"/>
                    </a:cubicBezTo>
                    <a:cubicBezTo>
                      <a:pt x="218" y="42"/>
                      <a:pt x="218" y="42"/>
                      <a:pt x="218" y="42"/>
                    </a:cubicBezTo>
                    <a:cubicBezTo>
                      <a:pt x="220" y="45"/>
                      <a:pt x="220" y="49"/>
                      <a:pt x="219" y="52"/>
                    </a:cubicBezTo>
                    <a:close/>
                    <a:moveTo>
                      <a:pt x="198" y="43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4"/>
                      <a:pt x="200" y="58"/>
                      <a:pt x="198" y="63"/>
                    </a:cubicBezTo>
                    <a:cubicBezTo>
                      <a:pt x="198" y="54"/>
                      <a:pt x="198" y="48"/>
                      <a:pt x="198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62" name="ïṧḷiḑé"/>
          <p:cNvGrpSpPr>
            <a:grpSpLocks noChangeAspect="1"/>
          </p:cNvGrpSpPr>
          <p:nvPr/>
        </p:nvGrpSpPr>
        <p:grpSpPr bwMode="auto">
          <a:xfrm>
            <a:off x="3222154" y="3864592"/>
            <a:ext cx="901700" cy="901700"/>
            <a:chOff x="1544" y="1525"/>
            <a:chExt cx="426" cy="4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ïS1ïḑê"/>
            <p:cNvSpPr/>
            <p:nvPr/>
          </p:nvSpPr>
          <p:spPr bwMode="auto">
            <a:xfrm>
              <a:off x="1544" y="1525"/>
              <a:ext cx="426" cy="4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išľídè"/>
            <p:cNvSpPr/>
            <p:nvPr/>
          </p:nvSpPr>
          <p:spPr bwMode="auto">
            <a:xfrm>
              <a:off x="1672" y="1606"/>
              <a:ext cx="60" cy="264"/>
            </a:xfrm>
            <a:custGeom>
              <a:avLst/>
              <a:gdLst>
                <a:gd name="T0" fmla="*/ 50 w 50"/>
                <a:gd name="T1" fmla="*/ 173 h 220"/>
                <a:gd name="T2" fmla="*/ 36 w 50"/>
                <a:gd name="T3" fmla="*/ 0 h 220"/>
                <a:gd name="T4" fmla="*/ 0 w 50"/>
                <a:gd name="T5" fmla="*/ 14 h 220"/>
                <a:gd name="T6" fmla="*/ 0 w 50"/>
                <a:gd name="T7" fmla="*/ 173 h 220"/>
                <a:gd name="T8" fmla="*/ 0 w 50"/>
                <a:gd name="T9" fmla="*/ 173 h 220"/>
                <a:gd name="T10" fmla="*/ 0 w 50"/>
                <a:gd name="T11" fmla="*/ 174 h 220"/>
                <a:gd name="T12" fmla="*/ 0 w 50"/>
                <a:gd name="T13" fmla="*/ 174 h 220"/>
                <a:gd name="T14" fmla="*/ 25 w 50"/>
                <a:gd name="T15" fmla="*/ 220 h 220"/>
                <a:gd name="T16" fmla="*/ 50 w 50"/>
                <a:gd name="T17" fmla="*/ 174 h 220"/>
                <a:gd name="T18" fmla="*/ 50 w 50"/>
                <a:gd name="T19" fmla="*/ 174 h 220"/>
                <a:gd name="T20" fmla="*/ 50 w 50"/>
                <a:gd name="T21" fmla="*/ 174 h 220"/>
                <a:gd name="T22" fmla="*/ 31 w 50"/>
                <a:gd name="T23" fmla="*/ 201 h 220"/>
                <a:gd name="T24" fmla="*/ 7 w 50"/>
                <a:gd name="T25" fmla="*/ 177 h 220"/>
                <a:gd name="T26" fmla="*/ 16 w 50"/>
                <a:gd name="T27" fmla="*/ 177 h 220"/>
                <a:gd name="T28" fmla="*/ 18 w 50"/>
                <a:gd name="T29" fmla="*/ 177 h 220"/>
                <a:gd name="T30" fmla="*/ 44 w 50"/>
                <a:gd name="T31" fmla="*/ 175 h 220"/>
                <a:gd name="T32" fmla="*/ 45 w 50"/>
                <a:gd name="T33" fmla="*/ 53 h 220"/>
                <a:gd name="T34" fmla="*/ 4 w 50"/>
                <a:gd name="T35" fmla="*/ 34 h 220"/>
                <a:gd name="T36" fmla="*/ 45 w 50"/>
                <a:gd name="T37" fmla="*/ 53 h 220"/>
                <a:gd name="T38" fmla="*/ 19 w 50"/>
                <a:gd name="T39" fmla="*/ 172 h 220"/>
                <a:gd name="T40" fmla="*/ 31 w 50"/>
                <a:gd name="T41" fmla="*/ 58 h 220"/>
                <a:gd name="T42" fmla="*/ 23 w 50"/>
                <a:gd name="T43" fmla="*/ 171 h 220"/>
                <a:gd name="T44" fmla="*/ 4 w 50"/>
                <a:gd name="T45" fmla="*/ 58 h 220"/>
                <a:gd name="T46" fmla="*/ 14 w 50"/>
                <a:gd name="T47" fmla="*/ 173 h 220"/>
                <a:gd name="T48" fmla="*/ 36 w 50"/>
                <a:gd name="T49" fmla="*/ 169 h 220"/>
                <a:gd name="T50" fmla="*/ 45 w 50"/>
                <a:gd name="T51" fmla="*/ 58 h 220"/>
                <a:gd name="T52" fmla="*/ 36 w 50"/>
                <a:gd name="T53" fmla="*/ 169 h 220"/>
                <a:gd name="T54" fmla="*/ 36 w 50"/>
                <a:gd name="T55" fmla="*/ 5 h 220"/>
                <a:gd name="T56" fmla="*/ 45 w 50"/>
                <a:gd name="T57" fmla="*/ 29 h 220"/>
                <a:gd name="T58" fmla="*/ 4 w 50"/>
                <a:gd name="T59" fmla="*/ 14 h 220"/>
                <a:gd name="T60" fmla="*/ 22 w 50"/>
                <a:gd name="T61" fmla="*/ 206 h 220"/>
                <a:gd name="T62" fmla="*/ 25 w 50"/>
                <a:gd name="T63" fmla="*/ 21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220">
                  <a:moveTo>
                    <a:pt x="50" y="173"/>
                  </a:moveTo>
                  <a:cubicBezTo>
                    <a:pt x="50" y="173"/>
                    <a:pt x="50" y="173"/>
                    <a:pt x="50" y="17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6"/>
                    <a:pt x="44" y="0"/>
                    <a:pt x="3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3" y="218"/>
                    <a:pt x="23" y="218"/>
                    <a:pt x="23" y="218"/>
                  </a:cubicBezTo>
                  <a:cubicBezTo>
                    <a:pt x="23" y="219"/>
                    <a:pt x="24" y="220"/>
                    <a:pt x="25" y="220"/>
                  </a:cubicBezTo>
                  <a:cubicBezTo>
                    <a:pt x="26" y="220"/>
                    <a:pt x="27" y="219"/>
                    <a:pt x="27" y="218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3"/>
                  </a:cubicBezTo>
                  <a:close/>
                  <a:moveTo>
                    <a:pt x="31" y="201"/>
                  </a:moveTo>
                  <a:cubicBezTo>
                    <a:pt x="19" y="201"/>
                    <a:pt x="19" y="201"/>
                    <a:pt x="19" y="201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8" y="177"/>
                    <a:pt x="9" y="177"/>
                    <a:pt x="11" y="177"/>
                  </a:cubicBezTo>
                  <a:cubicBezTo>
                    <a:pt x="13" y="177"/>
                    <a:pt x="14" y="177"/>
                    <a:pt x="16" y="177"/>
                  </a:cubicBezTo>
                  <a:cubicBezTo>
                    <a:pt x="16" y="177"/>
                    <a:pt x="16" y="177"/>
                    <a:pt x="17" y="177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20" y="176"/>
                    <a:pt x="22" y="176"/>
                    <a:pt x="24" y="176"/>
                  </a:cubicBezTo>
                  <a:cubicBezTo>
                    <a:pt x="31" y="174"/>
                    <a:pt x="38" y="173"/>
                    <a:pt x="44" y="175"/>
                  </a:cubicBezTo>
                  <a:lnTo>
                    <a:pt x="31" y="201"/>
                  </a:lnTo>
                  <a:close/>
                  <a:moveTo>
                    <a:pt x="45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53"/>
                  </a:lnTo>
                  <a:close/>
                  <a:moveTo>
                    <a:pt x="23" y="171"/>
                  </a:moveTo>
                  <a:cubicBezTo>
                    <a:pt x="22" y="171"/>
                    <a:pt x="20" y="172"/>
                    <a:pt x="19" y="17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8" y="170"/>
                    <a:pt x="26" y="170"/>
                    <a:pt x="23" y="171"/>
                  </a:cubicBezTo>
                  <a:close/>
                  <a:moveTo>
                    <a:pt x="4" y="172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1" y="173"/>
                    <a:pt x="7" y="173"/>
                    <a:pt x="4" y="172"/>
                  </a:cubicBezTo>
                  <a:close/>
                  <a:moveTo>
                    <a:pt x="36" y="169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2" y="169"/>
                    <a:pt x="39" y="169"/>
                    <a:pt x="36" y="169"/>
                  </a:cubicBezTo>
                  <a:close/>
                  <a:moveTo>
                    <a:pt x="13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41" y="5"/>
                    <a:pt x="45" y="9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8" y="5"/>
                    <a:pt x="13" y="5"/>
                  </a:cubicBezTo>
                  <a:close/>
                  <a:moveTo>
                    <a:pt x="22" y="206"/>
                  </a:moveTo>
                  <a:cubicBezTo>
                    <a:pt x="28" y="206"/>
                    <a:pt x="28" y="206"/>
                    <a:pt x="28" y="206"/>
                  </a:cubicBezTo>
                  <a:cubicBezTo>
                    <a:pt x="25" y="212"/>
                    <a:pt x="25" y="212"/>
                    <a:pt x="25" y="212"/>
                  </a:cubicBezTo>
                  <a:lnTo>
                    <a:pt x="22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ïṧḻiḋe"/>
            <p:cNvSpPr/>
            <p:nvPr/>
          </p:nvSpPr>
          <p:spPr bwMode="auto">
            <a:xfrm>
              <a:off x="1765" y="1606"/>
              <a:ext cx="77" cy="264"/>
            </a:xfrm>
            <a:custGeom>
              <a:avLst/>
              <a:gdLst>
                <a:gd name="T0" fmla="*/ 61 w 64"/>
                <a:gd name="T1" fmla="*/ 0 h 220"/>
                <a:gd name="T2" fmla="*/ 3 w 64"/>
                <a:gd name="T3" fmla="*/ 0 h 220"/>
                <a:gd name="T4" fmla="*/ 0 w 64"/>
                <a:gd name="T5" fmla="*/ 3 h 220"/>
                <a:gd name="T6" fmla="*/ 0 w 64"/>
                <a:gd name="T7" fmla="*/ 217 h 220"/>
                <a:gd name="T8" fmla="*/ 3 w 64"/>
                <a:gd name="T9" fmla="*/ 220 h 220"/>
                <a:gd name="T10" fmla="*/ 61 w 64"/>
                <a:gd name="T11" fmla="*/ 220 h 220"/>
                <a:gd name="T12" fmla="*/ 64 w 64"/>
                <a:gd name="T13" fmla="*/ 217 h 220"/>
                <a:gd name="T14" fmla="*/ 64 w 64"/>
                <a:gd name="T15" fmla="*/ 3 h 220"/>
                <a:gd name="T16" fmla="*/ 61 w 64"/>
                <a:gd name="T17" fmla="*/ 0 h 220"/>
                <a:gd name="T18" fmla="*/ 5 w 64"/>
                <a:gd name="T19" fmla="*/ 215 h 220"/>
                <a:gd name="T20" fmla="*/ 5 w 64"/>
                <a:gd name="T21" fmla="*/ 5 h 220"/>
                <a:gd name="T22" fmla="*/ 59 w 64"/>
                <a:gd name="T23" fmla="*/ 5 h 220"/>
                <a:gd name="T24" fmla="*/ 59 w 64"/>
                <a:gd name="T25" fmla="*/ 22 h 220"/>
                <a:gd name="T26" fmla="*/ 39 w 64"/>
                <a:gd name="T27" fmla="*/ 22 h 220"/>
                <a:gd name="T28" fmla="*/ 37 w 64"/>
                <a:gd name="T29" fmla="*/ 25 h 220"/>
                <a:gd name="T30" fmla="*/ 39 w 64"/>
                <a:gd name="T31" fmla="*/ 27 h 220"/>
                <a:gd name="T32" fmla="*/ 59 w 64"/>
                <a:gd name="T33" fmla="*/ 27 h 220"/>
                <a:gd name="T34" fmla="*/ 59 w 64"/>
                <a:gd name="T35" fmla="*/ 47 h 220"/>
                <a:gd name="T36" fmla="*/ 32 w 64"/>
                <a:gd name="T37" fmla="*/ 47 h 220"/>
                <a:gd name="T38" fmla="*/ 30 w 64"/>
                <a:gd name="T39" fmla="*/ 49 h 220"/>
                <a:gd name="T40" fmla="*/ 32 w 64"/>
                <a:gd name="T41" fmla="*/ 51 h 220"/>
                <a:gd name="T42" fmla="*/ 59 w 64"/>
                <a:gd name="T43" fmla="*/ 51 h 220"/>
                <a:gd name="T44" fmla="*/ 59 w 64"/>
                <a:gd name="T45" fmla="*/ 71 h 220"/>
                <a:gd name="T46" fmla="*/ 39 w 64"/>
                <a:gd name="T47" fmla="*/ 71 h 220"/>
                <a:gd name="T48" fmla="*/ 37 w 64"/>
                <a:gd name="T49" fmla="*/ 73 h 220"/>
                <a:gd name="T50" fmla="*/ 39 w 64"/>
                <a:gd name="T51" fmla="*/ 76 h 220"/>
                <a:gd name="T52" fmla="*/ 59 w 64"/>
                <a:gd name="T53" fmla="*/ 76 h 220"/>
                <a:gd name="T54" fmla="*/ 59 w 64"/>
                <a:gd name="T55" fmla="*/ 95 h 220"/>
                <a:gd name="T56" fmla="*/ 32 w 64"/>
                <a:gd name="T57" fmla="*/ 95 h 220"/>
                <a:gd name="T58" fmla="*/ 30 w 64"/>
                <a:gd name="T59" fmla="*/ 97 h 220"/>
                <a:gd name="T60" fmla="*/ 32 w 64"/>
                <a:gd name="T61" fmla="*/ 100 h 220"/>
                <a:gd name="T62" fmla="*/ 59 w 64"/>
                <a:gd name="T63" fmla="*/ 100 h 220"/>
                <a:gd name="T64" fmla="*/ 59 w 64"/>
                <a:gd name="T65" fmla="*/ 119 h 220"/>
                <a:gd name="T66" fmla="*/ 39 w 64"/>
                <a:gd name="T67" fmla="*/ 119 h 220"/>
                <a:gd name="T68" fmla="*/ 37 w 64"/>
                <a:gd name="T69" fmla="*/ 122 h 220"/>
                <a:gd name="T70" fmla="*/ 39 w 64"/>
                <a:gd name="T71" fmla="*/ 124 h 220"/>
                <a:gd name="T72" fmla="*/ 59 w 64"/>
                <a:gd name="T73" fmla="*/ 124 h 220"/>
                <a:gd name="T74" fmla="*/ 59 w 64"/>
                <a:gd name="T75" fmla="*/ 143 h 220"/>
                <a:gd name="T76" fmla="*/ 32 w 64"/>
                <a:gd name="T77" fmla="*/ 143 h 220"/>
                <a:gd name="T78" fmla="*/ 30 w 64"/>
                <a:gd name="T79" fmla="*/ 146 h 220"/>
                <a:gd name="T80" fmla="*/ 32 w 64"/>
                <a:gd name="T81" fmla="*/ 148 h 220"/>
                <a:gd name="T82" fmla="*/ 59 w 64"/>
                <a:gd name="T83" fmla="*/ 148 h 220"/>
                <a:gd name="T84" fmla="*/ 59 w 64"/>
                <a:gd name="T85" fmla="*/ 168 h 220"/>
                <a:gd name="T86" fmla="*/ 39 w 64"/>
                <a:gd name="T87" fmla="*/ 168 h 220"/>
                <a:gd name="T88" fmla="*/ 37 w 64"/>
                <a:gd name="T89" fmla="*/ 170 h 220"/>
                <a:gd name="T90" fmla="*/ 39 w 64"/>
                <a:gd name="T91" fmla="*/ 172 h 220"/>
                <a:gd name="T92" fmla="*/ 59 w 64"/>
                <a:gd name="T93" fmla="*/ 172 h 220"/>
                <a:gd name="T94" fmla="*/ 59 w 64"/>
                <a:gd name="T95" fmla="*/ 192 h 220"/>
                <a:gd name="T96" fmla="*/ 32 w 64"/>
                <a:gd name="T97" fmla="*/ 192 h 220"/>
                <a:gd name="T98" fmla="*/ 30 w 64"/>
                <a:gd name="T99" fmla="*/ 194 h 220"/>
                <a:gd name="T100" fmla="*/ 32 w 64"/>
                <a:gd name="T101" fmla="*/ 196 h 220"/>
                <a:gd name="T102" fmla="*/ 59 w 64"/>
                <a:gd name="T103" fmla="*/ 196 h 220"/>
                <a:gd name="T104" fmla="*/ 59 w 64"/>
                <a:gd name="T105" fmla="*/ 215 h 220"/>
                <a:gd name="T106" fmla="*/ 5 w 64"/>
                <a:gd name="T107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" h="220">
                  <a:moveTo>
                    <a:pt x="6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8"/>
                    <a:pt x="1" y="220"/>
                    <a:pt x="3" y="220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3" y="220"/>
                    <a:pt x="64" y="218"/>
                    <a:pt x="64" y="21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lose/>
                  <a:moveTo>
                    <a:pt x="5" y="21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7" y="24"/>
                    <a:pt x="37" y="25"/>
                  </a:cubicBezTo>
                  <a:cubicBezTo>
                    <a:pt x="37" y="26"/>
                    <a:pt x="38" y="27"/>
                    <a:pt x="3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0" y="48"/>
                    <a:pt x="30" y="49"/>
                  </a:cubicBezTo>
                  <a:cubicBezTo>
                    <a:pt x="30" y="50"/>
                    <a:pt x="31" y="51"/>
                    <a:pt x="32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1"/>
                    <a:pt x="37" y="72"/>
                    <a:pt x="37" y="73"/>
                  </a:cubicBezTo>
                  <a:cubicBezTo>
                    <a:pt x="37" y="74"/>
                    <a:pt x="38" y="76"/>
                    <a:pt x="3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1" y="95"/>
                    <a:pt x="30" y="96"/>
                    <a:pt x="30" y="97"/>
                  </a:cubicBezTo>
                  <a:cubicBezTo>
                    <a:pt x="30" y="99"/>
                    <a:pt x="31" y="100"/>
                    <a:pt x="32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8" y="119"/>
                    <a:pt x="37" y="120"/>
                    <a:pt x="37" y="122"/>
                  </a:cubicBezTo>
                  <a:cubicBezTo>
                    <a:pt x="37" y="123"/>
                    <a:pt x="38" y="124"/>
                    <a:pt x="3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43"/>
                    <a:pt x="59" y="143"/>
                    <a:pt x="59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1" y="143"/>
                    <a:pt x="30" y="144"/>
                    <a:pt x="30" y="146"/>
                  </a:cubicBezTo>
                  <a:cubicBezTo>
                    <a:pt x="30" y="147"/>
                    <a:pt x="31" y="148"/>
                    <a:pt x="32" y="148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8" y="168"/>
                    <a:pt x="37" y="169"/>
                    <a:pt x="37" y="170"/>
                  </a:cubicBezTo>
                  <a:cubicBezTo>
                    <a:pt x="37" y="171"/>
                    <a:pt x="38" y="172"/>
                    <a:pt x="39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0" y="193"/>
                    <a:pt x="30" y="194"/>
                  </a:cubicBezTo>
                  <a:cubicBezTo>
                    <a:pt x="30" y="195"/>
                    <a:pt x="31" y="196"/>
                    <a:pt x="32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59" y="215"/>
                    <a:pt x="59" y="215"/>
                    <a:pt x="59" y="215"/>
                  </a:cubicBezTo>
                  <a:lnTo>
                    <a:pt x="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6" name="iśḻiḋé"/>
          <p:cNvGrpSpPr/>
          <p:nvPr/>
        </p:nvGrpSpPr>
        <p:grpSpPr>
          <a:xfrm>
            <a:off x="1055439" y="2217685"/>
            <a:ext cx="2767349" cy="1134902"/>
            <a:chOff x="4200513" y="3865262"/>
            <a:chExt cx="2685474" cy="983470"/>
          </a:xfrm>
        </p:grpSpPr>
        <p:sp>
          <p:nvSpPr>
            <p:cNvPr id="67" name="îšḻíďé"/>
            <p:cNvSpPr txBox="1"/>
            <p:nvPr/>
          </p:nvSpPr>
          <p:spPr bwMode="auto">
            <a:xfrm>
              <a:off x="4410146" y="3865262"/>
              <a:ext cx="2475841" cy="270493"/>
            </a:xfrm>
            <a:prstGeom prst="rect">
              <a:avLst/>
            </a:prstGeom>
            <a:noFill/>
          </p:spPr>
          <p:txBody>
            <a:bodyPr wrap="none" lIns="0" tIns="0" rIns="288000" bIns="0" anchor="b" anchorCtr="0">
              <a:noAutofit/>
            </a:bodyPr>
            <a:lstStyle/>
            <a:p>
              <a:pPr algn="r" latinLnBrk="0"/>
              <a:r>
                <a:rPr lang="zh-CN" altLang="en-US" b="1" dirty="0" smtClean="0">
                  <a:effectLst/>
                  <a:latin typeface="微软雅黑" panose="020B0503020204020204" charset="-122"/>
                  <a:ea typeface="微软雅黑" panose="020B0503020204020204" charset="-122"/>
                </a:rPr>
                <a:t>效率为王</a:t>
              </a:r>
              <a:endParaRPr lang="zh-CN" altLang="en-US" b="1" dirty="0"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îs1ïḋê"/>
            <p:cNvSpPr txBox="1"/>
            <p:nvPr/>
          </p:nvSpPr>
          <p:spPr bwMode="auto">
            <a:xfrm>
              <a:off x="4200513" y="4135753"/>
              <a:ext cx="2685474" cy="712979"/>
            </a:xfrm>
            <a:prstGeom prst="rect">
              <a:avLst/>
            </a:prstGeom>
            <a:noFill/>
          </p:spPr>
          <p:txBody>
            <a:bodyPr wrap="square" lIns="0" tIns="0" rIns="288000" bIns="0" anchor="t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智能波次、合理拣选路径优化</a:t>
              </a:r>
              <a:endParaRPr lang="en-US" altLang="zh-CN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 latinLnBrk="0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库内众包作业模式，大大提高员工效率</a:t>
              </a:r>
              <a:endPara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9" name="ïṥḻíḋê"/>
          <p:cNvGrpSpPr/>
          <p:nvPr/>
        </p:nvGrpSpPr>
        <p:grpSpPr>
          <a:xfrm>
            <a:off x="8386382" y="2217685"/>
            <a:ext cx="3326242" cy="1145467"/>
            <a:chOff x="4410146" y="3865260"/>
            <a:chExt cx="2475841" cy="983472"/>
          </a:xfrm>
        </p:grpSpPr>
        <p:sp>
          <p:nvSpPr>
            <p:cNvPr id="70" name="ïślïďè"/>
            <p:cNvSpPr txBox="1"/>
            <p:nvPr/>
          </p:nvSpPr>
          <p:spPr bwMode="auto">
            <a:xfrm>
              <a:off x="4410146" y="3865260"/>
              <a:ext cx="2475841" cy="270493"/>
            </a:xfrm>
            <a:prstGeom prst="rect">
              <a:avLst/>
            </a:prstGeom>
            <a:noFill/>
          </p:spPr>
          <p:txBody>
            <a:bodyPr wrap="none" lIns="288000" tIns="0" rIns="288000" bIns="0" anchor="b" anchorCtr="0">
              <a:noAutofit/>
            </a:bodyPr>
            <a:lstStyle/>
            <a:p>
              <a:pPr algn="l" latinLnBrk="0"/>
              <a:r>
                <a:rPr lang="zh-CN" altLang="en-US" b="1" dirty="0" smtClean="0">
                  <a:effectLst/>
                  <a:latin typeface="微软雅黑" panose="020B0503020204020204" charset="-122"/>
                  <a:ea typeface="微软雅黑" panose="020B0503020204020204" charset="-122"/>
                </a:rPr>
                <a:t>节流有道</a:t>
              </a:r>
              <a:endParaRPr lang="zh-CN" altLang="en-US" b="1" dirty="0"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íṧlíḑè"/>
            <p:cNvSpPr txBox="1"/>
            <p:nvPr/>
          </p:nvSpPr>
          <p:spPr bwMode="auto">
            <a:xfrm>
              <a:off x="4410146" y="4135753"/>
              <a:ext cx="2475841" cy="712979"/>
            </a:xfrm>
            <a:prstGeom prst="rect">
              <a:avLst/>
            </a:prstGeom>
            <a:noFill/>
          </p:spPr>
          <p:txBody>
            <a:bodyPr wrap="square" lIns="288000" tIns="0" rIns="288000" bIns="0" anchor="t" anchorCtr="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支持全程无纸化作业，低碳环保</a:t>
              </a:r>
              <a:endParaRPr lang="en-US" altLang="zh-CN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latinLnBrk="0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包装耗材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等同于商品管理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latinLnBrk="0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合理分配人力，平均节省人力</a:t>
              </a:r>
              <a:r>
                <a:rPr lang="en-US" altLang="zh-CN" sz="1400" b="1" dirty="0" smtClean="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</a:rPr>
                <a:t>30%</a:t>
              </a:r>
              <a:endParaRPr lang="en-US" altLang="zh-CN" sz="1400" b="1" dirty="0" smtClean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2" name="ïṡļïďè"/>
          <p:cNvGrpSpPr/>
          <p:nvPr/>
        </p:nvGrpSpPr>
        <p:grpSpPr>
          <a:xfrm>
            <a:off x="9038042" y="3907784"/>
            <a:ext cx="2890606" cy="1182786"/>
            <a:chOff x="4410146" y="3865260"/>
            <a:chExt cx="2475841" cy="983472"/>
          </a:xfrm>
        </p:grpSpPr>
        <p:sp>
          <p:nvSpPr>
            <p:cNvPr id="73" name="išlíḍe"/>
            <p:cNvSpPr txBox="1"/>
            <p:nvPr/>
          </p:nvSpPr>
          <p:spPr bwMode="auto">
            <a:xfrm>
              <a:off x="4410146" y="3865260"/>
              <a:ext cx="2475841" cy="270493"/>
            </a:xfrm>
            <a:prstGeom prst="rect">
              <a:avLst/>
            </a:prstGeom>
            <a:noFill/>
          </p:spPr>
          <p:txBody>
            <a:bodyPr wrap="none" lIns="288000" tIns="0" rIns="288000" bIns="0" anchor="b" anchorCtr="0">
              <a:noAutofit/>
            </a:bodyPr>
            <a:lstStyle/>
            <a:p>
              <a:pPr algn="l" latinLnBrk="0"/>
              <a:r>
                <a:rPr lang="zh-CN" altLang="en-US" b="1" dirty="0" smtClean="0">
                  <a:effectLst/>
                  <a:latin typeface="微软雅黑" panose="020B0503020204020204" charset="-122"/>
                  <a:ea typeface="微软雅黑" panose="020B0503020204020204" charset="-122"/>
                </a:rPr>
                <a:t>操作便捷</a:t>
              </a:r>
              <a:endParaRPr lang="zh-CN" altLang="en-US" b="1" dirty="0"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íš1íḋe"/>
            <p:cNvSpPr txBox="1"/>
            <p:nvPr/>
          </p:nvSpPr>
          <p:spPr bwMode="auto">
            <a:xfrm>
              <a:off x="4410146" y="4135753"/>
              <a:ext cx="2475841" cy="712979"/>
            </a:xfrm>
            <a:prstGeom prst="rect">
              <a:avLst/>
            </a:prstGeom>
            <a:noFill/>
          </p:spPr>
          <p:txBody>
            <a:bodyPr wrap="square" lIns="288000" tIns="0" rIns="288000" bIns="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摒弃传统经验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作业，引导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式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操作方式，节省岗前培训时间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latinLnBrk="0">
                <a:lnSpc>
                  <a:spcPct val="120000"/>
                </a:lnSpc>
              </a:pPr>
              <a:endPara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5" name="íšḷíḍé"/>
          <p:cNvGrpSpPr/>
          <p:nvPr/>
        </p:nvGrpSpPr>
        <p:grpSpPr>
          <a:xfrm>
            <a:off x="137541" y="3907784"/>
            <a:ext cx="3222155" cy="1106870"/>
            <a:chOff x="4410146" y="3865262"/>
            <a:chExt cx="2475841" cy="983470"/>
          </a:xfrm>
        </p:grpSpPr>
        <p:sp>
          <p:nvSpPr>
            <p:cNvPr id="76" name="îŝ1íḋè"/>
            <p:cNvSpPr txBox="1"/>
            <p:nvPr/>
          </p:nvSpPr>
          <p:spPr bwMode="auto">
            <a:xfrm>
              <a:off x="4410146" y="3865262"/>
              <a:ext cx="2475841" cy="270493"/>
            </a:xfrm>
            <a:prstGeom prst="rect">
              <a:avLst/>
            </a:prstGeom>
            <a:noFill/>
          </p:spPr>
          <p:txBody>
            <a:bodyPr wrap="none" lIns="0" tIns="0" rIns="288000" bIns="0" anchor="b" anchorCtr="0">
              <a:noAutofit/>
            </a:bodyPr>
            <a:lstStyle/>
            <a:p>
              <a:pPr algn="r" latinLnBrk="0"/>
              <a:r>
                <a:rPr lang="zh-CN" altLang="en-US" b="1" dirty="0" smtClean="0">
                  <a:effectLst/>
                  <a:latin typeface="微软雅黑" panose="020B0503020204020204" charset="-122"/>
                  <a:ea typeface="微软雅黑" panose="020B0503020204020204" charset="-122"/>
                </a:rPr>
                <a:t>管理精细</a:t>
              </a:r>
              <a:endParaRPr lang="zh-CN" altLang="en-US" b="1" dirty="0"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ï$ļîḓé"/>
            <p:cNvSpPr txBox="1"/>
            <p:nvPr/>
          </p:nvSpPr>
          <p:spPr bwMode="auto">
            <a:xfrm>
              <a:off x="4410146" y="4135753"/>
              <a:ext cx="2475841" cy="712979"/>
            </a:xfrm>
            <a:prstGeom prst="rect">
              <a:avLst/>
            </a:prstGeom>
            <a:noFill/>
          </p:spPr>
          <p:txBody>
            <a:bodyPr wrap="square" lIns="0" tIns="0" rIns="288000" bIns="0" anchor="t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库存随时可以动态盘点，提高准确率。</a:t>
              </a:r>
              <a:endParaRPr lang="en-US" altLang="zh-CN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 latinLnBrk="0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精准预警，防过期，货位管理责任到人</a:t>
              </a:r>
              <a:endPara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8" name="iṧḷíḓé"/>
          <p:cNvSpPr txBox="1"/>
          <p:nvPr/>
        </p:nvSpPr>
        <p:spPr bwMode="auto">
          <a:xfrm>
            <a:off x="4849372" y="865017"/>
            <a:ext cx="2498090" cy="281940"/>
          </a:xfrm>
          <a:prstGeom prst="rect">
            <a:avLst/>
          </a:prstGeom>
          <a:noFill/>
        </p:spPr>
        <p:txBody>
          <a:bodyPr wrap="none" lIns="288000" tIns="0" rIns="288000" bIns="0" anchor="ctr" anchorCtr="1">
            <a:noAutofit/>
          </a:bodyPr>
          <a:lstStyle/>
          <a:p>
            <a:pPr latinLnBrk="0"/>
            <a:r>
              <a:rPr lang="zh-CN" altLang="en-US" b="1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生于实战</a:t>
            </a:r>
            <a:endParaRPr lang="zh-CN" altLang="en-US" b="1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ïślîḋe"/>
          <p:cNvSpPr txBox="1"/>
          <p:nvPr/>
        </p:nvSpPr>
        <p:spPr bwMode="auto">
          <a:xfrm>
            <a:off x="4434840" y="666664"/>
            <a:ext cx="3441065" cy="828675"/>
          </a:xfrm>
          <a:prstGeom prst="rect">
            <a:avLst/>
          </a:prstGeom>
          <a:noFill/>
        </p:spPr>
        <p:txBody>
          <a:bodyPr wrap="square" lIns="288000" tIns="0" rIns="288000" bIns="0" anchor="t" anchorCtr="1">
            <a:noAutofit/>
          </a:bodyPr>
          <a:lstStyle/>
          <a:p>
            <a:pPr latinLnBrk="0">
              <a:lnSpc>
                <a:spcPct val="120000"/>
              </a:lnSpc>
            </a:pP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822789" y="2151607"/>
            <a:ext cx="966789" cy="968376"/>
            <a:chOff x="3822789" y="2810823"/>
            <a:chExt cx="966789" cy="9683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iśľïḍè"/>
            <p:cNvSpPr/>
            <p:nvPr/>
          </p:nvSpPr>
          <p:spPr bwMode="auto">
            <a:xfrm rot="21540000">
              <a:off x="3822789" y="2810823"/>
              <a:ext cx="966789" cy="968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2" name="íSľïḑè"/>
            <p:cNvGrpSpPr/>
            <p:nvPr/>
          </p:nvGrpSpPr>
          <p:grpSpPr>
            <a:xfrm>
              <a:off x="3929859" y="3123486"/>
              <a:ext cx="693170" cy="394171"/>
              <a:chOff x="279400" y="-1397000"/>
              <a:chExt cx="1387475" cy="788988"/>
            </a:xfrm>
          </p:grpSpPr>
          <p:sp>
            <p:nvSpPr>
              <p:cNvPr id="83" name="íṧľîdè"/>
              <p:cNvSpPr/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4" name="ísliḍe"/>
              <p:cNvSpPr/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5" name="işľïḓè"/>
              <p:cNvSpPr/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6" name="ïṣliďé"/>
              <p:cNvSpPr/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WMS</a:t>
            </a:r>
            <a:r>
              <a:rPr lang="zh-CN" altLang="en-US" dirty="0" smtClean="0"/>
              <a:t>高度可配置</a:t>
            </a:r>
            <a:endParaRPr lang="zh-CN" altLang="en-US" dirty="0"/>
          </a:p>
        </p:txBody>
      </p:sp>
      <p:grpSp>
        <p:nvGrpSpPr>
          <p:cNvPr id="5" name="ï$1íde"/>
          <p:cNvGrpSpPr/>
          <p:nvPr/>
        </p:nvGrpSpPr>
        <p:grpSpPr>
          <a:xfrm>
            <a:off x="677436" y="2904558"/>
            <a:ext cx="5843980" cy="1457066"/>
            <a:chOff x="677436" y="4676114"/>
            <a:chExt cx="5843981" cy="1457066"/>
          </a:xfrm>
        </p:grpSpPr>
        <p:sp>
          <p:nvSpPr>
            <p:cNvPr id="6" name="iṣļïḓè"/>
            <p:cNvSpPr/>
            <p:nvPr/>
          </p:nvSpPr>
          <p:spPr bwMode="auto">
            <a:xfrm>
              <a:off x="2532215" y="4676114"/>
              <a:ext cx="3989202" cy="14570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ïṣ1iďe"/>
            <p:cNvSpPr/>
            <p:nvPr/>
          </p:nvSpPr>
          <p:spPr bwMode="auto">
            <a:xfrm>
              <a:off x="677436" y="4676114"/>
              <a:ext cx="1855605" cy="145706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作业规则策略可配置</a:t>
              </a:r>
            </a:p>
          </p:txBody>
        </p:sp>
        <p:sp>
          <p:nvSpPr>
            <p:cNvPr id="8" name="iSlïḍe"/>
            <p:cNvSpPr/>
            <p:nvPr/>
          </p:nvSpPr>
          <p:spPr bwMode="auto">
            <a:xfrm>
              <a:off x="2533042" y="4676114"/>
              <a:ext cx="3859333" cy="1443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收货策略、出库策略、上架策略、下架策略、补货策略、盘点策略、移库策略、移位策略、调拨策略</a:t>
              </a:r>
            </a:p>
          </p:txBody>
        </p:sp>
      </p:grpSp>
      <p:grpSp>
        <p:nvGrpSpPr>
          <p:cNvPr id="9" name="ïSḻiḍe"/>
          <p:cNvGrpSpPr/>
          <p:nvPr/>
        </p:nvGrpSpPr>
        <p:grpSpPr>
          <a:xfrm>
            <a:off x="677436" y="1133001"/>
            <a:ext cx="5842917" cy="1457066"/>
            <a:chOff x="677436" y="4676114"/>
            <a:chExt cx="5842918" cy="1457066"/>
          </a:xfrm>
        </p:grpSpPr>
        <p:sp>
          <p:nvSpPr>
            <p:cNvPr id="10" name="îslïḍé"/>
            <p:cNvSpPr/>
            <p:nvPr/>
          </p:nvSpPr>
          <p:spPr bwMode="auto">
            <a:xfrm>
              <a:off x="2531151" y="4676114"/>
              <a:ext cx="3989203" cy="14570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îşḻiḍé"/>
            <p:cNvSpPr/>
            <p:nvPr/>
          </p:nvSpPr>
          <p:spPr bwMode="auto">
            <a:xfrm>
              <a:off x="677436" y="4676114"/>
              <a:ext cx="1855605" cy="145706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业务流程可配置</a:t>
              </a:r>
            </a:p>
          </p:txBody>
        </p:sp>
        <p:sp>
          <p:nvSpPr>
            <p:cNvPr id="12" name="ï$ļíḋé"/>
            <p:cNvSpPr/>
            <p:nvPr/>
          </p:nvSpPr>
          <p:spPr bwMode="auto">
            <a:xfrm>
              <a:off x="2533043" y="4676114"/>
              <a:ext cx="3890846" cy="1443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作业流程节点可视化配置，最大满足客户应用场景，全面服务于各大中小型</a:t>
              </a:r>
              <a:r>
                <a:rPr lang="zh-CN" altLang="en-US" sz="1400" dirty="0" smtClean="0">
                  <a:latin typeface="微软雅黑" panose="020B0503020204020204" charset="-122"/>
                  <a:ea typeface="微软雅黑" panose="020B0503020204020204" charset="-122"/>
                </a:rPr>
                <a:t>企业</a:t>
              </a:r>
              <a:endParaRPr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îSḻïḍé"/>
          <p:cNvGrpSpPr/>
          <p:nvPr/>
        </p:nvGrpSpPr>
        <p:grpSpPr>
          <a:xfrm>
            <a:off x="677436" y="4676114"/>
            <a:ext cx="10843050" cy="1457066"/>
            <a:chOff x="677436" y="4676114"/>
            <a:chExt cx="10843051" cy="1457066"/>
          </a:xfrm>
        </p:grpSpPr>
        <p:sp>
          <p:nvSpPr>
            <p:cNvPr id="14" name="îṥlïḋè"/>
            <p:cNvSpPr/>
            <p:nvPr/>
          </p:nvSpPr>
          <p:spPr bwMode="auto">
            <a:xfrm>
              <a:off x="2531151" y="4676114"/>
              <a:ext cx="8989336" cy="14570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iṧ1iḑè"/>
            <p:cNvSpPr/>
            <p:nvPr/>
          </p:nvSpPr>
          <p:spPr bwMode="auto">
            <a:xfrm>
              <a:off x="677436" y="4676114"/>
              <a:ext cx="1855605" cy="145706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商品管理策略可配置</a:t>
              </a:r>
            </a:p>
          </p:txBody>
        </p:sp>
        <p:sp>
          <p:nvSpPr>
            <p:cNvPr id="16" name="íṥlîde"/>
            <p:cNvSpPr/>
            <p:nvPr/>
          </p:nvSpPr>
          <p:spPr bwMode="auto">
            <a:xfrm>
              <a:off x="2533042" y="4676114"/>
              <a:ext cx="6057561" cy="1443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灵活可扩展的商品属性管理，实现先进先出、近效期先出等不同品类商品的管理策略</a:t>
              </a:r>
            </a:p>
          </p:txBody>
        </p:sp>
      </p:grpSp>
      <p:sp>
        <p:nvSpPr>
          <p:cNvPr id="17" name="ïšḻíḓè"/>
          <p:cNvSpPr/>
          <p:nvPr/>
        </p:nvSpPr>
        <p:spPr bwMode="auto">
          <a:xfrm>
            <a:off x="6510524" y="4437713"/>
            <a:ext cx="5004039" cy="266576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98" y="1157064"/>
            <a:ext cx="4126833" cy="3013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996638"/>
            <a:ext cx="4126833" cy="3013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</a:t>
            </a:r>
            <a:r>
              <a:rPr lang="en-US" altLang="zh-CN" dirty="0"/>
              <a:t> </a:t>
            </a:r>
            <a:r>
              <a:rPr lang="en-US" altLang="zh-CN" dirty="0" smtClean="0"/>
              <a:t>– WMS</a:t>
            </a:r>
            <a:r>
              <a:rPr lang="zh-CN" altLang="en-US" dirty="0" smtClean="0"/>
              <a:t>预警机制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5" name="e5cf5ccd-7e0f-47d4-9c38-b0ad60f9c04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28898" y="1325576"/>
            <a:ext cx="11009694" cy="4390403"/>
            <a:chOff x="54858" y="1325576"/>
            <a:chExt cx="11009694" cy="4390403"/>
          </a:xfrm>
        </p:grpSpPr>
        <p:grpSp>
          <p:nvGrpSpPr>
            <p:cNvPr id="6" name="îSļíḑe"/>
            <p:cNvGrpSpPr/>
            <p:nvPr/>
          </p:nvGrpSpPr>
          <p:grpSpPr>
            <a:xfrm>
              <a:off x="1446107" y="1852914"/>
              <a:ext cx="4028199" cy="3155221"/>
              <a:chOff x="1591445" y="2300385"/>
              <a:chExt cx="4446740" cy="3482386"/>
            </a:xfrm>
          </p:grpSpPr>
          <p:sp>
            <p:nvSpPr>
              <p:cNvPr id="38" name="îṧļíďê"/>
              <p:cNvSpPr/>
              <p:nvPr/>
            </p:nvSpPr>
            <p:spPr bwMode="auto">
              <a:xfrm>
                <a:off x="1591445" y="4054972"/>
                <a:ext cx="3964564" cy="189188"/>
              </a:xfrm>
              <a:custGeom>
                <a:avLst/>
                <a:gdLst>
                  <a:gd name="T0" fmla="*/ 0 w 3759200"/>
                  <a:gd name="T1" fmla="*/ 76116 h 179488"/>
                  <a:gd name="T2" fmla="*/ 2070100 w 3759200"/>
                  <a:gd name="T3" fmla="*/ 177602 h 179488"/>
                  <a:gd name="T4" fmla="*/ 3759200 w 3759200"/>
                  <a:gd name="T5" fmla="*/ 0 h 17948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759200" h="179488">
                    <a:moveTo>
                      <a:pt x="0" y="76200"/>
                    </a:moveTo>
                    <a:cubicBezTo>
                      <a:pt x="921808" y="129116"/>
                      <a:pt x="1443567" y="190500"/>
                      <a:pt x="2070100" y="177800"/>
                    </a:cubicBezTo>
                    <a:cubicBezTo>
                      <a:pt x="2696633" y="165100"/>
                      <a:pt x="3440641" y="86783"/>
                      <a:pt x="3759200" y="0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9" name="îšľíḍè"/>
              <p:cNvSpPr/>
              <p:nvPr/>
            </p:nvSpPr>
            <p:spPr bwMode="auto">
              <a:xfrm>
                <a:off x="1591445" y="2300385"/>
                <a:ext cx="3442206" cy="1875131"/>
              </a:xfrm>
              <a:custGeom>
                <a:avLst/>
                <a:gdLst>
                  <a:gd name="T0" fmla="*/ 0 w 3263900"/>
                  <a:gd name="T1" fmla="*/ 1778000 h 1778000"/>
                  <a:gd name="T2" fmla="*/ 2070100 w 3263900"/>
                  <a:gd name="T3" fmla="*/ 1016000 h 1778000"/>
                  <a:gd name="T4" fmla="*/ 3263900 w 3263900"/>
                  <a:gd name="T5" fmla="*/ 0 h 1778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63900" h="1778000">
                    <a:moveTo>
                      <a:pt x="0" y="1778000"/>
                    </a:moveTo>
                    <a:cubicBezTo>
                      <a:pt x="594783" y="1656291"/>
                      <a:pt x="1526117" y="1312333"/>
                      <a:pt x="2070100" y="1016000"/>
                    </a:cubicBezTo>
                    <a:cubicBezTo>
                      <a:pt x="2614083" y="719667"/>
                      <a:pt x="2897716" y="483658"/>
                      <a:pt x="3263900" y="0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0" name="îṥľïḋé"/>
              <p:cNvSpPr/>
              <p:nvPr/>
            </p:nvSpPr>
            <p:spPr bwMode="auto">
              <a:xfrm>
                <a:off x="1591445" y="3184375"/>
                <a:ext cx="4433347" cy="991141"/>
              </a:xfrm>
              <a:custGeom>
                <a:avLst/>
                <a:gdLst>
                  <a:gd name="T0" fmla="*/ 0 w 4203700"/>
                  <a:gd name="T1" fmla="*/ 939800 h 939800"/>
                  <a:gd name="T2" fmla="*/ 2387600 w 4203700"/>
                  <a:gd name="T3" fmla="*/ 622300 h 939800"/>
                  <a:gd name="T4" fmla="*/ 4203700 w 4203700"/>
                  <a:gd name="T5" fmla="*/ 0 h 9398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203700" h="939800">
                    <a:moveTo>
                      <a:pt x="0" y="939800"/>
                    </a:moveTo>
                    <a:cubicBezTo>
                      <a:pt x="919691" y="827616"/>
                      <a:pt x="1686983" y="778933"/>
                      <a:pt x="2387600" y="622300"/>
                    </a:cubicBezTo>
                    <a:cubicBezTo>
                      <a:pt x="3088217" y="465667"/>
                      <a:pt x="3722158" y="201083"/>
                      <a:pt x="4203700" y="0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1" name="îşļïde"/>
              <p:cNvSpPr/>
              <p:nvPr/>
            </p:nvSpPr>
            <p:spPr bwMode="auto">
              <a:xfrm>
                <a:off x="1658414" y="4162122"/>
                <a:ext cx="4379771" cy="723265"/>
              </a:xfrm>
              <a:custGeom>
                <a:avLst/>
                <a:gdLst>
                  <a:gd name="T0" fmla="*/ 0 w 4152900"/>
                  <a:gd name="T1" fmla="*/ 0 h 685800"/>
                  <a:gd name="T2" fmla="*/ 2959100 w 4152900"/>
                  <a:gd name="T3" fmla="*/ 368300 h 685800"/>
                  <a:gd name="T4" fmla="*/ 4152900 w 4152900"/>
                  <a:gd name="T5" fmla="*/ 685800 h 6858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152900" h="685800">
                    <a:moveTo>
                      <a:pt x="0" y="0"/>
                    </a:moveTo>
                    <a:cubicBezTo>
                      <a:pt x="1133475" y="127000"/>
                      <a:pt x="2266950" y="254000"/>
                      <a:pt x="2959100" y="368300"/>
                    </a:cubicBezTo>
                    <a:cubicBezTo>
                      <a:pt x="3651250" y="482600"/>
                      <a:pt x="3902075" y="584200"/>
                      <a:pt x="4152900" y="685800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2" name="îṩliḑe"/>
              <p:cNvSpPr/>
              <p:nvPr/>
            </p:nvSpPr>
            <p:spPr bwMode="auto">
              <a:xfrm>
                <a:off x="1604839" y="4162122"/>
                <a:ext cx="3428812" cy="1620649"/>
              </a:xfrm>
              <a:custGeom>
                <a:avLst/>
                <a:gdLst>
                  <a:gd name="T0" fmla="*/ 0 w 3251200"/>
                  <a:gd name="T1" fmla="*/ 0 h 1536700"/>
                  <a:gd name="T2" fmla="*/ 2235200 w 3251200"/>
                  <a:gd name="T3" fmla="*/ 787400 h 1536700"/>
                  <a:gd name="T4" fmla="*/ 3251200 w 3251200"/>
                  <a:gd name="T5" fmla="*/ 1536700 h 15367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51200" h="1536700">
                    <a:moveTo>
                      <a:pt x="0" y="0"/>
                    </a:moveTo>
                    <a:cubicBezTo>
                      <a:pt x="1049866" y="208491"/>
                      <a:pt x="1693333" y="531283"/>
                      <a:pt x="2235200" y="787400"/>
                    </a:cubicBezTo>
                    <a:cubicBezTo>
                      <a:pt x="2777067" y="1043517"/>
                      <a:pt x="3141133" y="1359958"/>
                      <a:pt x="3251200" y="1536700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" name="îšlîḑê"/>
            <p:cNvSpPr/>
            <p:nvPr/>
          </p:nvSpPr>
          <p:spPr bwMode="auto">
            <a:xfrm>
              <a:off x="4282226" y="1510084"/>
              <a:ext cx="638507" cy="638628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latinLnBrk="1" hangingPunct="1"/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  <p:sp>
          <p:nvSpPr>
            <p:cNvPr id="8" name="ïṩ1iḍê"/>
            <p:cNvSpPr/>
            <p:nvPr/>
          </p:nvSpPr>
          <p:spPr bwMode="auto">
            <a:xfrm>
              <a:off x="5169462" y="2279167"/>
              <a:ext cx="638505" cy="638628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latinLnBrk="1" hangingPunct="1"/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  <p:sp>
          <p:nvSpPr>
            <p:cNvPr id="9" name="iṣḻïḓe"/>
            <p:cNvSpPr/>
            <p:nvPr/>
          </p:nvSpPr>
          <p:spPr bwMode="auto">
            <a:xfrm>
              <a:off x="4715985" y="3108929"/>
              <a:ext cx="638507" cy="64014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latinLnBrk="1" hangingPunct="1"/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  <p:sp>
          <p:nvSpPr>
            <p:cNvPr id="10" name="ïşľïḋe"/>
            <p:cNvSpPr/>
            <p:nvPr/>
          </p:nvSpPr>
          <p:spPr bwMode="auto">
            <a:xfrm>
              <a:off x="5166429" y="3817335"/>
              <a:ext cx="638505" cy="64014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latinLnBrk="1" hangingPunct="1"/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  <p:sp>
          <p:nvSpPr>
            <p:cNvPr id="11" name="iṧḷîḑè"/>
            <p:cNvSpPr/>
            <p:nvPr/>
          </p:nvSpPr>
          <p:spPr bwMode="auto">
            <a:xfrm>
              <a:off x="4251893" y="4709288"/>
              <a:ext cx="638507" cy="638628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latinLnBrk="1" hangingPunct="1"/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</a:p>
          </p:txBody>
        </p:sp>
        <p:sp>
          <p:nvSpPr>
            <p:cNvPr id="12" name="îṣliḓé"/>
            <p:cNvSpPr/>
            <p:nvPr/>
          </p:nvSpPr>
          <p:spPr bwMode="auto">
            <a:xfrm>
              <a:off x="54858" y="2218502"/>
              <a:ext cx="1785314" cy="25806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80954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预警机制</a:t>
              </a:r>
            </a:p>
          </p:txBody>
        </p:sp>
        <p:grpSp>
          <p:nvGrpSpPr>
            <p:cNvPr id="13" name="ïşľïďè"/>
            <p:cNvGrpSpPr/>
            <p:nvPr/>
          </p:nvGrpSpPr>
          <p:grpSpPr>
            <a:xfrm>
              <a:off x="5166429" y="1325576"/>
              <a:ext cx="5178043" cy="823137"/>
              <a:chOff x="4963128" y="4179692"/>
              <a:chExt cx="5178043" cy="823137"/>
            </a:xfrm>
          </p:grpSpPr>
          <p:sp>
            <p:nvSpPr>
              <p:cNvPr id="35" name="išḻîďê"/>
              <p:cNvSpPr/>
              <p:nvPr/>
            </p:nvSpPr>
            <p:spPr bwMode="auto">
              <a:xfrm>
                <a:off x="5601675" y="4592573"/>
                <a:ext cx="4539496" cy="410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dirty="0" smtClean="0">
                    <a:latin typeface="微软雅黑" panose="020B0503020204020204" charset="-122"/>
                    <a:ea typeface="微软雅黑" panose="020B0503020204020204" charset="-122"/>
                  </a:rPr>
                  <a:t>对近效期、过效期商品进行预警提醒</a:t>
                </a:r>
                <a:endParaRPr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6" name="îṩļîďè"/>
              <p:cNvSpPr txBox="1"/>
              <p:nvPr/>
            </p:nvSpPr>
            <p:spPr bwMode="auto">
              <a:xfrm>
                <a:off x="5601675" y="4179692"/>
                <a:ext cx="337454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微软雅黑" panose="020B0503020204020204" charset="-122"/>
                    <a:ea typeface="微软雅黑" panose="020B0503020204020204" charset="-122"/>
                  </a:rPr>
                  <a:t>有效期预警</a:t>
                </a:r>
                <a:endParaRPr lang="zh-CN" altLang="en-US" sz="1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7" name="iṧḷiḋé"/>
              <p:cNvSpPr/>
              <p:nvPr/>
            </p:nvSpPr>
            <p:spPr bwMode="auto">
              <a:xfrm>
                <a:off x="4963128" y="4333222"/>
                <a:ext cx="461080" cy="339517"/>
              </a:xfrm>
              <a:custGeom>
                <a:avLst/>
                <a:gdLst>
                  <a:gd name="T0" fmla="*/ 3344 w 5590"/>
                  <a:gd name="T1" fmla="*/ 549 h 4122"/>
                  <a:gd name="T2" fmla="*/ 2246 w 5590"/>
                  <a:gd name="T3" fmla="*/ 549 h 4122"/>
                  <a:gd name="T4" fmla="*/ 2795 w 5590"/>
                  <a:gd name="T5" fmla="*/ 240 h 4122"/>
                  <a:gd name="T6" fmla="*/ 2795 w 5590"/>
                  <a:gd name="T7" fmla="*/ 859 h 4122"/>
                  <a:gd name="T8" fmla="*/ 2795 w 5590"/>
                  <a:gd name="T9" fmla="*/ 240 h 4122"/>
                  <a:gd name="T10" fmla="*/ 5470 w 5590"/>
                  <a:gd name="T11" fmla="*/ 4122 h 4122"/>
                  <a:gd name="T12" fmla="*/ 0 w 5590"/>
                  <a:gd name="T13" fmla="*/ 4002 h 4122"/>
                  <a:gd name="T14" fmla="*/ 5470 w 5590"/>
                  <a:gd name="T15" fmla="*/ 3882 h 4122"/>
                  <a:gd name="T16" fmla="*/ 917 w 5590"/>
                  <a:gd name="T17" fmla="*/ 1194 h 4122"/>
                  <a:gd name="T18" fmla="*/ 1144 w 5590"/>
                  <a:gd name="T19" fmla="*/ 1115 h 4122"/>
                  <a:gd name="T20" fmla="*/ 4344 w 5590"/>
                  <a:gd name="T21" fmla="*/ 1411 h 4122"/>
                  <a:gd name="T22" fmla="*/ 4599 w 5590"/>
                  <a:gd name="T23" fmla="*/ 1041 h 4122"/>
                  <a:gd name="T24" fmla="*/ 4544 w 5590"/>
                  <a:gd name="T25" fmla="*/ 1568 h 4122"/>
                  <a:gd name="T26" fmla="*/ 4487 w 5590"/>
                  <a:gd name="T27" fmla="*/ 1637 h 4122"/>
                  <a:gd name="T28" fmla="*/ 4429 w 5590"/>
                  <a:gd name="T29" fmla="*/ 1651 h 4122"/>
                  <a:gd name="T30" fmla="*/ 1165 w 5590"/>
                  <a:gd name="T31" fmla="*/ 1651 h 4122"/>
                  <a:gd name="T32" fmla="*/ 1106 w 5590"/>
                  <a:gd name="T33" fmla="*/ 1638 h 4122"/>
                  <a:gd name="T34" fmla="*/ 1054 w 5590"/>
                  <a:gd name="T35" fmla="*/ 1585 h 4122"/>
                  <a:gd name="T36" fmla="*/ 917 w 5590"/>
                  <a:gd name="T37" fmla="*/ 1194 h 4122"/>
                  <a:gd name="T38" fmla="*/ 1539 w 5590"/>
                  <a:gd name="T39" fmla="*/ 3355 h 4122"/>
                  <a:gd name="T40" fmla="*/ 2675 w 5590"/>
                  <a:gd name="T41" fmla="*/ 1947 h 4122"/>
                  <a:gd name="T42" fmla="*/ 2915 w 5590"/>
                  <a:gd name="T43" fmla="*/ 1947 h 4122"/>
                  <a:gd name="T44" fmla="*/ 4051 w 5590"/>
                  <a:gd name="T45" fmla="*/ 3355 h 4122"/>
                  <a:gd name="T46" fmla="*/ 3301 w 5590"/>
                  <a:gd name="T47" fmla="*/ 3198 h 4122"/>
                  <a:gd name="T48" fmla="*/ 3301 w 5590"/>
                  <a:gd name="T49" fmla="*/ 2958 h 4122"/>
                  <a:gd name="T50" fmla="*/ 4104 w 5590"/>
                  <a:gd name="T51" fmla="*/ 2960 h 4122"/>
                  <a:gd name="T52" fmla="*/ 4187 w 5590"/>
                  <a:gd name="T53" fmla="*/ 3019 h 4122"/>
                  <a:gd name="T54" fmla="*/ 4332 w 5590"/>
                  <a:gd name="T55" fmla="*/ 3433 h 4122"/>
                  <a:gd name="T56" fmla="*/ 4338 w 5590"/>
                  <a:gd name="T57" fmla="*/ 3497 h 4122"/>
                  <a:gd name="T58" fmla="*/ 4279 w 5590"/>
                  <a:gd name="T59" fmla="*/ 3580 h 4122"/>
                  <a:gd name="T60" fmla="*/ 4217 w 5590"/>
                  <a:gd name="T61" fmla="*/ 3595 h 4122"/>
                  <a:gd name="T62" fmla="*/ 2793 w 5590"/>
                  <a:gd name="T63" fmla="*/ 3595 h 4122"/>
                  <a:gd name="T64" fmla="*/ 1370 w 5590"/>
                  <a:gd name="T65" fmla="*/ 3595 h 4122"/>
                  <a:gd name="T66" fmla="*/ 1250 w 5590"/>
                  <a:gd name="T67" fmla="*/ 3475 h 4122"/>
                  <a:gd name="T68" fmla="*/ 1393 w 5590"/>
                  <a:gd name="T69" fmla="*/ 3041 h 4122"/>
                  <a:gd name="T70" fmla="*/ 1438 w 5590"/>
                  <a:gd name="T71" fmla="*/ 2980 h 4122"/>
                  <a:gd name="T72" fmla="*/ 1510 w 5590"/>
                  <a:gd name="T73" fmla="*/ 2958 h 4122"/>
                  <a:gd name="T74" fmla="*/ 2409 w 5590"/>
                  <a:gd name="T75" fmla="*/ 3078 h 4122"/>
                  <a:gd name="T76" fmla="*/ 1593 w 5590"/>
                  <a:gd name="T77" fmla="*/ 3198 h 4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590" h="4122">
                    <a:moveTo>
                      <a:pt x="2795" y="1099"/>
                    </a:moveTo>
                    <a:cubicBezTo>
                      <a:pt x="3098" y="1099"/>
                      <a:pt x="3344" y="852"/>
                      <a:pt x="3344" y="549"/>
                    </a:cubicBezTo>
                    <a:cubicBezTo>
                      <a:pt x="3344" y="246"/>
                      <a:pt x="3098" y="0"/>
                      <a:pt x="2795" y="0"/>
                    </a:cubicBezTo>
                    <a:cubicBezTo>
                      <a:pt x="2492" y="0"/>
                      <a:pt x="2246" y="246"/>
                      <a:pt x="2246" y="549"/>
                    </a:cubicBezTo>
                    <a:cubicBezTo>
                      <a:pt x="2246" y="852"/>
                      <a:pt x="2492" y="1099"/>
                      <a:pt x="2795" y="1099"/>
                    </a:cubicBezTo>
                    <a:close/>
                    <a:moveTo>
                      <a:pt x="2795" y="240"/>
                    </a:moveTo>
                    <a:cubicBezTo>
                      <a:pt x="2966" y="240"/>
                      <a:pt x="3104" y="379"/>
                      <a:pt x="3104" y="549"/>
                    </a:cubicBezTo>
                    <a:cubicBezTo>
                      <a:pt x="3104" y="720"/>
                      <a:pt x="2966" y="859"/>
                      <a:pt x="2795" y="859"/>
                    </a:cubicBezTo>
                    <a:cubicBezTo>
                      <a:pt x="2624" y="859"/>
                      <a:pt x="2486" y="720"/>
                      <a:pt x="2486" y="549"/>
                    </a:cubicBezTo>
                    <a:cubicBezTo>
                      <a:pt x="2486" y="379"/>
                      <a:pt x="2625" y="240"/>
                      <a:pt x="2795" y="240"/>
                    </a:cubicBezTo>
                    <a:close/>
                    <a:moveTo>
                      <a:pt x="5590" y="4002"/>
                    </a:moveTo>
                    <a:cubicBezTo>
                      <a:pt x="5590" y="4068"/>
                      <a:pt x="5536" y="4122"/>
                      <a:pt x="5470" y="4122"/>
                    </a:cubicBezTo>
                    <a:lnTo>
                      <a:pt x="120" y="4122"/>
                    </a:lnTo>
                    <a:cubicBezTo>
                      <a:pt x="54" y="4122"/>
                      <a:pt x="0" y="4068"/>
                      <a:pt x="0" y="4002"/>
                    </a:cubicBezTo>
                    <a:cubicBezTo>
                      <a:pt x="0" y="3936"/>
                      <a:pt x="54" y="3882"/>
                      <a:pt x="120" y="3882"/>
                    </a:cubicBezTo>
                    <a:lnTo>
                      <a:pt x="5470" y="3882"/>
                    </a:lnTo>
                    <a:cubicBezTo>
                      <a:pt x="5536" y="3882"/>
                      <a:pt x="5590" y="3936"/>
                      <a:pt x="5590" y="4002"/>
                    </a:cubicBezTo>
                    <a:close/>
                    <a:moveTo>
                      <a:pt x="917" y="1194"/>
                    </a:moveTo>
                    <a:cubicBezTo>
                      <a:pt x="896" y="1131"/>
                      <a:pt x="929" y="1063"/>
                      <a:pt x="992" y="1041"/>
                    </a:cubicBezTo>
                    <a:cubicBezTo>
                      <a:pt x="1054" y="1020"/>
                      <a:pt x="1123" y="1053"/>
                      <a:pt x="1144" y="1115"/>
                    </a:cubicBezTo>
                    <a:lnTo>
                      <a:pt x="1246" y="1411"/>
                    </a:lnTo>
                    <a:lnTo>
                      <a:pt x="4344" y="1411"/>
                    </a:lnTo>
                    <a:lnTo>
                      <a:pt x="4446" y="1115"/>
                    </a:lnTo>
                    <a:cubicBezTo>
                      <a:pt x="4468" y="1053"/>
                      <a:pt x="4536" y="1020"/>
                      <a:pt x="4599" y="1041"/>
                    </a:cubicBezTo>
                    <a:cubicBezTo>
                      <a:pt x="4661" y="1063"/>
                      <a:pt x="4694" y="1131"/>
                      <a:pt x="4673" y="1194"/>
                    </a:cubicBezTo>
                    <a:lnTo>
                      <a:pt x="4544" y="1568"/>
                    </a:lnTo>
                    <a:cubicBezTo>
                      <a:pt x="4542" y="1574"/>
                      <a:pt x="4539" y="1580"/>
                      <a:pt x="4536" y="1586"/>
                    </a:cubicBezTo>
                    <a:cubicBezTo>
                      <a:pt x="4525" y="1608"/>
                      <a:pt x="4508" y="1625"/>
                      <a:pt x="4487" y="1637"/>
                    </a:cubicBezTo>
                    <a:cubicBezTo>
                      <a:pt x="4480" y="1640"/>
                      <a:pt x="4473" y="1644"/>
                      <a:pt x="4465" y="1646"/>
                    </a:cubicBezTo>
                    <a:cubicBezTo>
                      <a:pt x="4454" y="1650"/>
                      <a:pt x="4442" y="1651"/>
                      <a:pt x="4429" y="1651"/>
                    </a:cubicBezTo>
                    <a:cubicBezTo>
                      <a:pt x="4428" y="1651"/>
                      <a:pt x="4427" y="1651"/>
                      <a:pt x="4426" y="1651"/>
                    </a:cubicBezTo>
                    <a:lnTo>
                      <a:pt x="1165" y="1651"/>
                    </a:lnTo>
                    <a:cubicBezTo>
                      <a:pt x="1150" y="1652"/>
                      <a:pt x="1136" y="1650"/>
                      <a:pt x="1123" y="1645"/>
                    </a:cubicBezTo>
                    <a:cubicBezTo>
                      <a:pt x="1117" y="1643"/>
                      <a:pt x="1112" y="1641"/>
                      <a:pt x="1106" y="1638"/>
                    </a:cubicBezTo>
                    <a:cubicBezTo>
                      <a:pt x="1106" y="1638"/>
                      <a:pt x="1106" y="1638"/>
                      <a:pt x="1106" y="1638"/>
                    </a:cubicBezTo>
                    <a:cubicBezTo>
                      <a:pt x="1084" y="1627"/>
                      <a:pt x="1065" y="1609"/>
                      <a:pt x="1054" y="1585"/>
                    </a:cubicBezTo>
                    <a:cubicBezTo>
                      <a:pt x="1051" y="1580"/>
                      <a:pt x="1048" y="1574"/>
                      <a:pt x="1047" y="1568"/>
                    </a:cubicBezTo>
                    <a:lnTo>
                      <a:pt x="917" y="1194"/>
                    </a:lnTo>
                    <a:close/>
                    <a:moveTo>
                      <a:pt x="1593" y="3198"/>
                    </a:moveTo>
                    <a:lnTo>
                      <a:pt x="1539" y="3355"/>
                    </a:lnTo>
                    <a:lnTo>
                      <a:pt x="2675" y="3355"/>
                    </a:lnTo>
                    <a:lnTo>
                      <a:pt x="2675" y="1947"/>
                    </a:lnTo>
                    <a:cubicBezTo>
                      <a:pt x="2675" y="1881"/>
                      <a:pt x="2729" y="1827"/>
                      <a:pt x="2795" y="1827"/>
                    </a:cubicBezTo>
                    <a:cubicBezTo>
                      <a:pt x="2861" y="1827"/>
                      <a:pt x="2915" y="1881"/>
                      <a:pt x="2915" y="1947"/>
                    </a:cubicBezTo>
                    <a:lnTo>
                      <a:pt x="2915" y="3355"/>
                    </a:lnTo>
                    <a:lnTo>
                      <a:pt x="4051" y="3355"/>
                    </a:lnTo>
                    <a:lnTo>
                      <a:pt x="3997" y="3198"/>
                    </a:lnTo>
                    <a:lnTo>
                      <a:pt x="3301" y="3198"/>
                    </a:lnTo>
                    <a:cubicBezTo>
                      <a:pt x="3235" y="3198"/>
                      <a:pt x="3181" y="3144"/>
                      <a:pt x="3181" y="3078"/>
                    </a:cubicBezTo>
                    <a:cubicBezTo>
                      <a:pt x="3181" y="3011"/>
                      <a:pt x="3235" y="2958"/>
                      <a:pt x="3301" y="2958"/>
                    </a:cubicBezTo>
                    <a:lnTo>
                      <a:pt x="4080" y="2958"/>
                    </a:lnTo>
                    <a:cubicBezTo>
                      <a:pt x="4088" y="2957"/>
                      <a:pt x="4096" y="2958"/>
                      <a:pt x="4104" y="2960"/>
                    </a:cubicBezTo>
                    <a:cubicBezTo>
                      <a:pt x="4122" y="2963"/>
                      <a:pt x="4138" y="2970"/>
                      <a:pt x="4151" y="2979"/>
                    </a:cubicBezTo>
                    <a:cubicBezTo>
                      <a:pt x="4166" y="2989"/>
                      <a:pt x="4178" y="3003"/>
                      <a:pt x="4187" y="3019"/>
                    </a:cubicBezTo>
                    <a:cubicBezTo>
                      <a:pt x="4191" y="3026"/>
                      <a:pt x="4194" y="3033"/>
                      <a:pt x="4197" y="3041"/>
                    </a:cubicBezTo>
                    <a:lnTo>
                      <a:pt x="4332" y="3433"/>
                    </a:lnTo>
                    <a:cubicBezTo>
                      <a:pt x="4335" y="3440"/>
                      <a:pt x="4337" y="3448"/>
                      <a:pt x="4338" y="3455"/>
                    </a:cubicBezTo>
                    <a:cubicBezTo>
                      <a:pt x="4340" y="3469"/>
                      <a:pt x="4340" y="3483"/>
                      <a:pt x="4338" y="3497"/>
                    </a:cubicBezTo>
                    <a:cubicBezTo>
                      <a:pt x="4335" y="3514"/>
                      <a:pt x="4327" y="3531"/>
                      <a:pt x="4317" y="3545"/>
                    </a:cubicBezTo>
                    <a:cubicBezTo>
                      <a:pt x="4307" y="3559"/>
                      <a:pt x="4294" y="3571"/>
                      <a:pt x="4279" y="3580"/>
                    </a:cubicBezTo>
                    <a:cubicBezTo>
                      <a:pt x="4267" y="3586"/>
                      <a:pt x="4253" y="3591"/>
                      <a:pt x="4239" y="3594"/>
                    </a:cubicBezTo>
                    <a:cubicBezTo>
                      <a:pt x="4232" y="3595"/>
                      <a:pt x="4224" y="3595"/>
                      <a:pt x="4217" y="3595"/>
                    </a:cubicBezTo>
                    <a:lnTo>
                      <a:pt x="2798" y="3595"/>
                    </a:lnTo>
                    <a:cubicBezTo>
                      <a:pt x="2796" y="3595"/>
                      <a:pt x="2794" y="3595"/>
                      <a:pt x="2793" y="3595"/>
                    </a:cubicBezTo>
                    <a:lnTo>
                      <a:pt x="1373" y="3595"/>
                    </a:lnTo>
                    <a:cubicBezTo>
                      <a:pt x="1372" y="3595"/>
                      <a:pt x="1371" y="3595"/>
                      <a:pt x="1370" y="3595"/>
                    </a:cubicBezTo>
                    <a:cubicBezTo>
                      <a:pt x="1365" y="3595"/>
                      <a:pt x="1359" y="3595"/>
                      <a:pt x="1354" y="3594"/>
                    </a:cubicBezTo>
                    <a:cubicBezTo>
                      <a:pt x="1295" y="3586"/>
                      <a:pt x="1250" y="3536"/>
                      <a:pt x="1250" y="3475"/>
                    </a:cubicBezTo>
                    <a:cubicBezTo>
                      <a:pt x="1250" y="3460"/>
                      <a:pt x="1253" y="3445"/>
                      <a:pt x="1258" y="3432"/>
                    </a:cubicBezTo>
                    <a:lnTo>
                      <a:pt x="1393" y="3041"/>
                    </a:lnTo>
                    <a:cubicBezTo>
                      <a:pt x="1396" y="3033"/>
                      <a:pt x="1399" y="3026"/>
                      <a:pt x="1403" y="3019"/>
                    </a:cubicBezTo>
                    <a:cubicBezTo>
                      <a:pt x="1412" y="3003"/>
                      <a:pt x="1424" y="2990"/>
                      <a:pt x="1438" y="2980"/>
                    </a:cubicBezTo>
                    <a:cubicBezTo>
                      <a:pt x="1452" y="2970"/>
                      <a:pt x="1468" y="2963"/>
                      <a:pt x="1486" y="2960"/>
                    </a:cubicBezTo>
                    <a:cubicBezTo>
                      <a:pt x="1494" y="2958"/>
                      <a:pt x="1502" y="2957"/>
                      <a:pt x="1510" y="2958"/>
                    </a:cubicBezTo>
                    <a:lnTo>
                      <a:pt x="2289" y="2958"/>
                    </a:lnTo>
                    <a:cubicBezTo>
                      <a:pt x="2355" y="2958"/>
                      <a:pt x="2409" y="3011"/>
                      <a:pt x="2409" y="3078"/>
                    </a:cubicBezTo>
                    <a:cubicBezTo>
                      <a:pt x="2409" y="3144"/>
                      <a:pt x="2355" y="3198"/>
                      <a:pt x="2289" y="3198"/>
                    </a:cubicBezTo>
                    <a:lnTo>
                      <a:pt x="1593" y="31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4" name="ïṥļiďe"/>
            <p:cNvGrpSpPr/>
            <p:nvPr/>
          </p:nvGrpSpPr>
          <p:grpSpPr>
            <a:xfrm>
              <a:off x="6003197" y="2218648"/>
              <a:ext cx="4642613" cy="823137"/>
              <a:chOff x="5014341" y="4179692"/>
              <a:chExt cx="4642613" cy="823137"/>
            </a:xfrm>
          </p:grpSpPr>
          <p:sp>
            <p:nvSpPr>
              <p:cNvPr id="32" name="ïšļiḓê"/>
              <p:cNvSpPr/>
              <p:nvPr/>
            </p:nvSpPr>
            <p:spPr bwMode="auto">
              <a:xfrm>
                <a:off x="5601675" y="4592573"/>
                <a:ext cx="4055279" cy="410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对订单执行</a:t>
                </a:r>
                <a:r>
                  <a:rPr lang="zh-CN" altLang="en-US" sz="1400" dirty="0" smtClean="0">
                    <a:latin typeface="微软雅黑" panose="020B0503020204020204" charset="-122"/>
                    <a:ea typeface="微软雅黑" panose="020B0503020204020204" charset="-122"/>
                  </a:rPr>
                  <a:t>时效进行预警提醒</a:t>
                </a:r>
                <a:endParaRPr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iṡḻîḑê"/>
              <p:cNvSpPr txBox="1"/>
              <p:nvPr/>
            </p:nvSpPr>
            <p:spPr bwMode="auto">
              <a:xfrm>
                <a:off x="5601675" y="4179692"/>
                <a:ext cx="337454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</a:rPr>
                  <a:t>单据</a:t>
                </a:r>
                <a:r>
                  <a:rPr lang="zh-CN" altLang="en-US" sz="1800" b="1" dirty="0" smtClean="0">
                    <a:latin typeface="微软雅黑" panose="020B0503020204020204" charset="-122"/>
                    <a:ea typeface="微软雅黑" panose="020B0503020204020204" charset="-122"/>
                  </a:rPr>
                  <a:t>预警</a:t>
                </a:r>
                <a:endParaRPr lang="zh-CN" altLang="en-US" sz="1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4" name="îṧḻiḓê"/>
              <p:cNvSpPr/>
              <p:nvPr/>
            </p:nvSpPr>
            <p:spPr bwMode="auto">
              <a:xfrm>
                <a:off x="5014341" y="4272439"/>
                <a:ext cx="358652" cy="461080"/>
              </a:xfrm>
              <a:custGeom>
                <a:avLst/>
                <a:gdLst>
                  <a:gd name="T0" fmla="*/ 4663 w 5302"/>
                  <a:gd name="T1" fmla="*/ 2093 h 6827"/>
                  <a:gd name="T2" fmla="*/ 4805 w 5302"/>
                  <a:gd name="T3" fmla="*/ 1243 h 6827"/>
                  <a:gd name="T4" fmla="*/ 5302 w 5302"/>
                  <a:gd name="T5" fmla="*/ 1069 h 6827"/>
                  <a:gd name="T6" fmla="*/ 5137 w 5302"/>
                  <a:gd name="T7" fmla="*/ 0 h 6827"/>
                  <a:gd name="T8" fmla="*/ 0 w 5302"/>
                  <a:gd name="T9" fmla="*/ 157 h 6827"/>
                  <a:gd name="T10" fmla="*/ 166 w 5302"/>
                  <a:gd name="T11" fmla="*/ 1243 h 6827"/>
                  <a:gd name="T12" fmla="*/ 497 w 5302"/>
                  <a:gd name="T13" fmla="*/ 1244 h 6827"/>
                  <a:gd name="T14" fmla="*/ 640 w 5302"/>
                  <a:gd name="T15" fmla="*/ 2094 h 6827"/>
                  <a:gd name="T16" fmla="*/ 976 w 5302"/>
                  <a:gd name="T17" fmla="*/ 4065 h 6827"/>
                  <a:gd name="T18" fmla="*/ 497 w 5302"/>
                  <a:gd name="T19" fmla="*/ 5584 h 6827"/>
                  <a:gd name="T20" fmla="*/ 0 w 5302"/>
                  <a:gd name="T21" fmla="*/ 5741 h 6827"/>
                  <a:gd name="T22" fmla="*/ 166 w 5302"/>
                  <a:gd name="T23" fmla="*/ 6827 h 6827"/>
                  <a:gd name="T24" fmla="*/ 5302 w 5302"/>
                  <a:gd name="T25" fmla="*/ 6653 h 6827"/>
                  <a:gd name="T26" fmla="*/ 5137 w 5302"/>
                  <a:gd name="T27" fmla="*/ 5584 h 6827"/>
                  <a:gd name="T28" fmla="*/ 4805 w 5302"/>
                  <a:gd name="T29" fmla="*/ 5557 h 6827"/>
                  <a:gd name="T30" fmla="*/ 3551 w 5302"/>
                  <a:gd name="T31" fmla="*/ 3401 h 6827"/>
                  <a:gd name="T32" fmla="*/ 332 w 5302"/>
                  <a:gd name="T33" fmla="*/ 911 h 6827"/>
                  <a:gd name="T34" fmla="*/ 4971 w 5302"/>
                  <a:gd name="T35" fmla="*/ 331 h 6827"/>
                  <a:gd name="T36" fmla="*/ 332 w 5302"/>
                  <a:gd name="T37" fmla="*/ 911 h 6827"/>
                  <a:gd name="T38" fmla="*/ 829 w 5302"/>
                  <a:gd name="T39" fmla="*/ 1243 h 6827"/>
                  <a:gd name="T40" fmla="*/ 4474 w 5302"/>
                  <a:gd name="T41" fmla="*/ 1244 h 6827"/>
                  <a:gd name="T42" fmla="*/ 4391 w 5302"/>
                  <a:gd name="T43" fmla="*/ 1877 h 6827"/>
                  <a:gd name="T44" fmla="*/ 2653 w 5302"/>
                  <a:gd name="T45" fmla="*/ 2204 h 6827"/>
                  <a:gd name="T46" fmla="*/ 912 w 5302"/>
                  <a:gd name="T47" fmla="*/ 1877 h 6827"/>
                  <a:gd name="T48" fmla="*/ 829 w 5302"/>
                  <a:gd name="T49" fmla="*/ 1244 h 6827"/>
                  <a:gd name="T50" fmla="*/ 2262 w 5302"/>
                  <a:gd name="T51" fmla="*/ 3562 h 6827"/>
                  <a:gd name="T52" fmla="*/ 2486 w 5302"/>
                  <a:gd name="T53" fmla="*/ 4456 h 6827"/>
                  <a:gd name="T54" fmla="*/ 1176 w 5302"/>
                  <a:gd name="T55" fmla="*/ 5584 h 6827"/>
                  <a:gd name="T56" fmla="*/ 829 w 5302"/>
                  <a:gd name="T57" fmla="*/ 5557 h 6827"/>
                  <a:gd name="T58" fmla="*/ 3173 w 5302"/>
                  <a:gd name="T59" fmla="*/ 5012 h 6827"/>
                  <a:gd name="T60" fmla="*/ 1621 w 5302"/>
                  <a:gd name="T61" fmla="*/ 5584 h 6827"/>
                  <a:gd name="T62" fmla="*/ 2651 w 5302"/>
                  <a:gd name="T63" fmla="*/ 4776 h 6827"/>
                  <a:gd name="T64" fmla="*/ 4971 w 5302"/>
                  <a:gd name="T65" fmla="*/ 6495 h 6827"/>
                  <a:gd name="T66" fmla="*/ 332 w 5302"/>
                  <a:gd name="T67" fmla="*/ 5915 h 6827"/>
                  <a:gd name="T68" fmla="*/ 4474 w 5302"/>
                  <a:gd name="T69" fmla="*/ 5557 h 6827"/>
                  <a:gd name="T70" fmla="*/ 4126 w 5302"/>
                  <a:gd name="T71" fmla="*/ 5584 h 6827"/>
                  <a:gd name="T72" fmla="*/ 2817 w 5302"/>
                  <a:gd name="T73" fmla="*/ 4456 h 6827"/>
                  <a:gd name="T74" fmla="*/ 3041 w 5302"/>
                  <a:gd name="T75" fmla="*/ 3562 h 6827"/>
                  <a:gd name="T76" fmla="*/ 3069 w 5302"/>
                  <a:gd name="T77" fmla="*/ 3231 h 6827"/>
                  <a:gd name="T78" fmla="*/ 1050 w 5302"/>
                  <a:gd name="T79" fmla="*/ 2220 h 6827"/>
                  <a:gd name="T80" fmla="*/ 2651 w 5302"/>
                  <a:gd name="T81" fmla="*/ 2535 h 6827"/>
                  <a:gd name="T82" fmla="*/ 4252 w 5302"/>
                  <a:gd name="T83" fmla="*/ 2220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02" h="6827">
                    <a:moveTo>
                      <a:pt x="4663" y="2093"/>
                    </a:moveTo>
                    <a:cubicBezTo>
                      <a:pt x="4663" y="2093"/>
                      <a:pt x="4663" y="2093"/>
                      <a:pt x="4663" y="2093"/>
                    </a:cubicBezTo>
                    <a:cubicBezTo>
                      <a:pt x="4758" y="1822"/>
                      <a:pt x="4805" y="1537"/>
                      <a:pt x="4805" y="1244"/>
                    </a:cubicBezTo>
                    <a:lnTo>
                      <a:pt x="4805" y="1243"/>
                    </a:lnTo>
                    <a:lnTo>
                      <a:pt x="5137" y="1243"/>
                    </a:lnTo>
                    <a:cubicBezTo>
                      <a:pt x="5228" y="1243"/>
                      <a:pt x="5302" y="1160"/>
                      <a:pt x="5302" y="1069"/>
                    </a:cubicBezTo>
                    <a:lnTo>
                      <a:pt x="5302" y="157"/>
                    </a:lnTo>
                    <a:cubicBezTo>
                      <a:pt x="5302" y="66"/>
                      <a:pt x="5228" y="0"/>
                      <a:pt x="5137" y="0"/>
                    </a:cubicBezTo>
                    <a:lnTo>
                      <a:pt x="166" y="0"/>
                    </a:lnTo>
                    <a:cubicBezTo>
                      <a:pt x="74" y="0"/>
                      <a:pt x="0" y="66"/>
                      <a:pt x="0" y="157"/>
                    </a:cubicBezTo>
                    <a:lnTo>
                      <a:pt x="0" y="1069"/>
                    </a:lnTo>
                    <a:cubicBezTo>
                      <a:pt x="0" y="1160"/>
                      <a:pt x="74" y="1243"/>
                      <a:pt x="166" y="1243"/>
                    </a:cubicBezTo>
                    <a:lnTo>
                      <a:pt x="497" y="1243"/>
                    </a:lnTo>
                    <a:lnTo>
                      <a:pt x="497" y="1244"/>
                    </a:lnTo>
                    <a:cubicBezTo>
                      <a:pt x="497" y="1537"/>
                      <a:pt x="545" y="1823"/>
                      <a:pt x="640" y="2093"/>
                    </a:cubicBezTo>
                    <a:cubicBezTo>
                      <a:pt x="640" y="2094"/>
                      <a:pt x="640" y="2094"/>
                      <a:pt x="640" y="2094"/>
                    </a:cubicBezTo>
                    <a:cubicBezTo>
                      <a:pt x="844" y="2680"/>
                      <a:pt x="1246" y="3145"/>
                      <a:pt x="1752" y="3401"/>
                    </a:cubicBezTo>
                    <a:cubicBezTo>
                      <a:pt x="1453" y="3553"/>
                      <a:pt x="1186" y="3780"/>
                      <a:pt x="976" y="4065"/>
                    </a:cubicBezTo>
                    <a:cubicBezTo>
                      <a:pt x="667" y="4486"/>
                      <a:pt x="497" y="5016"/>
                      <a:pt x="497" y="5557"/>
                    </a:cubicBezTo>
                    <a:lnTo>
                      <a:pt x="497" y="5584"/>
                    </a:lnTo>
                    <a:lnTo>
                      <a:pt x="166" y="5584"/>
                    </a:lnTo>
                    <a:cubicBezTo>
                      <a:pt x="74" y="5584"/>
                      <a:pt x="0" y="5650"/>
                      <a:pt x="0" y="5741"/>
                    </a:cubicBezTo>
                    <a:lnTo>
                      <a:pt x="0" y="6653"/>
                    </a:lnTo>
                    <a:cubicBezTo>
                      <a:pt x="0" y="6744"/>
                      <a:pt x="74" y="6827"/>
                      <a:pt x="166" y="6827"/>
                    </a:cubicBezTo>
                    <a:lnTo>
                      <a:pt x="5137" y="6827"/>
                    </a:lnTo>
                    <a:cubicBezTo>
                      <a:pt x="5228" y="6827"/>
                      <a:pt x="5302" y="6744"/>
                      <a:pt x="5302" y="6653"/>
                    </a:cubicBezTo>
                    <a:lnTo>
                      <a:pt x="5302" y="5741"/>
                    </a:lnTo>
                    <a:cubicBezTo>
                      <a:pt x="5302" y="5650"/>
                      <a:pt x="5228" y="5584"/>
                      <a:pt x="5137" y="5584"/>
                    </a:cubicBezTo>
                    <a:lnTo>
                      <a:pt x="4805" y="5584"/>
                    </a:lnTo>
                    <a:lnTo>
                      <a:pt x="4805" y="5557"/>
                    </a:lnTo>
                    <a:cubicBezTo>
                      <a:pt x="4805" y="5016"/>
                      <a:pt x="4635" y="4486"/>
                      <a:pt x="4327" y="4065"/>
                    </a:cubicBezTo>
                    <a:cubicBezTo>
                      <a:pt x="4117" y="3780"/>
                      <a:pt x="3850" y="3553"/>
                      <a:pt x="3551" y="3401"/>
                    </a:cubicBezTo>
                    <a:cubicBezTo>
                      <a:pt x="4057" y="3145"/>
                      <a:pt x="4459" y="2680"/>
                      <a:pt x="4663" y="2093"/>
                    </a:cubicBezTo>
                    <a:close/>
                    <a:moveTo>
                      <a:pt x="332" y="911"/>
                    </a:moveTo>
                    <a:lnTo>
                      <a:pt x="332" y="331"/>
                    </a:lnTo>
                    <a:lnTo>
                      <a:pt x="4971" y="331"/>
                    </a:lnTo>
                    <a:lnTo>
                      <a:pt x="4971" y="911"/>
                    </a:lnTo>
                    <a:lnTo>
                      <a:pt x="332" y="911"/>
                    </a:lnTo>
                    <a:close/>
                    <a:moveTo>
                      <a:pt x="829" y="1244"/>
                    </a:moveTo>
                    <a:lnTo>
                      <a:pt x="829" y="1243"/>
                    </a:lnTo>
                    <a:lnTo>
                      <a:pt x="4474" y="1243"/>
                    </a:lnTo>
                    <a:lnTo>
                      <a:pt x="4474" y="1244"/>
                    </a:lnTo>
                    <a:cubicBezTo>
                      <a:pt x="4474" y="1461"/>
                      <a:pt x="4441" y="1674"/>
                      <a:pt x="4391" y="1877"/>
                    </a:cubicBezTo>
                    <a:lnTo>
                      <a:pt x="4391" y="1877"/>
                    </a:lnTo>
                    <a:cubicBezTo>
                      <a:pt x="3993" y="1897"/>
                      <a:pt x="3783" y="1973"/>
                      <a:pt x="3567" y="2047"/>
                    </a:cubicBezTo>
                    <a:cubicBezTo>
                      <a:pt x="3332" y="2128"/>
                      <a:pt x="3109" y="2204"/>
                      <a:pt x="2653" y="2204"/>
                    </a:cubicBezTo>
                    <a:cubicBezTo>
                      <a:pt x="2197" y="2204"/>
                      <a:pt x="1971" y="2128"/>
                      <a:pt x="1736" y="2047"/>
                    </a:cubicBezTo>
                    <a:cubicBezTo>
                      <a:pt x="1521" y="1973"/>
                      <a:pt x="1309" y="1897"/>
                      <a:pt x="912" y="1877"/>
                    </a:cubicBezTo>
                    <a:lnTo>
                      <a:pt x="912" y="1877"/>
                    </a:lnTo>
                    <a:cubicBezTo>
                      <a:pt x="862" y="1674"/>
                      <a:pt x="829" y="1461"/>
                      <a:pt x="829" y="1244"/>
                    </a:cubicBezTo>
                    <a:close/>
                    <a:moveTo>
                      <a:pt x="829" y="5557"/>
                    </a:moveTo>
                    <a:cubicBezTo>
                      <a:pt x="829" y="4604"/>
                      <a:pt x="1431" y="3765"/>
                      <a:pt x="2262" y="3562"/>
                    </a:cubicBezTo>
                    <a:lnTo>
                      <a:pt x="2486" y="3562"/>
                    </a:lnTo>
                    <a:lnTo>
                      <a:pt x="2486" y="4456"/>
                    </a:lnTo>
                    <a:cubicBezTo>
                      <a:pt x="2255" y="4494"/>
                      <a:pt x="2041" y="4613"/>
                      <a:pt x="1883" y="4790"/>
                    </a:cubicBezTo>
                    <a:lnTo>
                      <a:pt x="1176" y="5584"/>
                    </a:lnTo>
                    <a:lnTo>
                      <a:pt x="829" y="5584"/>
                    </a:lnTo>
                    <a:lnTo>
                      <a:pt x="829" y="5557"/>
                    </a:lnTo>
                    <a:close/>
                    <a:moveTo>
                      <a:pt x="2651" y="4776"/>
                    </a:moveTo>
                    <a:cubicBezTo>
                      <a:pt x="2850" y="4776"/>
                      <a:pt x="3040" y="4864"/>
                      <a:pt x="3173" y="5012"/>
                    </a:cubicBezTo>
                    <a:lnTo>
                      <a:pt x="3682" y="5584"/>
                    </a:lnTo>
                    <a:lnTo>
                      <a:pt x="1621" y="5584"/>
                    </a:lnTo>
                    <a:lnTo>
                      <a:pt x="2130" y="5011"/>
                    </a:lnTo>
                    <a:cubicBezTo>
                      <a:pt x="2262" y="4863"/>
                      <a:pt x="2452" y="4776"/>
                      <a:pt x="2651" y="4776"/>
                    </a:cubicBezTo>
                    <a:close/>
                    <a:moveTo>
                      <a:pt x="4971" y="5915"/>
                    </a:moveTo>
                    <a:lnTo>
                      <a:pt x="4971" y="6495"/>
                    </a:lnTo>
                    <a:lnTo>
                      <a:pt x="332" y="6495"/>
                    </a:lnTo>
                    <a:lnTo>
                      <a:pt x="332" y="5915"/>
                    </a:lnTo>
                    <a:lnTo>
                      <a:pt x="4971" y="5915"/>
                    </a:lnTo>
                    <a:close/>
                    <a:moveTo>
                      <a:pt x="4474" y="5557"/>
                    </a:moveTo>
                    <a:lnTo>
                      <a:pt x="4474" y="5584"/>
                    </a:lnTo>
                    <a:lnTo>
                      <a:pt x="4126" y="5584"/>
                    </a:lnTo>
                    <a:lnTo>
                      <a:pt x="3420" y="4790"/>
                    </a:lnTo>
                    <a:cubicBezTo>
                      <a:pt x="3262" y="4613"/>
                      <a:pt x="3048" y="4494"/>
                      <a:pt x="2817" y="4456"/>
                    </a:cubicBezTo>
                    <a:lnTo>
                      <a:pt x="2817" y="3562"/>
                    </a:lnTo>
                    <a:lnTo>
                      <a:pt x="3041" y="3562"/>
                    </a:lnTo>
                    <a:cubicBezTo>
                      <a:pt x="3872" y="3765"/>
                      <a:pt x="4474" y="4604"/>
                      <a:pt x="4474" y="5557"/>
                    </a:cubicBezTo>
                    <a:close/>
                    <a:moveTo>
                      <a:pt x="3069" y="3231"/>
                    </a:moveTo>
                    <a:lnTo>
                      <a:pt x="2233" y="3231"/>
                    </a:lnTo>
                    <a:cubicBezTo>
                      <a:pt x="1725" y="3097"/>
                      <a:pt x="1297" y="2728"/>
                      <a:pt x="1050" y="2220"/>
                    </a:cubicBezTo>
                    <a:cubicBezTo>
                      <a:pt x="1299" y="2247"/>
                      <a:pt x="1461" y="2302"/>
                      <a:pt x="1631" y="2361"/>
                    </a:cubicBezTo>
                    <a:cubicBezTo>
                      <a:pt x="1882" y="2446"/>
                      <a:pt x="2141" y="2535"/>
                      <a:pt x="2651" y="2535"/>
                    </a:cubicBezTo>
                    <a:cubicBezTo>
                      <a:pt x="3162" y="2535"/>
                      <a:pt x="3421" y="2446"/>
                      <a:pt x="3672" y="2361"/>
                    </a:cubicBezTo>
                    <a:cubicBezTo>
                      <a:pt x="3841" y="2302"/>
                      <a:pt x="4004" y="2247"/>
                      <a:pt x="4252" y="2220"/>
                    </a:cubicBezTo>
                    <a:cubicBezTo>
                      <a:pt x="4006" y="2728"/>
                      <a:pt x="3578" y="3098"/>
                      <a:pt x="3069" y="32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5" name="isḷïḋê"/>
            <p:cNvGrpSpPr/>
            <p:nvPr/>
          </p:nvGrpSpPr>
          <p:grpSpPr>
            <a:xfrm>
              <a:off x="5502335" y="3110046"/>
              <a:ext cx="4842137" cy="823137"/>
              <a:chOff x="4963128" y="4179692"/>
              <a:chExt cx="4842137" cy="823137"/>
            </a:xfrm>
          </p:grpSpPr>
          <p:sp>
            <p:nvSpPr>
              <p:cNvPr id="29" name="is1îdê"/>
              <p:cNvSpPr/>
              <p:nvPr/>
            </p:nvSpPr>
            <p:spPr bwMode="auto">
              <a:xfrm>
                <a:off x="5601675" y="4592573"/>
                <a:ext cx="4203590" cy="410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dirty="0" smtClean="0">
                    <a:latin typeface="微软雅黑" panose="020B0503020204020204" charset="-122"/>
                    <a:ea typeface="微软雅黑" panose="020B0503020204020204" charset="-122"/>
                  </a:rPr>
                  <a:t>对缺货、作业超时、未出库进行预警提醒</a:t>
                </a:r>
                <a:endParaRPr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" name="îṡḻíḍê"/>
              <p:cNvSpPr txBox="1"/>
              <p:nvPr/>
            </p:nvSpPr>
            <p:spPr bwMode="auto">
              <a:xfrm>
                <a:off x="5601675" y="4179692"/>
                <a:ext cx="337454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微软雅黑" panose="020B0503020204020204" charset="-122"/>
                    <a:ea typeface="微软雅黑" panose="020B0503020204020204" charset="-122"/>
                  </a:rPr>
                  <a:t>作业预警</a:t>
                </a:r>
                <a:endParaRPr lang="zh-CN" altLang="en-US" sz="1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1" name="îṩľîḍê"/>
              <p:cNvSpPr/>
              <p:nvPr/>
            </p:nvSpPr>
            <p:spPr bwMode="auto">
              <a:xfrm>
                <a:off x="4963128" y="4272787"/>
                <a:ext cx="461080" cy="460384"/>
              </a:xfrm>
              <a:custGeom>
                <a:avLst/>
                <a:gdLst>
                  <a:gd name="connsiteX0" fmla="*/ 133446 w 607639"/>
                  <a:gd name="connsiteY0" fmla="*/ 501076 h 606722"/>
                  <a:gd name="connsiteX1" fmla="*/ 152272 w 607639"/>
                  <a:gd name="connsiteY1" fmla="*/ 505842 h 606722"/>
                  <a:gd name="connsiteX2" fmla="*/ 199359 w 607639"/>
                  <a:gd name="connsiteY2" fmla="*/ 533663 h 606722"/>
                  <a:gd name="connsiteX3" fmla="*/ 211998 w 607639"/>
                  <a:gd name="connsiteY3" fmla="*/ 567172 h 606722"/>
                  <a:gd name="connsiteX4" fmla="*/ 178441 w 607639"/>
                  <a:gd name="connsiteY4" fmla="*/ 579705 h 606722"/>
                  <a:gd name="connsiteX5" fmla="*/ 121919 w 607639"/>
                  <a:gd name="connsiteY5" fmla="*/ 546284 h 606722"/>
                  <a:gd name="connsiteX6" fmla="*/ 116756 w 607639"/>
                  <a:gd name="connsiteY6" fmla="*/ 510908 h 606722"/>
                  <a:gd name="connsiteX7" fmla="*/ 133446 w 607639"/>
                  <a:gd name="connsiteY7" fmla="*/ 501076 h 606722"/>
                  <a:gd name="connsiteX8" fmla="*/ 58372 w 607639"/>
                  <a:gd name="connsiteY8" fmla="*/ 392911 h 606722"/>
                  <a:gd name="connsiteX9" fmla="*/ 72439 w 607639"/>
                  <a:gd name="connsiteY9" fmla="*/ 406241 h 606722"/>
                  <a:gd name="connsiteX10" fmla="*/ 100038 w 607639"/>
                  <a:gd name="connsiteY10" fmla="*/ 453429 h 606722"/>
                  <a:gd name="connsiteX11" fmla="*/ 94696 w 607639"/>
                  <a:gd name="connsiteY11" fmla="*/ 488798 h 606722"/>
                  <a:gd name="connsiteX12" fmla="*/ 59263 w 607639"/>
                  <a:gd name="connsiteY12" fmla="*/ 483466 h 606722"/>
                  <a:gd name="connsiteX13" fmla="*/ 26144 w 607639"/>
                  <a:gd name="connsiteY13" fmla="*/ 426769 h 606722"/>
                  <a:gd name="connsiteX14" fmla="*/ 38964 w 607639"/>
                  <a:gd name="connsiteY14" fmla="*/ 393444 h 606722"/>
                  <a:gd name="connsiteX15" fmla="*/ 58372 w 607639"/>
                  <a:gd name="connsiteY15" fmla="*/ 392911 h 606722"/>
                  <a:gd name="connsiteX16" fmla="*/ 25278 w 607639"/>
                  <a:gd name="connsiteY16" fmla="*/ 278099 h 606722"/>
                  <a:gd name="connsiteX17" fmla="*/ 50646 w 607639"/>
                  <a:gd name="connsiteY17" fmla="*/ 303343 h 606722"/>
                  <a:gd name="connsiteX18" fmla="*/ 52960 w 607639"/>
                  <a:gd name="connsiteY18" fmla="*/ 337831 h 606722"/>
                  <a:gd name="connsiteX19" fmla="*/ 31331 w 607639"/>
                  <a:gd name="connsiteY19" fmla="*/ 366274 h 606722"/>
                  <a:gd name="connsiteX20" fmla="*/ 2759 w 607639"/>
                  <a:gd name="connsiteY20" fmla="*/ 344675 h 606722"/>
                  <a:gd name="connsiteX21" fmla="*/ 0 w 607639"/>
                  <a:gd name="connsiteY21" fmla="*/ 303343 h 606722"/>
                  <a:gd name="connsiteX22" fmla="*/ 25278 w 607639"/>
                  <a:gd name="connsiteY22" fmla="*/ 278099 h 606722"/>
                  <a:gd name="connsiteX23" fmla="*/ 303763 w 607639"/>
                  <a:gd name="connsiteY23" fmla="*/ 227503 h 606722"/>
                  <a:gd name="connsiteX24" fmla="*/ 329117 w 607639"/>
                  <a:gd name="connsiteY24" fmla="*/ 252744 h 606722"/>
                  <a:gd name="connsiteX25" fmla="*/ 329117 w 607639"/>
                  <a:gd name="connsiteY25" fmla="*/ 303316 h 606722"/>
                  <a:gd name="connsiteX26" fmla="*/ 328939 w 607639"/>
                  <a:gd name="connsiteY26" fmla="*/ 305805 h 606722"/>
                  <a:gd name="connsiteX27" fmla="*/ 328850 w 607639"/>
                  <a:gd name="connsiteY27" fmla="*/ 306960 h 606722"/>
                  <a:gd name="connsiteX28" fmla="*/ 328583 w 607639"/>
                  <a:gd name="connsiteY28" fmla="*/ 308293 h 606722"/>
                  <a:gd name="connsiteX29" fmla="*/ 328316 w 607639"/>
                  <a:gd name="connsiteY29" fmla="*/ 309538 h 606722"/>
                  <a:gd name="connsiteX30" fmla="*/ 327960 w 607639"/>
                  <a:gd name="connsiteY30" fmla="*/ 310693 h 606722"/>
                  <a:gd name="connsiteX31" fmla="*/ 327605 w 607639"/>
                  <a:gd name="connsiteY31" fmla="*/ 311849 h 606722"/>
                  <a:gd name="connsiteX32" fmla="*/ 327160 w 607639"/>
                  <a:gd name="connsiteY32" fmla="*/ 313004 h 606722"/>
                  <a:gd name="connsiteX33" fmla="*/ 326626 w 607639"/>
                  <a:gd name="connsiteY33" fmla="*/ 314070 h 606722"/>
                  <a:gd name="connsiteX34" fmla="*/ 326092 w 607639"/>
                  <a:gd name="connsiteY34" fmla="*/ 315226 h 606722"/>
                  <a:gd name="connsiteX35" fmla="*/ 325470 w 607639"/>
                  <a:gd name="connsiteY35" fmla="*/ 316292 h 606722"/>
                  <a:gd name="connsiteX36" fmla="*/ 324847 w 607639"/>
                  <a:gd name="connsiteY36" fmla="*/ 317359 h 606722"/>
                  <a:gd name="connsiteX37" fmla="*/ 324046 w 607639"/>
                  <a:gd name="connsiteY37" fmla="*/ 318426 h 606722"/>
                  <a:gd name="connsiteX38" fmla="*/ 323334 w 607639"/>
                  <a:gd name="connsiteY38" fmla="*/ 319403 h 606722"/>
                  <a:gd name="connsiteX39" fmla="*/ 321733 w 607639"/>
                  <a:gd name="connsiteY39" fmla="*/ 321181 h 606722"/>
                  <a:gd name="connsiteX40" fmla="*/ 321644 w 607639"/>
                  <a:gd name="connsiteY40" fmla="*/ 321181 h 606722"/>
                  <a:gd name="connsiteX41" fmla="*/ 271113 w 607639"/>
                  <a:gd name="connsiteY41" fmla="*/ 371753 h 606722"/>
                  <a:gd name="connsiteX42" fmla="*/ 235261 w 607639"/>
                  <a:gd name="connsiteY42" fmla="*/ 371753 h 606722"/>
                  <a:gd name="connsiteX43" fmla="*/ 235261 w 607639"/>
                  <a:gd name="connsiteY43" fmla="*/ 336023 h 606722"/>
                  <a:gd name="connsiteX44" fmla="*/ 278497 w 607639"/>
                  <a:gd name="connsiteY44" fmla="*/ 292917 h 606722"/>
                  <a:gd name="connsiteX45" fmla="*/ 278497 w 607639"/>
                  <a:gd name="connsiteY45" fmla="*/ 252744 h 606722"/>
                  <a:gd name="connsiteX46" fmla="*/ 303763 w 607639"/>
                  <a:gd name="connsiteY46" fmla="*/ 227503 h 606722"/>
                  <a:gd name="connsiteX47" fmla="*/ 303784 w 607639"/>
                  <a:gd name="connsiteY47" fmla="*/ 176951 h 606722"/>
                  <a:gd name="connsiteX48" fmla="*/ 177232 w 607639"/>
                  <a:gd name="connsiteY48" fmla="*/ 303326 h 606722"/>
                  <a:gd name="connsiteX49" fmla="*/ 303784 w 607639"/>
                  <a:gd name="connsiteY49" fmla="*/ 429790 h 606722"/>
                  <a:gd name="connsiteX50" fmla="*/ 430425 w 607639"/>
                  <a:gd name="connsiteY50" fmla="*/ 303326 h 606722"/>
                  <a:gd name="connsiteX51" fmla="*/ 303784 w 607639"/>
                  <a:gd name="connsiteY51" fmla="*/ 176951 h 606722"/>
                  <a:gd name="connsiteX52" fmla="*/ 303784 w 607639"/>
                  <a:gd name="connsiteY52" fmla="*/ 126383 h 606722"/>
                  <a:gd name="connsiteX53" fmla="*/ 480974 w 607639"/>
                  <a:gd name="connsiteY53" fmla="*/ 303326 h 606722"/>
                  <a:gd name="connsiteX54" fmla="*/ 303784 w 607639"/>
                  <a:gd name="connsiteY54" fmla="*/ 480269 h 606722"/>
                  <a:gd name="connsiteX55" fmla="*/ 126594 w 607639"/>
                  <a:gd name="connsiteY55" fmla="*/ 303326 h 606722"/>
                  <a:gd name="connsiteX56" fmla="*/ 303784 w 607639"/>
                  <a:gd name="connsiteY56" fmla="*/ 126383 h 606722"/>
                  <a:gd name="connsiteX57" fmla="*/ 75942 w 607639"/>
                  <a:gd name="connsiteY57" fmla="*/ 0 h 606722"/>
                  <a:gd name="connsiteX58" fmla="*/ 101308 w 607639"/>
                  <a:gd name="connsiteY58" fmla="*/ 25239 h 606722"/>
                  <a:gd name="connsiteX59" fmla="*/ 101308 w 607639"/>
                  <a:gd name="connsiteY59" fmla="*/ 67186 h 606722"/>
                  <a:gd name="connsiteX60" fmla="*/ 303787 w 607639"/>
                  <a:gd name="connsiteY60" fmla="*/ 0 h 606722"/>
                  <a:gd name="connsiteX61" fmla="*/ 607639 w 607639"/>
                  <a:gd name="connsiteY61" fmla="*/ 303317 h 606722"/>
                  <a:gd name="connsiteX62" fmla="*/ 303787 w 607639"/>
                  <a:gd name="connsiteY62" fmla="*/ 606722 h 606722"/>
                  <a:gd name="connsiteX63" fmla="*/ 262490 w 607639"/>
                  <a:gd name="connsiteY63" fmla="*/ 603878 h 606722"/>
                  <a:gd name="connsiteX64" fmla="*/ 240863 w 607639"/>
                  <a:gd name="connsiteY64" fmla="*/ 575439 h 606722"/>
                  <a:gd name="connsiteX65" fmla="*/ 269343 w 607639"/>
                  <a:gd name="connsiteY65" fmla="*/ 553844 h 606722"/>
                  <a:gd name="connsiteX66" fmla="*/ 303787 w 607639"/>
                  <a:gd name="connsiteY66" fmla="*/ 556154 h 606722"/>
                  <a:gd name="connsiteX67" fmla="*/ 556997 w 607639"/>
                  <a:gd name="connsiteY67" fmla="*/ 303317 h 606722"/>
                  <a:gd name="connsiteX68" fmla="*/ 303787 w 607639"/>
                  <a:gd name="connsiteY68" fmla="*/ 50568 h 606722"/>
                  <a:gd name="connsiteX69" fmla="*/ 139668 w 607639"/>
                  <a:gd name="connsiteY69" fmla="*/ 101135 h 606722"/>
                  <a:gd name="connsiteX70" fmla="*/ 177226 w 607639"/>
                  <a:gd name="connsiteY70" fmla="*/ 101135 h 606722"/>
                  <a:gd name="connsiteX71" fmla="*/ 202592 w 607639"/>
                  <a:gd name="connsiteY71" fmla="*/ 126374 h 606722"/>
                  <a:gd name="connsiteX72" fmla="*/ 177226 w 607639"/>
                  <a:gd name="connsiteY72" fmla="*/ 151703 h 606722"/>
                  <a:gd name="connsiteX73" fmla="*/ 75942 w 607639"/>
                  <a:gd name="connsiteY73" fmla="*/ 151703 h 606722"/>
                  <a:gd name="connsiteX74" fmla="*/ 50666 w 607639"/>
                  <a:gd name="connsiteY74" fmla="*/ 126374 h 606722"/>
                  <a:gd name="connsiteX75" fmla="*/ 50666 w 607639"/>
                  <a:gd name="connsiteY75" fmla="*/ 25239 h 606722"/>
                  <a:gd name="connsiteX76" fmla="*/ 75942 w 607639"/>
                  <a:gd name="connsiteY7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607639" h="606722">
                    <a:moveTo>
                      <a:pt x="133446" y="501076"/>
                    </a:moveTo>
                    <a:cubicBezTo>
                      <a:pt x="139877" y="500153"/>
                      <a:pt x="146664" y="501664"/>
                      <a:pt x="152272" y="505842"/>
                    </a:cubicBezTo>
                    <a:cubicBezTo>
                      <a:pt x="166869" y="516775"/>
                      <a:pt x="182714" y="526108"/>
                      <a:pt x="199359" y="533663"/>
                    </a:cubicBezTo>
                    <a:cubicBezTo>
                      <a:pt x="212087" y="539440"/>
                      <a:pt x="217695" y="554462"/>
                      <a:pt x="211998" y="567172"/>
                    </a:cubicBezTo>
                    <a:cubicBezTo>
                      <a:pt x="206213" y="579882"/>
                      <a:pt x="191170" y="585482"/>
                      <a:pt x="178441" y="579705"/>
                    </a:cubicBezTo>
                    <a:cubicBezTo>
                      <a:pt x="158413" y="570638"/>
                      <a:pt x="139454" y="559439"/>
                      <a:pt x="121919" y="546284"/>
                    </a:cubicBezTo>
                    <a:cubicBezTo>
                      <a:pt x="110703" y="537929"/>
                      <a:pt x="108389" y="522108"/>
                      <a:pt x="116756" y="510908"/>
                    </a:cubicBezTo>
                    <a:cubicBezTo>
                      <a:pt x="120940" y="505353"/>
                      <a:pt x="127015" y="501998"/>
                      <a:pt x="133446" y="501076"/>
                    </a:cubicBezTo>
                    <a:close/>
                    <a:moveTo>
                      <a:pt x="58372" y="392911"/>
                    </a:moveTo>
                    <a:cubicBezTo>
                      <a:pt x="64426" y="395222"/>
                      <a:pt x="69590" y="399843"/>
                      <a:pt x="72439" y="406241"/>
                    </a:cubicBezTo>
                    <a:cubicBezTo>
                      <a:pt x="79918" y="422859"/>
                      <a:pt x="89177" y="438678"/>
                      <a:pt x="100038" y="453429"/>
                    </a:cubicBezTo>
                    <a:cubicBezTo>
                      <a:pt x="108318" y="464627"/>
                      <a:pt x="106003" y="480445"/>
                      <a:pt x="94696" y="488798"/>
                    </a:cubicBezTo>
                    <a:cubicBezTo>
                      <a:pt x="83479" y="497063"/>
                      <a:pt x="67632" y="494664"/>
                      <a:pt x="59263" y="483466"/>
                    </a:cubicBezTo>
                    <a:cubicBezTo>
                      <a:pt x="46264" y="465871"/>
                      <a:pt x="35136" y="446853"/>
                      <a:pt x="26144" y="426769"/>
                    </a:cubicBezTo>
                    <a:cubicBezTo>
                      <a:pt x="20535" y="414062"/>
                      <a:pt x="26233" y="399132"/>
                      <a:pt x="38964" y="393444"/>
                    </a:cubicBezTo>
                    <a:cubicBezTo>
                      <a:pt x="45374" y="390600"/>
                      <a:pt x="52318" y="390600"/>
                      <a:pt x="58372" y="392911"/>
                    </a:cubicBezTo>
                    <a:close/>
                    <a:moveTo>
                      <a:pt x="25278" y="278099"/>
                    </a:moveTo>
                    <a:cubicBezTo>
                      <a:pt x="39342" y="278099"/>
                      <a:pt x="50646" y="289388"/>
                      <a:pt x="50646" y="303343"/>
                    </a:cubicBezTo>
                    <a:cubicBezTo>
                      <a:pt x="50646" y="314987"/>
                      <a:pt x="51447" y="326542"/>
                      <a:pt x="52960" y="337831"/>
                    </a:cubicBezTo>
                    <a:cubicBezTo>
                      <a:pt x="54829" y="351608"/>
                      <a:pt x="45127" y="364408"/>
                      <a:pt x="31331" y="366274"/>
                    </a:cubicBezTo>
                    <a:cubicBezTo>
                      <a:pt x="17446" y="368141"/>
                      <a:pt x="4717" y="358452"/>
                      <a:pt x="2759" y="344675"/>
                    </a:cubicBezTo>
                    <a:cubicBezTo>
                      <a:pt x="979" y="331075"/>
                      <a:pt x="0" y="317298"/>
                      <a:pt x="0" y="303343"/>
                    </a:cubicBezTo>
                    <a:cubicBezTo>
                      <a:pt x="0" y="289388"/>
                      <a:pt x="11304" y="278099"/>
                      <a:pt x="25278" y="278099"/>
                    </a:cubicBezTo>
                    <a:close/>
                    <a:moveTo>
                      <a:pt x="303763" y="227503"/>
                    </a:moveTo>
                    <a:cubicBezTo>
                      <a:pt x="317730" y="227503"/>
                      <a:pt x="329117" y="238791"/>
                      <a:pt x="329117" y="252744"/>
                    </a:cubicBezTo>
                    <a:lnTo>
                      <a:pt x="329117" y="303316"/>
                    </a:lnTo>
                    <a:cubicBezTo>
                      <a:pt x="329117" y="304205"/>
                      <a:pt x="329028" y="305005"/>
                      <a:pt x="328939" y="305805"/>
                    </a:cubicBezTo>
                    <a:cubicBezTo>
                      <a:pt x="328939" y="306249"/>
                      <a:pt x="328850" y="306605"/>
                      <a:pt x="328850" y="306960"/>
                    </a:cubicBezTo>
                    <a:cubicBezTo>
                      <a:pt x="328761" y="307405"/>
                      <a:pt x="328672" y="307849"/>
                      <a:pt x="328583" y="308293"/>
                    </a:cubicBezTo>
                    <a:cubicBezTo>
                      <a:pt x="328494" y="308738"/>
                      <a:pt x="328405" y="309093"/>
                      <a:pt x="328316" y="309538"/>
                    </a:cubicBezTo>
                    <a:cubicBezTo>
                      <a:pt x="328227" y="309893"/>
                      <a:pt x="328138" y="310338"/>
                      <a:pt x="327960" y="310693"/>
                    </a:cubicBezTo>
                    <a:cubicBezTo>
                      <a:pt x="327872" y="311049"/>
                      <a:pt x="327694" y="311493"/>
                      <a:pt x="327605" y="311849"/>
                    </a:cubicBezTo>
                    <a:cubicBezTo>
                      <a:pt x="327427" y="312293"/>
                      <a:pt x="327338" y="312648"/>
                      <a:pt x="327160" y="313004"/>
                    </a:cubicBezTo>
                    <a:cubicBezTo>
                      <a:pt x="326982" y="313359"/>
                      <a:pt x="326804" y="313715"/>
                      <a:pt x="326626" y="314070"/>
                    </a:cubicBezTo>
                    <a:cubicBezTo>
                      <a:pt x="326448" y="314515"/>
                      <a:pt x="326270" y="314870"/>
                      <a:pt x="326092" y="315226"/>
                    </a:cubicBezTo>
                    <a:cubicBezTo>
                      <a:pt x="325914" y="315581"/>
                      <a:pt x="325736" y="315937"/>
                      <a:pt x="325470" y="316292"/>
                    </a:cubicBezTo>
                    <a:cubicBezTo>
                      <a:pt x="325292" y="316648"/>
                      <a:pt x="325114" y="317003"/>
                      <a:pt x="324847" y="317359"/>
                    </a:cubicBezTo>
                    <a:cubicBezTo>
                      <a:pt x="324580" y="317714"/>
                      <a:pt x="324313" y="318070"/>
                      <a:pt x="324046" y="318426"/>
                    </a:cubicBezTo>
                    <a:cubicBezTo>
                      <a:pt x="323779" y="318781"/>
                      <a:pt x="323601" y="319048"/>
                      <a:pt x="323334" y="319403"/>
                    </a:cubicBezTo>
                    <a:cubicBezTo>
                      <a:pt x="322801" y="320025"/>
                      <a:pt x="322267" y="320647"/>
                      <a:pt x="321733" y="321181"/>
                    </a:cubicBezTo>
                    <a:cubicBezTo>
                      <a:pt x="321733" y="321181"/>
                      <a:pt x="321733" y="321181"/>
                      <a:pt x="321644" y="321181"/>
                    </a:cubicBezTo>
                    <a:lnTo>
                      <a:pt x="271113" y="371753"/>
                    </a:lnTo>
                    <a:cubicBezTo>
                      <a:pt x="261149" y="381618"/>
                      <a:pt x="245136" y="381618"/>
                      <a:pt x="235261" y="371753"/>
                    </a:cubicBezTo>
                    <a:cubicBezTo>
                      <a:pt x="225386" y="361887"/>
                      <a:pt x="225386" y="345889"/>
                      <a:pt x="235261" y="336023"/>
                    </a:cubicBezTo>
                    <a:lnTo>
                      <a:pt x="278497" y="292917"/>
                    </a:lnTo>
                    <a:lnTo>
                      <a:pt x="278497" y="252744"/>
                    </a:lnTo>
                    <a:cubicBezTo>
                      <a:pt x="278497" y="238791"/>
                      <a:pt x="289795" y="227503"/>
                      <a:pt x="303763" y="227503"/>
                    </a:cubicBezTo>
                    <a:close/>
                    <a:moveTo>
                      <a:pt x="303784" y="176951"/>
                    </a:moveTo>
                    <a:cubicBezTo>
                      <a:pt x="233923" y="176951"/>
                      <a:pt x="177232" y="233562"/>
                      <a:pt x="177232" y="303326"/>
                    </a:cubicBezTo>
                    <a:cubicBezTo>
                      <a:pt x="177232" y="373179"/>
                      <a:pt x="233923" y="429790"/>
                      <a:pt x="303784" y="429790"/>
                    </a:cubicBezTo>
                    <a:cubicBezTo>
                      <a:pt x="373734" y="429790"/>
                      <a:pt x="430425" y="373179"/>
                      <a:pt x="430425" y="303326"/>
                    </a:cubicBezTo>
                    <a:cubicBezTo>
                      <a:pt x="430425" y="233562"/>
                      <a:pt x="373734" y="176951"/>
                      <a:pt x="303784" y="176951"/>
                    </a:cubicBezTo>
                    <a:close/>
                    <a:moveTo>
                      <a:pt x="303784" y="126383"/>
                    </a:moveTo>
                    <a:cubicBezTo>
                      <a:pt x="401679" y="126383"/>
                      <a:pt x="480974" y="205656"/>
                      <a:pt x="480974" y="303326"/>
                    </a:cubicBezTo>
                    <a:cubicBezTo>
                      <a:pt x="480974" y="401085"/>
                      <a:pt x="401679" y="480269"/>
                      <a:pt x="303784" y="480269"/>
                    </a:cubicBezTo>
                    <a:cubicBezTo>
                      <a:pt x="205978" y="480269"/>
                      <a:pt x="126594" y="401085"/>
                      <a:pt x="126594" y="303326"/>
                    </a:cubicBezTo>
                    <a:cubicBezTo>
                      <a:pt x="126594" y="205656"/>
                      <a:pt x="205978" y="126383"/>
                      <a:pt x="303784" y="126383"/>
                    </a:cubicBezTo>
                    <a:close/>
                    <a:moveTo>
                      <a:pt x="75942" y="0"/>
                    </a:moveTo>
                    <a:cubicBezTo>
                      <a:pt x="89916" y="0"/>
                      <a:pt x="101308" y="11287"/>
                      <a:pt x="101308" y="25239"/>
                    </a:cubicBezTo>
                    <a:lnTo>
                      <a:pt x="101308" y="67186"/>
                    </a:lnTo>
                    <a:cubicBezTo>
                      <a:pt x="157468" y="19907"/>
                      <a:pt x="213450" y="0"/>
                      <a:pt x="303787" y="0"/>
                    </a:cubicBezTo>
                    <a:cubicBezTo>
                      <a:pt x="471555" y="0"/>
                      <a:pt x="607639" y="135795"/>
                      <a:pt x="607639" y="303317"/>
                    </a:cubicBezTo>
                    <a:cubicBezTo>
                      <a:pt x="607639" y="470838"/>
                      <a:pt x="471555" y="606722"/>
                      <a:pt x="303787" y="606722"/>
                    </a:cubicBezTo>
                    <a:cubicBezTo>
                      <a:pt x="289814" y="606722"/>
                      <a:pt x="276018" y="605744"/>
                      <a:pt x="262490" y="603878"/>
                    </a:cubicBezTo>
                    <a:cubicBezTo>
                      <a:pt x="248606" y="602012"/>
                      <a:pt x="238905" y="589303"/>
                      <a:pt x="240863" y="575439"/>
                    </a:cubicBezTo>
                    <a:cubicBezTo>
                      <a:pt x="242732" y="561576"/>
                      <a:pt x="255459" y="551889"/>
                      <a:pt x="269343" y="553844"/>
                    </a:cubicBezTo>
                    <a:cubicBezTo>
                      <a:pt x="280647" y="555355"/>
                      <a:pt x="292128" y="556154"/>
                      <a:pt x="303787" y="556154"/>
                    </a:cubicBezTo>
                    <a:cubicBezTo>
                      <a:pt x="443609" y="556154"/>
                      <a:pt x="556997" y="442933"/>
                      <a:pt x="556997" y="303317"/>
                    </a:cubicBezTo>
                    <a:cubicBezTo>
                      <a:pt x="556997" y="163700"/>
                      <a:pt x="443609" y="50568"/>
                      <a:pt x="303787" y="50568"/>
                    </a:cubicBezTo>
                    <a:cubicBezTo>
                      <a:pt x="229916" y="50568"/>
                      <a:pt x="185059" y="64698"/>
                      <a:pt x="139668" y="101135"/>
                    </a:cubicBezTo>
                    <a:lnTo>
                      <a:pt x="177226" y="101135"/>
                    </a:lnTo>
                    <a:cubicBezTo>
                      <a:pt x="191200" y="101135"/>
                      <a:pt x="202592" y="112422"/>
                      <a:pt x="202592" y="126374"/>
                    </a:cubicBezTo>
                    <a:cubicBezTo>
                      <a:pt x="202592" y="140327"/>
                      <a:pt x="191200" y="151703"/>
                      <a:pt x="177226" y="151703"/>
                    </a:cubicBezTo>
                    <a:lnTo>
                      <a:pt x="75942" y="151703"/>
                    </a:lnTo>
                    <a:cubicBezTo>
                      <a:pt x="61969" y="151703"/>
                      <a:pt x="50666" y="140327"/>
                      <a:pt x="50666" y="126374"/>
                    </a:cubicBezTo>
                    <a:lnTo>
                      <a:pt x="50666" y="25239"/>
                    </a:lnTo>
                    <a:cubicBezTo>
                      <a:pt x="50666" y="11287"/>
                      <a:pt x="61969" y="0"/>
                      <a:pt x="759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6" name="îşḷïḋê"/>
            <p:cNvGrpSpPr/>
            <p:nvPr/>
          </p:nvGrpSpPr>
          <p:grpSpPr>
            <a:xfrm>
              <a:off x="5906930" y="4001444"/>
              <a:ext cx="4840876" cy="823137"/>
              <a:chOff x="4963128" y="4179692"/>
              <a:chExt cx="4840876" cy="823137"/>
            </a:xfrm>
          </p:grpSpPr>
          <p:sp>
            <p:nvSpPr>
              <p:cNvPr id="26" name="ïsliḑé"/>
              <p:cNvSpPr/>
              <p:nvPr/>
            </p:nvSpPr>
            <p:spPr bwMode="auto">
              <a:xfrm>
                <a:off x="5601675" y="4592573"/>
                <a:ext cx="4202329" cy="410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dirty="0" smtClean="0">
                    <a:latin typeface="微软雅黑" panose="020B0503020204020204" charset="-122"/>
                    <a:ea typeface="微软雅黑" panose="020B0503020204020204" charset="-122"/>
                  </a:rPr>
                  <a:t>对各个作业环节时效进行预警提醒</a:t>
                </a:r>
                <a:endParaRPr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işḻîďe"/>
              <p:cNvSpPr txBox="1"/>
              <p:nvPr/>
            </p:nvSpPr>
            <p:spPr bwMode="auto">
              <a:xfrm>
                <a:off x="5601675" y="4179692"/>
                <a:ext cx="337454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smtClean="0">
                    <a:latin typeface="微软雅黑" panose="020B0503020204020204" charset="-122"/>
                    <a:ea typeface="微软雅黑" panose="020B0503020204020204" charset="-122"/>
                  </a:rPr>
                  <a:t>KPI</a:t>
                </a:r>
                <a:r>
                  <a:rPr lang="zh-CN" altLang="en-US" sz="1800" b="1" dirty="0" smtClean="0">
                    <a:latin typeface="微软雅黑" panose="020B0503020204020204" charset="-122"/>
                    <a:ea typeface="微软雅黑" panose="020B0503020204020204" charset="-122"/>
                  </a:rPr>
                  <a:t>预警</a:t>
                </a:r>
                <a:endParaRPr lang="zh-CN" altLang="en-US" sz="1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îş1ïďe"/>
              <p:cNvSpPr/>
              <p:nvPr/>
            </p:nvSpPr>
            <p:spPr bwMode="auto">
              <a:xfrm>
                <a:off x="4963128" y="4283263"/>
                <a:ext cx="461080" cy="439432"/>
              </a:xfrm>
              <a:custGeom>
                <a:avLst/>
                <a:gdLst>
                  <a:gd name="connsiteX0" fmla="*/ 255877 w 606193"/>
                  <a:gd name="connsiteY0" fmla="*/ 529706 h 577732"/>
                  <a:gd name="connsiteX1" fmla="*/ 270548 w 606193"/>
                  <a:gd name="connsiteY1" fmla="*/ 531279 h 577732"/>
                  <a:gd name="connsiteX2" fmla="*/ 291916 w 606193"/>
                  <a:gd name="connsiteY2" fmla="*/ 556338 h 577732"/>
                  <a:gd name="connsiteX3" fmla="*/ 266807 w 606193"/>
                  <a:gd name="connsiteY3" fmla="*/ 577663 h 577732"/>
                  <a:gd name="connsiteX4" fmla="*/ 249280 w 606193"/>
                  <a:gd name="connsiteY4" fmla="*/ 575698 h 577732"/>
                  <a:gd name="connsiteX5" fmla="*/ 230276 w 606193"/>
                  <a:gd name="connsiteY5" fmla="*/ 559385 h 577732"/>
                  <a:gd name="connsiteX6" fmla="*/ 229488 w 606193"/>
                  <a:gd name="connsiteY6" fmla="*/ 549459 h 577732"/>
                  <a:gd name="connsiteX7" fmla="*/ 255877 w 606193"/>
                  <a:gd name="connsiteY7" fmla="*/ 529706 h 577732"/>
                  <a:gd name="connsiteX8" fmla="*/ 352891 w 606193"/>
                  <a:gd name="connsiteY8" fmla="*/ 523777 h 577732"/>
                  <a:gd name="connsiteX9" fmla="*/ 381381 w 606193"/>
                  <a:gd name="connsiteY9" fmla="*/ 540216 h 577732"/>
                  <a:gd name="connsiteX10" fmla="*/ 365016 w 606193"/>
                  <a:gd name="connsiteY10" fmla="*/ 568762 h 577732"/>
                  <a:gd name="connsiteX11" fmla="*/ 347764 w 606193"/>
                  <a:gd name="connsiteY11" fmla="*/ 572798 h 577732"/>
                  <a:gd name="connsiteX12" fmla="*/ 320752 w 606193"/>
                  <a:gd name="connsiteY12" fmla="*/ 556753 h 577732"/>
                  <a:gd name="connsiteX13" fmla="*/ 320259 w 606193"/>
                  <a:gd name="connsiteY13" fmla="*/ 554686 h 577732"/>
                  <a:gd name="connsiteX14" fmla="*/ 338399 w 606193"/>
                  <a:gd name="connsiteY14" fmla="*/ 527222 h 577732"/>
                  <a:gd name="connsiteX15" fmla="*/ 352891 w 606193"/>
                  <a:gd name="connsiteY15" fmla="*/ 523777 h 577732"/>
                  <a:gd name="connsiteX16" fmla="*/ 159338 w 606193"/>
                  <a:gd name="connsiteY16" fmla="*/ 502850 h 577732"/>
                  <a:gd name="connsiteX17" fmla="*/ 177124 w 606193"/>
                  <a:gd name="connsiteY17" fmla="*/ 504388 h 577732"/>
                  <a:gd name="connsiteX18" fmla="*/ 190426 w 606193"/>
                  <a:gd name="connsiteY18" fmla="*/ 510882 h 577732"/>
                  <a:gd name="connsiteX19" fmla="*/ 202250 w 606193"/>
                  <a:gd name="connsiteY19" fmla="*/ 541583 h 577732"/>
                  <a:gd name="connsiteX20" fmla="*/ 171409 w 606193"/>
                  <a:gd name="connsiteY20" fmla="*/ 553292 h 577732"/>
                  <a:gd name="connsiteX21" fmla="*/ 155545 w 606193"/>
                  <a:gd name="connsiteY21" fmla="*/ 545617 h 577732"/>
                  <a:gd name="connsiteX22" fmla="*/ 144016 w 606193"/>
                  <a:gd name="connsiteY22" fmla="*/ 531743 h 577732"/>
                  <a:gd name="connsiteX23" fmla="*/ 145691 w 606193"/>
                  <a:gd name="connsiteY23" fmla="*/ 514228 h 577732"/>
                  <a:gd name="connsiteX24" fmla="*/ 159338 w 606193"/>
                  <a:gd name="connsiteY24" fmla="*/ 502850 h 577732"/>
                  <a:gd name="connsiteX25" fmla="*/ 445338 w 606193"/>
                  <a:gd name="connsiteY25" fmla="*/ 485453 h 577732"/>
                  <a:gd name="connsiteX26" fmla="*/ 460287 w 606193"/>
                  <a:gd name="connsiteY26" fmla="*/ 495076 h 577732"/>
                  <a:gd name="connsiteX27" fmla="*/ 454278 w 606193"/>
                  <a:gd name="connsiteY27" fmla="*/ 527423 h 577732"/>
                  <a:gd name="connsiteX28" fmla="*/ 439500 w 606193"/>
                  <a:gd name="connsiteY28" fmla="*/ 536960 h 577732"/>
                  <a:gd name="connsiteX29" fmla="*/ 407483 w 606193"/>
                  <a:gd name="connsiteY29" fmla="*/ 529095 h 577732"/>
                  <a:gd name="connsiteX30" fmla="*/ 405119 w 606193"/>
                  <a:gd name="connsiteY30" fmla="*/ 523785 h 577732"/>
                  <a:gd name="connsiteX31" fmla="*/ 415463 w 606193"/>
                  <a:gd name="connsiteY31" fmla="*/ 497141 h 577732"/>
                  <a:gd name="connsiteX32" fmla="*/ 427876 w 606193"/>
                  <a:gd name="connsiteY32" fmla="*/ 489177 h 577732"/>
                  <a:gd name="connsiteX33" fmla="*/ 445338 w 606193"/>
                  <a:gd name="connsiteY33" fmla="*/ 485453 h 577732"/>
                  <a:gd name="connsiteX34" fmla="*/ 502129 w 606193"/>
                  <a:gd name="connsiteY34" fmla="*/ 422161 h 577732"/>
                  <a:gd name="connsiteX35" fmla="*/ 519485 w 606193"/>
                  <a:gd name="connsiteY35" fmla="*/ 426216 h 577732"/>
                  <a:gd name="connsiteX36" fmla="*/ 524704 w 606193"/>
                  <a:gd name="connsiteY36" fmla="*/ 458656 h 577732"/>
                  <a:gd name="connsiteX37" fmla="*/ 513971 w 606193"/>
                  <a:gd name="connsiteY37" fmla="*/ 472615 h 577732"/>
                  <a:gd name="connsiteX38" fmla="*/ 481179 w 606193"/>
                  <a:gd name="connsiteY38" fmla="*/ 475957 h 577732"/>
                  <a:gd name="connsiteX39" fmla="*/ 473696 w 606193"/>
                  <a:gd name="connsiteY39" fmla="*/ 464652 h 577732"/>
                  <a:gd name="connsiteX40" fmla="*/ 477930 w 606193"/>
                  <a:gd name="connsiteY40" fmla="*/ 443222 h 577732"/>
                  <a:gd name="connsiteX41" fmla="*/ 486989 w 606193"/>
                  <a:gd name="connsiteY41" fmla="*/ 431524 h 577732"/>
                  <a:gd name="connsiteX42" fmla="*/ 502129 w 606193"/>
                  <a:gd name="connsiteY42" fmla="*/ 422161 h 577732"/>
                  <a:gd name="connsiteX43" fmla="*/ 552108 w 606193"/>
                  <a:gd name="connsiteY43" fmla="*/ 341518 h 577732"/>
                  <a:gd name="connsiteX44" fmla="*/ 567874 w 606193"/>
                  <a:gd name="connsiteY44" fmla="*/ 370350 h 577732"/>
                  <a:gd name="connsiteX45" fmla="*/ 562455 w 606193"/>
                  <a:gd name="connsiteY45" fmla="*/ 387078 h 577732"/>
                  <a:gd name="connsiteX46" fmla="*/ 532697 w 606193"/>
                  <a:gd name="connsiteY46" fmla="*/ 401149 h 577732"/>
                  <a:gd name="connsiteX47" fmla="*/ 518212 w 606193"/>
                  <a:gd name="connsiteY47" fmla="*/ 385995 h 577732"/>
                  <a:gd name="connsiteX48" fmla="*/ 518606 w 606193"/>
                  <a:gd name="connsiteY48" fmla="*/ 371432 h 577732"/>
                  <a:gd name="connsiteX49" fmla="*/ 523139 w 606193"/>
                  <a:gd name="connsiteY49" fmla="*/ 357361 h 577732"/>
                  <a:gd name="connsiteX50" fmla="*/ 552108 w 606193"/>
                  <a:gd name="connsiteY50" fmla="*/ 341518 h 577732"/>
                  <a:gd name="connsiteX51" fmla="*/ 384305 w 606193"/>
                  <a:gd name="connsiteY51" fmla="*/ 251149 h 577732"/>
                  <a:gd name="connsiteX52" fmla="*/ 339287 w 606193"/>
                  <a:gd name="connsiteY52" fmla="*/ 304059 h 577732"/>
                  <a:gd name="connsiteX53" fmla="*/ 384305 w 606193"/>
                  <a:gd name="connsiteY53" fmla="*/ 304059 h 577732"/>
                  <a:gd name="connsiteX54" fmla="*/ 384305 w 606193"/>
                  <a:gd name="connsiteY54" fmla="*/ 200698 h 577732"/>
                  <a:gd name="connsiteX55" fmla="*/ 425088 w 606193"/>
                  <a:gd name="connsiteY55" fmla="*/ 200698 h 577732"/>
                  <a:gd name="connsiteX56" fmla="*/ 425088 w 606193"/>
                  <a:gd name="connsiteY56" fmla="*/ 304059 h 577732"/>
                  <a:gd name="connsiteX57" fmla="*/ 446267 w 606193"/>
                  <a:gd name="connsiteY57" fmla="*/ 304059 h 577732"/>
                  <a:gd name="connsiteX58" fmla="*/ 446267 w 606193"/>
                  <a:gd name="connsiteY58" fmla="*/ 340348 h 577732"/>
                  <a:gd name="connsiteX59" fmla="*/ 425088 w 606193"/>
                  <a:gd name="connsiteY59" fmla="*/ 340348 h 577732"/>
                  <a:gd name="connsiteX60" fmla="*/ 425088 w 606193"/>
                  <a:gd name="connsiteY60" fmla="*/ 371819 h 577732"/>
                  <a:gd name="connsiteX61" fmla="*/ 384305 w 606193"/>
                  <a:gd name="connsiteY61" fmla="*/ 371819 h 577732"/>
                  <a:gd name="connsiteX62" fmla="*/ 384305 w 606193"/>
                  <a:gd name="connsiteY62" fmla="*/ 340348 h 577732"/>
                  <a:gd name="connsiteX63" fmla="*/ 298997 w 606193"/>
                  <a:gd name="connsiteY63" fmla="*/ 340348 h 577732"/>
                  <a:gd name="connsiteX64" fmla="*/ 298997 w 606193"/>
                  <a:gd name="connsiteY64" fmla="*/ 301895 h 577732"/>
                  <a:gd name="connsiteX65" fmla="*/ 214780 w 606193"/>
                  <a:gd name="connsiteY65" fmla="*/ 200698 h 577732"/>
                  <a:gd name="connsiteX66" fmla="*/ 253193 w 606193"/>
                  <a:gd name="connsiteY66" fmla="*/ 206304 h 577732"/>
                  <a:gd name="connsiteX67" fmla="*/ 274862 w 606193"/>
                  <a:gd name="connsiteY67" fmla="*/ 223613 h 577732"/>
                  <a:gd name="connsiteX68" fmla="*/ 282741 w 606193"/>
                  <a:gd name="connsiteY68" fmla="*/ 249674 h 577732"/>
                  <a:gd name="connsiteX69" fmla="*/ 273680 w 606193"/>
                  <a:gd name="connsiteY69" fmla="*/ 279079 h 577732"/>
                  <a:gd name="connsiteX70" fmla="*/ 240881 w 606193"/>
                  <a:gd name="connsiteY70" fmla="*/ 309861 h 577732"/>
                  <a:gd name="connsiteX71" fmla="*/ 221970 w 606193"/>
                  <a:gd name="connsiteY71" fmla="*/ 323531 h 577732"/>
                  <a:gd name="connsiteX72" fmla="*/ 210742 w 606193"/>
                  <a:gd name="connsiteY72" fmla="*/ 333661 h 577732"/>
                  <a:gd name="connsiteX73" fmla="*/ 283825 w 606193"/>
                  <a:gd name="connsiteY73" fmla="*/ 333661 h 577732"/>
                  <a:gd name="connsiteX74" fmla="*/ 283825 w 606193"/>
                  <a:gd name="connsiteY74" fmla="*/ 371819 h 577732"/>
                  <a:gd name="connsiteX75" fmla="*/ 143470 w 606193"/>
                  <a:gd name="connsiteY75" fmla="*/ 371819 h 577732"/>
                  <a:gd name="connsiteX76" fmla="*/ 158047 w 606193"/>
                  <a:gd name="connsiteY76" fmla="*/ 332678 h 577732"/>
                  <a:gd name="connsiteX77" fmla="*/ 204044 w 606193"/>
                  <a:gd name="connsiteY77" fmla="*/ 289504 h 577732"/>
                  <a:gd name="connsiteX78" fmla="*/ 230342 w 606193"/>
                  <a:gd name="connsiteY78" fmla="*/ 266294 h 577732"/>
                  <a:gd name="connsiteX79" fmla="*/ 236055 w 606193"/>
                  <a:gd name="connsiteY79" fmla="*/ 251346 h 577732"/>
                  <a:gd name="connsiteX80" fmla="*/ 230342 w 606193"/>
                  <a:gd name="connsiteY80" fmla="*/ 238168 h 577732"/>
                  <a:gd name="connsiteX81" fmla="*/ 216060 w 606193"/>
                  <a:gd name="connsiteY81" fmla="*/ 232660 h 577732"/>
                  <a:gd name="connsiteX82" fmla="*/ 201385 w 606193"/>
                  <a:gd name="connsiteY82" fmla="*/ 238364 h 577732"/>
                  <a:gd name="connsiteX83" fmla="*/ 193801 w 606193"/>
                  <a:gd name="connsiteY83" fmla="*/ 258132 h 577732"/>
                  <a:gd name="connsiteX84" fmla="*/ 146917 w 606193"/>
                  <a:gd name="connsiteY84" fmla="*/ 254395 h 577732"/>
                  <a:gd name="connsiteX85" fmla="*/ 156964 w 606193"/>
                  <a:gd name="connsiteY85" fmla="*/ 223613 h 577732"/>
                  <a:gd name="connsiteX86" fmla="*/ 177746 w 606193"/>
                  <a:gd name="connsiteY86" fmla="*/ 206599 h 577732"/>
                  <a:gd name="connsiteX87" fmla="*/ 214780 w 606193"/>
                  <a:gd name="connsiteY87" fmla="*/ 200698 h 577732"/>
                  <a:gd name="connsiteX88" fmla="*/ 311250 w 606193"/>
                  <a:gd name="connsiteY88" fmla="*/ 780 h 577732"/>
                  <a:gd name="connsiteX89" fmla="*/ 405490 w 606193"/>
                  <a:gd name="connsiteY89" fmla="*/ 24193 h 577732"/>
                  <a:gd name="connsiteX90" fmla="*/ 406376 w 606193"/>
                  <a:gd name="connsiteY90" fmla="*/ 24488 h 577732"/>
                  <a:gd name="connsiteX91" fmla="*/ 406475 w 606193"/>
                  <a:gd name="connsiteY91" fmla="*/ 24586 h 577732"/>
                  <a:gd name="connsiteX92" fmla="*/ 426768 w 606193"/>
                  <a:gd name="connsiteY92" fmla="*/ 34423 h 577732"/>
                  <a:gd name="connsiteX93" fmla="*/ 565179 w 606193"/>
                  <a:gd name="connsiteY93" fmla="*/ 199492 h 577732"/>
                  <a:gd name="connsiteX94" fmla="*/ 595718 w 606193"/>
                  <a:gd name="connsiteY94" fmla="*/ 189950 h 577732"/>
                  <a:gd name="connsiteX95" fmla="*/ 604978 w 606193"/>
                  <a:gd name="connsiteY95" fmla="*/ 200082 h 577732"/>
                  <a:gd name="connsiteX96" fmla="*/ 574538 w 606193"/>
                  <a:gd name="connsiteY96" fmla="*/ 273271 h 577732"/>
                  <a:gd name="connsiteX97" fmla="*/ 554737 w 606193"/>
                  <a:gd name="connsiteY97" fmla="*/ 279468 h 577732"/>
                  <a:gd name="connsiteX98" fmla="*/ 488142 w 606193"/>
                  <a:gd name="connsiteY98" fmla="*/ 236381 h 577732"/>
                  <a:gd name="connsiteX99" fmla="*/ 490014 w 606193"/>
                  <a:gd name="connsiteY99" fmla="*/ 222806 h 577732"/>
                  <a:gd name="connsiteX100" fmla="*/ 520651 w 606193"/>
                  <a:gd name="connsiteY100" fmla="*/ 213264 h 577732"/>
                  <a:gd name="connsiteX101" fmla="*/ 500949 w 606193"/>
                  <a:gd name="connsiteY101" fmla="*/ 169095 h 577732"/>
                  <a:gd name="connsiteX102" fmla="*/ 500752 w 606193"/>
                  <a:gd name="connsiteY102" fmla="*/ 168701 h 577732"/>
                  <a:gd name="connsiteX103" fmla="*/ 498978 w 606193"/>
                  <a:gd name="connsiteY103" fmla="*/ 165652 h 577732"/>
                  <a:gd name="connsiteX104" fmla="*/ 498880 w 606193"/>
                  <a:gd name="connsiteY104" fmla="*/ 165553 h 577732"/>
                  <a:gd name="connsiteX105" fmla="*/ 304711 w 606193"/>
                  <a:gd name="connsiteY105" fmla="*/ 47015 h 577732"/>
                  <a:gd name="connsiteX106" fmla="*/ 302839 w 606193"/>
                  <a:gd name="connsiteY106" fmla="*/ 46917 h 577732"/>
                  <a:gd name="connsiteX107" fmla="*/ 298209 w 606193"/>
                  <a:gd name="connsiteY107" fmla="*/ 46720 h 577732"/>
                  <a:gd name="connsiteX108" fmla="*/ 296928 w 606193"/>
                  <a:gd name="connsiteY108" fmla="*/ 46720 h 577732"/>
                  <a:gd name="connsiteX109" fmla="*/ 219595 w 606193"/>
                  <a:gd name="connsiteY109" fmla="*/ 56951 h 577732"/>
                  <a:gd name="connsiteX110" fmla="*/ 149848 w 606193"/>
                  <a:gd name="connsiteY110" fmla="*/ 90889 h 577732"/>
                  <a:gd name="connsiteX111" fmla="*/ 146302 w 606193"/>
                  <a:gd name="connsiteY111" fmla="*/ 93447 h 577732"/>
                  <a:gd name="connsiteX112" fmla="*/ 57049 w 606193"/>
                  <a:gd name="connsiteY112" fmla="*/ 359444 h 577732"/>
                  <a:gd name="connsiteX113" fmla="*/ 66408 w 606193"/>
                  <a:gd name="connsiteY113" fmla="*/ 385120 h 577732"/>
                  <a:gd name="connsiteX114" fmla="*/ 72712 w 606193"/>
                  <a:gd name="connsiteY114" fmla="*/ 398597 h 577732"/>
                  <a:gd name="connsiteX115" fmla="*/ 73008 w 606193"/>
                  <a:gd name="connsiteY115" fmla="*/ 399285 h 577732"/>
                  <a:gd name="connsiteX116" fmla="*/ 108374 w 606193"/>
                  <a:gd name="connsiteY116" fmla="*/ 450930 h 577732"/>
                  <a:gd name="connsiteX117" fmla="*/ 106502 w 606193"/>
                  <a:gd name="connsiteY117" fmla="*/ 483787 h 577732"/>
                  <a:gd name="connsiteX118" fmla="*/ 73599 w 606193"/>
                  <a:gd name="connsiteY118" fmla="*/ 482016 h 577732"/>
                  <a:gd name="connsiteX119" fmla="*/ 12423 w 606193"/>
                  <a:gd name="connsiteY119" fmla="*/ 372823 h 577732"/>
                  <a:gd name="connsiteX120" fmla="*/ 2374 w 606193"/>
                  <a:gd name="connsiteY120" fmla="*/ 325801 h 577732"/>
                  <a:gd name="connsiteX121" fmla="*/ 2374 w 606193"/>
                  <a:gd name="connsiteY121" fmla="*/ 325506 h 577732"/>
                  <a:gd name="connsiteX122" fmla="*/ 2276 w 606193"/>
                  <a:gd name="connsiteY122" fmla="*/ 325113 h 577732"/>
                  <a:gd name="connsiteX123" fmla="*/ 34588 w 606193"/>
                  <a:gd name="connsiteY123" fmla="*/ 152568 h 577732"/>
                  <a:gd name="connsiteX124" fmla="*/ 43454 w 606193"/>
                  <a:gd name="connsiteY124" fmla="*/ 137222 h 577732"/>
                  <a:gd name="connsiteX125" fmla="*/ 44045 w 606193"/>
                  <a:gd name="connsiteY125" fmla="*/ 136238 h 577732"/>
                  <a:gd name="connsiteX126" fmla="*/ 53798 w 606193"/>
                  <a:gd name="connsiteY126" fmla="*/ 121581 h 577732"/>
                  <a:gd name="connsiteX127" fmla="*/ 54192 w 606193"/>
                  <a:gd name="connsiteY127" fmla="*/ 121089 h 577732"/>
                  <a:gd name="connsiteX128" fmla="*/ 194770 w 606193"/>
                  <a:gd name="connsiteY128" fmla="*/ 16126 h 577732"/>
                  <a:gd name="connsiteX129" fmla="*/ 195952 w 606193"/>
                  <a:gd name="connsiteY129" fmla="*/ 15634 h 577732"/>
                  <a:gd name="connsiteX130" fmla="*/ 206395 w 606193"/>
                  <a:gd name="connsiteY130" fmla="*/ 12290 h 577732"/>
                  <a:gd name="connsiteX131" fmla="*/ 212798 w 606193"/>
                  <a:gd name="connsiteY131" fmla="*/ 10421 h 577732"/>
                  <a:gd name="connsiteX132" fmla="*/ 214276 w 606193"/>
                  <a:gd name="connsiteY132" fmla="*/ 10126 h 577732"/>
                  <a:gd name="connsiteX133" fmla="*/ 311250 w 606193"/>
                  <a:gd name="connsiteY133" fmla="*/ 780 h 577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606193" h="577732">
                    <a:moveTo>
                      <a:pt x="255877" y="529706"/>
                    </a:moveTo>
                    <a:cubicBezTo>
                      <a:pt x="260702" y="530394"/>
                      <a:pt x="265724" y="530885"/>
                      <a:pt x="270548" y="531279"/>
                    </a:cubicBezTo>
                    <a:cubicBezTo>
                      <a:pt x="283448" y="532360"/>
                      <a:pt x="292999" y="543563"/>
                      <a:pt x="291916" y="556338"/>
                    </a:cubicBezTo>
                    <a:cubicBezTo>
                      <a:pt x="290931" y="569114"/>
                      <a:pt x="279706" y="578646"/>
                      <a:pt x="266807" y="577663"/>
                    </a:cubicBezTo>
                    <a:cubicBezTo>
                      <a:pt x="260997" y="577172"/>
                      <a:pt x="255089" y="576484"/>
                      <a:pt x="249280" y="575698"/>
                    </a:cubicBezTo>
                    <a:cubicBezTo>
                      <a:pt x="240024" y="574420"/>
                      <a:pt x="232836" y="567738"/>
                      <a:pt x="230276" y="559385"/>
                    </a:cubicBezTo>
                    <a:cubicBezTo>
                      <a:pt x="229291" y="556240"/>
                      <a:pt x="228996" y="552899"/>
                      <a:pt x="229488" y="549459"/>
                    </a:cubicBezTo>
                    <a:cubicBezTo>
                      <a:pt x="231359" y="536684"/>
                      <a:pt x="243076" y="527839"/>
                      <a:pt x="255877" y="529706"/>
                    </a:cubicBezTo>
                    <a:close/>
                    <a:moveTo>
                      <a:pt x="352891" y="523777"/>
                    </a:moveTo>
                    <a:cubicBezTo>
                      <a:pt x="365312" y="520430"/>
                      <a:pt x="378030" y="527813"/>
                      <a:pt x="381381" y="540216"/>
                    </a:cubicBezTo>
                    <a:cubicBezTo>
                      <a:pt x="384733" y="552619"/>
                      <a:pt x="377438" y="565415"/>
                      <a:pt x="365016" y="568762"/>
                    </a:cubicBezTo>
                    <a:cubicBezTo>
                      <a:pt x="359299" y="570239"/>
                      <a:pt x="353482" y="571617"/>
                      <a:pt x="347764" y="572798"/>
                    </a:cubicBezTo>
                    <a:cubicBezTo>
                      <a:pt x="335836" y="575259"/>
                      <a:pt x="324203" y="568172"/>
                      <a:pt x="320752" y="556753"/>
                    </a:cubicBezTo>
                    <a:cubicBezTo>
                      <a:pt x="320555" y="556064"/>
                      <a:pt x="320358" y="555375"/>
                      <a:pt x="320259" y="554686"/>
                    </a:cubicBezTo>
                    <a:cubicBezTo>
                      <a:pt x="317696" y="542086"/>
                      <a:pt x="325780" y="529781"/>
                      <a:pt x="338399" y="527222"/>
                    </a:cubicBezTo>
                    <a:cubicBezTo>
                      <a:pt x="343229" y="526238"/>
                      <a:pt x="348060" y="525057"/>
                      <a:pt x="352891" y="523777"/>
                    </a:cubicBezTo>
                    <a:close/>
                    <a:moveTo>
                      <a:pt x="159338" y="502850"/>
                    </a:moveTo>
                    <a:cubicBezTo>
                      <a:pt x="165029" y="501067"/>
                      <a:pt x="171409" y="501436"/>
                      <a:pt x="177124" y="504388"/>
                    </a:cubicBezTo>
                    <a:cubicBezTo>
                      <a:pt x="181459" y="506651"/>
                      <a:pt x="185992" y="508816"/>
                      <a:pt x="190426" y="510882"/>
                    </a:cubicBezTo>
                    <a:cubicBezTo>
                      <a:pt x="202152" y="516098"/>
                      <a:pt x="207473" y="529873"/>
                      <a:pt x="202250" y="541583"/>
                    </a:cubicBezTo>
                    <a:cubicBezTo>
                      <a:pt x="196929" y="553292"/>
                      <a:pt x="183233" y="558606"/>
                      <a:pt x="171409" y="553292"/>
                    </a:cubicBezTo>
                    <a:cubicBezTo>
                      <a:pt x="166088" y="550931"/>
                      <a:pt x="160767" y="548373"/>
                      <a:pt x="155545" y="545617"/>
                    </a:cubicBezTo>
                    <a:cubicBezTo>
                      <a:pt x="149731" y="542665"/>
                      <a:pt x="145789" y="537549"/>
                      <a:pt x="144016" y="531743"/>
                    </a:cubicBezTo>
                    <a:cubicBezTo>
                      <a:pt x="142341" y="526134"/>
                      <a:pt x="142735" y="519837"/>
                      <a:pt x="145691" y="514228"/>
                    </a:cubicBezTo>
                    <a:cubicBezTo>
                      <a:pt x="148647" y="508570"/>
                      <a:pt x="153648" y="504634"/>
                      <a:pt x="159338" y="502850"/>
                    </a:cubicBezTo>
                    <a:close/>
                    <a:moveTo>
                      <a:pt x="445338" y="485453"/>
                    </a:moveTo>
                    <a:cubicBezTo>
                      <a:pt x="451199" y="486522"/>
                      <a:pt x="456642" y="489816"/>
                      <a:pt x="460287" y="495076"/>
                    </a:cubicBezTo>
                    <a:cubicBezTo>
                      <a:pt x="467577" y="505694"/>
                      <a:pt x="464917" y="520148"/>
                      <a:pt x="454278" y="527423"/>
                    </a:cubicBezTo>
                    <a:cubicBezTo>
                      <a:pt x="449450" y="530766"/>
                      <a:pt x="444525" y="533912"/>
                      <a:pt x="439500" y="536960"/>
                    </a:cubicBezTo>
                    <a:cubicBezTo>
                      <a:pt x="428467" y="543646"/>
                      <a:pt x="414182" y="540107"/>
                      <a:pt x="407483" y="529095"/>
                    </a:cubicBezTo>
                    <a:cubicBezTo>
                      <a:pt x="406498" y="527325"/>
                      <a:pt x="405710" y="525555"/>
                      <a:pt x="405119" y="523785"/>
                    </a:cubicBezTo>
                    <a:cubicBezTo>
                      <a:pt x="402163" y="513855"/>
                      <a:pt x="406104" y="502745"/>
                      <a:pt x="415463" y="497141"/>
                    </a:cubicBezTo>
                    <a:cubicBezTo>
                      <a:pt x="419600" y="494584"/>
                      <a:pt x="423837" y="491930"/>
                      <a:pt x="427876" y="489177"/>
                    </a:cubicBezTo>
                    <a:cubicBezTo>
                      <a:pt x="433195" y="485539"/>
                      <a:pt x="439476" y="484384"/>
                      <a:pt x="445338" y="485453"/>
                    </a:cubicBezTo>
                    <a:close/>
                    <a:moveTo>
                      <a:pt x="502129" y="422161"/>
                    </a:moveTo>
                    <a:cubicBezTo>
                      <a:pt x="508013" y="421203"/>
                      <a:pt x="514266" y="422481"/>
                      <a:pt x="519485" y="426216"/>
                    </a:cubicBezTo>
                    <a:cubicBezTo>
                      <a:pt x="529923" y="433785"/>
                      <a:pt x="532286" y="448236"/>
                      <a:pt x="524704" y="458656"/>
                    </a:cubicBezTo>
                    <a:cubicBezTo>
                      <a:pt x="521257" y="463374"/>
                      <a:pt x="517712" y="468093"/>
                      <a:pt x="513971" y="472615"/>
                    </a:cubicBezTo>
                    <a:cubicBezTo>
                      <a:pt x="505797" y="482543"/>
                      <a:pt x="491125" y="484018"/>
                      <a:pt x="481179" y="475957"/>
                    </a:cubicBezTo>
                    <a:cubicBezTo>
                      <a:pt x="477438" y="472910"/>
                      <a:pt x="474976" y="468879"/>
                      <a:pt x="473696" y="464652"/>
                    </a:cubicBezTo>
                    <a:cubicBezTo>
                      <a:pt x="471529" y="457476"/>
                      <a:pt x="472809" y="449415"/>
                      <a:pt x="477930" y="443222"/>
                    </a:cubicBezTo>
                    <a:cubicBezTo>
                      <a:pt x="481081" y="439389"/>
                      <a:pt x="484035" y="435456"/>
                      <a:pt x="486989" y="431524"/>
                    </a:cubicBezTo>
                    <a:cubicBezTo>
                      <a:pt x="490731" y="426314"/>
                      <a:pt x="496246" y="423119"/>
                      <a:pt x="502129" y="422161"/>
                    </a:cubicBezTo>
                    <a:close/>
                    <a:moveTo>
                      <a:pt x="552108" y="341518"/>
                    </a:moveTo>
                    <a:cubicBezTo>
                      <a:pt x="564426" y="345060"/>
                      <a:pt x="571520" y="358049"/>
                      <a:pt x="567874" y="370350"/>
                    </a:cubicBezTo>
                    <a:cubicBezTo>
                      <a:pt x="566298" y="375958"/>
                      <a:pt x="564426" y="381567"/>
                      <a:pt x="562455" y="387078"/>
                    </a:cubicBezTo>
                    <a:cubicBezTo>
                      <a:pt x="558119" y="399181"/>
                      <a:pt x="544817" y="405479"/>
                      <a:pt x="532697" y="401149"/>
                    </a:cubicBezTo>
                    <a:cubicBezTo>
                      <a:pt x="525405" y="398591"/>
                      <a:pt x="520281" y="392785"/>
                      <a:pt x="518212" y="385995"/>
                    </a:cubicBezTo>
                    <a:cubicBezTo>
                      <a:pt x="516832" y="381371"/>
                      <a:pt x="516832" y="376254"/>
                      <a:pt x="518606" y="371432"/>
                    </a:cubicBezTo>
                    <a:cubicBezTo>
                      <a:pt x="520281" y="366807"/>
                      <a:pt x="521759" y="362084"/>
                      <a:pt x="523139" y="357361"/>
                    </a:cubicBezTo>
                    <a:cubicBezTo>
                      <a:pt x="526784" y="344962"/>
                      <a:pt x="539693" y="337877"/>
                      <a:pt x="552108" y="341518"/>
                    </a:cubicBezTo>
                    <a:close/>
                    <a:moveTo>
                      <a:pt x="384305" y="251149"/>
                    </a:moveTo>
                    <a:lnTo>
                      <a:pt x="339287" y="304059"/>
                    </a:lnTo>
                    <a:lnTo>
                      <a:pt x="384305" y="304059"/>
                    </a:lnTo>
                    <a:close/>
                    <a:moveTo>
                      <a:pt x="384305" y="200698"/>
                    </a:moveTo>
                    <a:lnTo>
                      <a:pt x="425088" y="200698"/>
                    </a:lnTo>
                    <a:lnTo>
                      <a:pt x="425088" y="304059"/>
                    </a:lnTo>
                    <a:lnTo>
                      <a:pt x="446267" y="304059"/>
                    </a:lnTo>
                    <a:lnTo>
                      <a:pt x="446267" y="340348"/>
                    </a:lnTo>
                    <a:lnTo>
                      <a:pt x="425088" y="340348"/>
                    </a:lnTo>
                    <a:lnTo>
                      <a:pt x="425088" y="371819"/>
                    </a:lnTo>
                    <a:lnTo>
                      <a:pt x="384305" y="371819"/>
                    </a:lnTo>
                    <a:lnTo>
                      <a:pt x="384305" y="340348"/>
                    </a:lnTo>
                    <a:lnTo>
                      <a:pt x="298997" y="340348"/>
                    </a:lnTo>
                    <a:lnTo>
                      <a:pt x="298997" y="301895"/>
                    </a:lnTo>
                    <a:close/>
                    <a:moveTo>
                      <a:pt x="214780" y="200698"/>
                    </a:moveTo>
                    <a:cubicBezTo>
                      <a:pt x="231229" y="200698"/>
                      <a:pt x="244033" y="202567"/>
                      <a:pt x="253193" y="206304"/>
                    </a:cubicBezTo>
                    <a:cubicBezTo>
                      <a:pt x="262353" y="210041"/>
                      <a:pt x="269543" y="215843"/>
                      <a:pt x="274862" y="223613"/>
                    </a:cubicBezTo>
                    <a:cubicBezTo>
                      <a:pt x="280082" y="231382"/>
                      <a:pt x="282741" y="240036"/>
                      <a:pt x="282741" y="249674"/>
                    </a:cubicBezTo>
                    <a:cubicBezTo>
                      <a:pt x="282741" y="259902"/>
                      <a:pt x="279688" y="269736"/>
                      <a:pt x="273680" y="279079"/>
                    </a:cubicBezTo>
                    <a:cubicBezTo>
                      <a:pt x="267672" y="288422"/>
                      <a:pt x="256739" y="298650"/>
                      <a:pt x="240881" y="309861"/>
                    </a:cubicBezTo>
                    <a:cubicBezTo>
                      <a:pt x="231426" y="316352"/>
                      <a:pt x="225122" y="320876"/>
                      <a:pt x="221970" y="323531"/>
                    </a:cubicBezTo>
                    <a:cubicBezTo>
                      <a:pt x="218818" y="326088"/>
                      <a:pt x="215075" y="329432"/>
                      <a:pt x="210742" y="333661"/>
                    </a:cubicBezTo>
                    <a:lnTo>
                      <a:pt x="283825" y="333661"/>
                    </a:lnTo>
                    <a:lnTo>
                      <a:pt x="283825" y="371819"/>
                    </a:lnTo>
                    <a:lnTo>
                      <a:pt x="143470" y="371819"/>
                    </a:lnTo>
                    <a:cubicBezTo>
                      <a:pt x="145046" y="357952"/>
                      <a:pt x="149970" y="344872"/>
                      <a:pt x="158047" y="332678"/>
                    </a:cubicBezTo>
                    <a:cubicBezTo>
                      <a:pt x="166222" y="320483"/>
                      <a:pt x="181587" y="306124"/>
                      <a:pt x="204044" y="289504"/>
                    </a:cubicBezTo>
                    <a:cubicBezTo>
                      <a:pt x="217735" y="279374"/>
                      <a:pt x="226501" y="271605"/>
                      <a:pt x="230342" y="266294"/>
                    </a:cubicBezTo>
                    <a:cubicBezTo>
                      <a:pt x="234183" y="261082"/>
                      <a:pt x="236055" y="256066"/>
                      <a:pt x="236055" y="251346"/>
                    </a:cubicBezTo>
                    <a:cubicBezTo>
                      <a:pt x="236055" y="246134"/>
                      <a:pt x="234183" y="241806"/>
                      <a:pt x="230342" y="238168"/>
                    </a:cubicBezTo>
                    <a:cubicBezTo>
                      <a:pt x="226599" y="234529"/>
                      <a:pt x="221773" y="232660"/>
                      <a:pt x="216060" y="232660"/>
                    </a:cubicBezTo>
                    <a:cubicBezTo>
                      <a:pt x="210052" y="232660"/>
                      <a:pt x="205226" y="234627"/>
                      <a:pt x="201385" y="238364"/>
                    </a:cubicBezTo>
                    <a:cubicBezTo>
                      <a:pt x="197642" y="242101"/>
                      <a:pt x="195081" y="248691"/>
                      <a:pt x="193801" y="258132"/>
                    </a:cubicBezTo>
                    <a:lnTo>
                      <a:pt x="146917" y="254395"/>
                    </a:lnTo>
                    <a:cubicBezTo>
                      <a:pt x="148690" y="241216"/>
                      <a:pt x="152039" y="230988"/>
                      <a:pt x="156964" y="223613"/>
                    </a:cubicBezTo>
                    <a:cubicBezTo>
                      <a:pt x="161888" y="216237"/>
                      <a:pt x="168783" y="210533"/>
                      <a:pt x="177746" y="206599"/>
                    </a:cubicBezTo>
                    <a:cubicBezTo>
                      <a:pt x="186610" y="202665"/>
                      <a:pt x="199021" y="200698"/>
                      <a:pt x="214780" y="200698"/>
                    </a:cubicBezTo>
                    <a:close/>
                    <a:moveTo>
                      <a:pt x="311250" y="780"/>
                    </a:moveTo>
                    <a:cubicBezTo>
                      <a:pt x="343500" y="3166"/>
                      <a:pt x="375295" y="11011"/>
                      <a:pt x="405490" y="24193"/>
                    </a:cubicBezTo>
                    <a:cubicBezTo>
                      <a:pt x="405785" y="24291"/>
                      <a:pt x="406081" y="24389"/>
                      <a:pt x="406376" y="24488"/>
                    </a:cubicBezTo>
                    <a:cubicBezTo>
                      <a:pt x="406376" y="24586"/>
                      <a:pt x="406475" y="24586"/>
                      <a:pt x="406475" y="24586"/>
                    </a:cubicBezTo>
                    <a:cubicBezTo>
                      <a:pt x="413371" y="27636"/>
                      <a:pt x="420070" y="30882"/>
                      <a:pt x="426768" y="34423"/>
                    </a:cubicBezTo>
                    <a:cubicBezTo>
                      <a:pt x="492969" y="69936"/>
                      <a:pt x="541930" y="128369"/>
                      <a:pt x="565179" y="199492"/>
                    </a:cubicBezTo>
                    <a:lnTo>
                      <a:pt x="595718" y="189950"/>
                    </a:lnTo>
                    <a:cubicBezTo>
                      <a:pt x="604289" y="187293"/>
                      <a:pt x="608426" y="191917"/>
                      <a:pt x="604978" y="200082"/>
                    </a:cubicBezTo>
                    <a:lnTo>
                      <a:pt x="574538" y="273271"/>
                    </a:lnTo>
                    <a:cubicBezTo>
                      <a:pt x="571188" y="281534"/>
                      <a:pt x="562224" y="284288"/>
                      <a:pt x="554737" y="279468"/>
                    </a:cubicBezTo>
                    <a:lnTo>
                      <a:pt x="488142" y="236381"/>
                    </a:lnTo>
                    <a:cubicBezTo>
                      <a:pt x="480655" y="231561"/>
                      <a:pt x="481542" y="225462"/>
                      <a:pt x="490014" y="222806"/>
                    </a:cubicBezTo>
                    <a:lnTo>
                      <a:pt x="520651" y="213264"/>
                    </a:lnTo>
                    <a:cubicBezTo>
                      <a:pt x="515529" y="197623"/>
                      <a:pt x="508830" y="182867"/>
                      <a:pt x="500949" y="169095"/>
                    </a:cubicBezTo>
                    <a:cubicBezTo>
                      <a:pt x="500949" y="168996"/>
                      <a:pt x="500850" y="168800"/>
                      <a:pt x="500752" y="168701"/>
                    </a:cubicBezTo>
                    <a:cubicBezTo>
                      <a:pt x="500161" y="167717"/>
                      <a:pt x="499569" y="166635"/>
                      <a:pt x="498978" y="165652"/>
                    </a:cubicBezTo>
                    <a:cubicBezTo>
                      <a:pt x="498978" y="165553"/>
                      <a:pt x="498880" y="165553"/>
                      <a:pt x="498880" y="165553"/>
                    </a:cubicBezTo>
                    <a:cubicBezTo>
                      <a:pt x="457701" y="96201"/>
                      <a:pt x="384309" y="52032"/>
                      <a:pt x="304711" y="47015"/>
                    </a:cubicBezTo>
                    <a:cubicBezTo>
                      <a:pt x="304120" y="47015"/>
                      <a:pt x="303529" y="47015"/>
                      <a:pt x="302839" y="46917"/>
                    </a:cubicBezTo>
                    <a:cubicBezTo>
                      <a:pt x="301263" y="46917"/>
                      <a:pt x="299785" y="46818"/>
                      <a:pt x="298209" y="46720"/>
                    </a:cubicBezTo>
                    <a:cubicBezTo>
                      <a:pt x="297815" y="46720"/>
                      <a:pt x="297420" y="46720"/>
                      <a:pt x="296928" y="46720"/>
                    </a:cubicBezTo>
                    <a:cubicBezTo>
                      <a:pt x="271413" y="45933"/>
                      <a:pt x="245406" y="49179"/>
                      <a:pt x="219595" y="56951"/>
                    </a:cubicBezTo>
                    <a:cubicBezTo>
                      <a:pt x="193982" y="64624"/>
                      <a:pt x="170634" y="76232"/>
                      <a:pt x="149848" y="90889"/>
                    </a:cubicBezTo>
                    <a:cubicBezTo>
                      <a:pt x="148666" y="91676"/>
                      <a:pt x="147484" y="92561"/>
                      <a:pt x="146302" y="93447"/>
                    </a:cubicBezTo>
                    <a:cubicBezTo>
                      <a:pt x="65521" y="152568"/>
                      <a:pt x="26510" y="258318"/>
                      <a:pt x="57049" y="359444"/>
                    </a:cubicBezTo>
                    <a:cubicBezTo>
                      <a:pt x="59709" y="368200"/>
                      <a:pt x="62861" y="376758"/>
                      <a:pt x="66408" y="385120"/>
                    </a:cubicBezTo>
                    <a:cubicBezTo>
                      <a:pt x="68378" y="389645"/>
                      <a:pt x="70545" y="394170"/>
                      <a:pt x="72712" y="398597"/>
                    </a:cubicBezTo>
                    <a:cubicBezTo>
                      <a:pt x="72811" y="398793"/>
                      <a:pt x="72910" y="399088"/>
                      <a:pt x="73008" y="399285"/>
                    </a:cubicBezTo>
                    <a:cubicBezTo>
                      <a:pt x="82465" y="417877"/>
                      <a:pt x="94287" y="435191"/>
                      <a:pt x="108374" y="450930"/>
                    </a:cubicBezTo>
                    <a:cubicBezTo>
                      <a:pt x="116945" y="460571"/>
                      <a:pt x="116058" y="475228"/>
                      <a:pt x="106502" y="483787"/>
                    </a:cubicBezTo>
                    <a:cubicBezTo>
                      <a:pt x="96947" y="492345"/>
                      <a:pt x="82170" y="491558"/>
                      <a:pt x="73599" y="482016"/>
                    </a:cubicBezTo>
                    <a:cubicBezTo>
                      <a:pt x="45424" y="450439"/>
                      <a:pt x="24835" y="413647"/>
                      <a:pt x="12423" y="372823"/>
                    </a:cubicBezTo>
                    <a:cubicBezTo>
                      <a:pt x="7792" y="357280"/>
                      <a:pt x="4443" y="341541"/>
                      <a:pt x="2374" y="325801"/>
                    </a:cubicBezTo>
                    <a:cubicBezTo>
                      <a:pt x="2374" y="325703"/>
                      <a:pt x="2374" y="325604"/>
                      <a:pt x="2374" y="325506"/>
                    </a:cubicBezTo>
                    <a:cubicBezTo>
                      <a:pt x="2374" y="325309"/>
                      <a:pt x="2276" y="325211"/>
                      <a:pt x="2276" y="325113"/>
                    </a:cubicBezTo>
                    <a:cubicBezTo>
                      <a:pt x="-5211" y="265991"/>
                      <a:pt x="5822" y="206181"/>
                      <a:pt x="34588" y="152568"/>
                    </a:cubicBezTo>
                    <a:cubicBezTo>
                      <a:pt x="37346" y="147354"/>
                      <a:pt x="40400" y="142239"/>
                      <a:pt x="43454" y="137222"/>
                    </a:cubicBezTo>
                    <a:cubicBezTo>
                      <a:pt x="43651" y="136829"/>
                      <a:pt x="43848" y="136534"/>
                      <a:pt x="44045" y="136238"/>
                    </a:cubicBezTo>
                    <a:cubicBezTo>
                      <a:pt x="47099" y="131221"/>
                      <a:pt x="50350" y="126303"/>
                      <a:pt x="53798" y="121581"/>
                    </a:cubicBezTo>
                    <a:cubicBezTo>
                      <a:pt x="53897" y="121384"/>
                      <a:pt x="53995" y="121188"/>
                      <a:pt x="54192" y="121089"/>
                    </a:cubicBezTo>
                    <a:cubicBezTo>
                      <a:pt x="88869" y="72395"/>
                      <a:pt x="137534" y="35899"/>
                      <a:pt x="194770" y="16126"/>
                    </a:cubicBezTo>
                    <a:cubicBezTo>
                      <a:pt x="195164" y="15929"/>
                      <a:pt x="195558" y="15831"/>
                      <a:pt x="195952" y="15634"/>
                    </a:cubicBezTo>
                    <a:cubicBezTo>
                      <a:pt x="199400" y="14454"/>
                      <a:pt x="202848" y="13372"/>
                      <a:pt x="206395" y="12290"/>
                    </a:cubicBezTo>
                    <a:cubicBezTo>
                      <a:pt x="208463" y="11601"/>
                      <a:pt x="210631" y="11011"/>
                      <a:pt x="212798" y="10421"/>
                    </a:cubicBezTo>
                    <a:cubicBezTo>
                      <a:pt x="213290" y="10322"/>
                      <a:pt x="213783" y="10224"/>
                      <a:pt x="214276" y="10126"/>
                    </a:cubicBezTo>
                    <a:cubicBezTo>
                      <a:pt x="246292" y="1469"/>
                      <a:pt x="278999" y="-1605"/>
                      <a:pt x="311250" y="78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7" name="îṥḷíḋê"/>
            <p:cNvGrpSpPr/>
            <p:nvPr/>
          </p:nvGrpSpPr>
          <p:grpSpPr>
            <a:xfrm>
              <a:off x="4920733" y="4892842"/>
              <a:ext cx="6143819" cy="823137"/>
              <a:chOff x="4963128" y="4179692"/>
              <a:chExt cx="6143819" cy="823137"/>
            </a:xfrm>
          </p:grpSpPr>
          <p:sp>
            <p:nvSpPr>
              <p:cNvPr id="23" name="îśḷïḋè"/>
              <p:cNvSpPr/>
              <p:nvPr/>
            </p:nvSpPr>
            <p:spPr bwMode="auto">
              <a:xfrm>
                <a:off x="5601675" y="4592573"/>
                <a:ext cx="5505272" cy="410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dirty="0" smtClean="0">
                    <a:latin typeface="微软雅黑" panose="020B0503020204020204" charset="-122"/>
                    <a:ea typeface="微软雅黑" panose="020B0503020204020204" charset="-122"/>
                  </a:rPr>
                  <a:t>对热滞销的商品、空货位、库容进行预警提醒</a:t>
                </a:r>
                <a:endParaRPr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ïŝḻiḋe"/>
              <p:cNvSpPr txBox="1"/>
              <p:nvPr/>
            </p:nvSpPr>
            <p:spPr bwMode="auto">
              <a:xfrm>
                <a:off x="5601675" y="4179692"/>
                <a:ext cx="337454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微软雅黑" panose="020B0503020204020204" charset="-122"/>
                    <a:ea typeface="微软雅黑" panose="020B0503020204020204" charset="-122"/>
                  </a:rPr>
                  <a:t>库存预警</a:t>
                </a:r>
                <a:endParaRPr lang="zh-CN" altLang="en-US" sz="18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5" name="ísľïḋé"/>
              <p:cNvSpPr/>
              <p:nvPr/>
            </p:nvSpPr>
            <p:spPr bwMode="auto">
              <a:xfrm>
                <a:off x="4963128" y="4272786"/>
                <a:ext cx="461080" cy="460385"/>
              </a:xfrm>
              <a:custGeom>
                <a:avLst/>
                <a:gdLst>
                  <a:gd name="connsiteX0" fmla="*/ 414466 w 609191"/>
                  <a:gd name="connsiteY0" fmla="*/ 452804 h 608274"/>
                  <a:gd name="connsiteX1" fmla="*/ 296425 w 609191"/>
                  <a:gd name="connsiteY1" fmla="*/ 570653 h 608274"/>
                  <a:gd name="connsiteX2" fmla="*/ 570190 w 609191"/>
                  <a:gd name="connsiteY2" fmla="*/ 570653 h 608274"/>
                  <a:gd name="connsiteX3" fmla="*/ 452149 w 609191"/>
                  <a:gd name="connsiteY3" fmla="*/ 452804 h 608274"/>
                  <a:gd name="connsiteX4" fmla="*/ 452149 w 609191"/>
                  <a:gd name="connsiteY4" fmla="*/ 539239 h 608274"/>
                  <a:gd name="connsiteX5" fmla="*/ 414466 w 609191"/>
                  <a:gd name="connsiteY5" fmla="*/ 539239 h 608274"/>
                  <a:gd name="connsiteX6" fmla="*/ 433307 w 609191"/>
                  <a:gd name="connsiteY6" fmla="*/ 413866 h 608274"/>
                  <a:gd name="connsiteX7" fmla="*/ 609191 w 609191"/>
                  <a:gd name="connsiteY7" fmla="*/ 589463 h 608274"/>
                  <a:gd name="connsiteX8" fmla="*/ 609191 w 609191"/>
                  <a:gd name="connsiteY8" fmla="*/ 608274 h 608274"/>
                  <a:gd name="connsiteX9" fmla="*/ 257423 w 609191"/>
                  <a:gd name="connsiteY9" fmla="*/ 608274 h 608274"/>
                  <a:gd name="connsiteX10" fmla="*/ 257423 w 609191"/>
                  <a:gd name="connsiteY10" fmla="*/ 589463 h 608274"/>
                  <a:gd name="connsiteX11" fmla="*/ 433307 w 609191"/>
                  <a:gd name="connsiteY11" fmla="*/ 413866 h 608274"/>
                  <a:gd name="connsiteX12" fmla="*/ 433331 w 609191"/>
                  <a:gd name="connsiteY12" fmla="*/ 202808 h 608274"/>
                  <a:gd name="connsiteX13" fmla="*/ 365505 w 609191"/>
                  <a:gd name="connsiteY13" fmla="*/ 270537 h 608274"/>
                  <a:gd name="connsiteX14" fmla="*/ 433331 w 609191"/>
                  <a:gd name="connsiteY14" fmla="*/ 338171 h 608274"/>
                  <a:gd name="connsiteX15" fmla="*/ 501156 w 609191"/>
                  <a:gd name="connsiteY15" fmla="*/ 270537 h 608274"/>
                  <a:gd name="connsiteX16" fmla="*/ 433331 w 609191"/>
                  <a:gd name="connsiteY16" fmla="*/ 202808 h 608274"/>
                  <a:gd name="connsiteX17" fmla="*/ 199061 w 609191"/>
                  <a:gd name="connsiteY17" fmla="*/ 81574 h 608274"/>
                  <a:gd name="connsiteX18" fmla="*/ 236747 w 609191"/>
                  <a:gd name="connsiteY18" fmla="*/ 81574 h 608274"/>
                  <a:gd name="connsiteX19" fmla="*/ 236747 w 609191"/>
                  <a:gd name="connsiteY19" fmla="*/ 236207 h 608274"/>
                  <a:gd name="connsiteX20" fmla="*/ 81668 w 609191"/>
                  <a:gd name="connsiteY20" fmla="*/ 236395 h 608274"/>
                  <a:gd name="connsiteX21" fmla="*/ 81574 w 609191"/>
                  <a:gd name="connsiteY21" fmla="*/ 198771 h 608274"/>
                  <a:gd name="connsiteX22" fmla="*/ 199061 w 609191"/>
                  <a:gd name="connsiteY22" fmla="*/ 198583 h 608274"/>
                  <a:gd name="connsiteX23" fmla="*/ 217890 w 609191"/>
                  <a:gd name="connsiteY23" fmla="*/ 37627 h 608274"/>
                  <a:gd name="connsiteX24" fmla="*/ 37681 w 609191"/>
                  <a:gd name="connsiteY24" fmla="*/ 217577 h 608274"/>
                  <a:gd name="connsiteX25" fmla="*/ 217890 w 609191"/>
                  <a:gd name="connsiteY25" fmla="*/ 397621 h 608274"/>
                  <a:gd name="connsiteX26" fmla="*/ 352223 w 609191"/>
                  <a:gd name="connsiteY26" fmla="*/ 337701 h 608274"/>
                  <a:gd name="connsiteX27" fmla="*/ 327824 w 609191"/>
                  <a:gd name="connsiteY27" fmla="*/ 270537 h 608274"/>
                  <a:gd name="connsiteX28" fmla="*/ 392730 w 609191"/>
                  <a:gd name="connsiteY28" fmla="*/ 173365 h 608274"/>
                  <a:gd name="connsiteX29" fmla="*/ 217890 w 609191"/>
                  <a:gd name="connsiteY29" fmla="*/ 37627 h 608274"/>
                  <a:gd name="connsiteX30" fmla="*/ 217890 w 609191"/>
                  <a:gd name="connsiteY30" fmla="*/ 0 h 608274"/>
                  <a:gd name="connsiteX31" fmla="*/ 360041 w 609191"/>
                  <a:gd name="connsiteY31" fmla="*/ 52678 h 608274"/>
                  <a:gd name="connsiteX32" fmla="*/ 429468 w 609191"/>
                  <a:gd name="connsiteY32" fmla="*/ 165276 h 608274"/>
                  <a:gd name="connsiteX33" fmla="*/ 433331 w 609191"/>
                  <a:gd name="connsiteY33" fmla="*/ 165182 h 608274"/>
                  <a:gd name="connsiteX34" fmla="*/ 538837 w 609191"/>
                  <a:gd name="connsiteY34" fmla="*/ 270537 h 608274"/>
                  <a:gd name="connsiteX35" fmla="*/ 433331 w 609191"/>
                  <a:gd name="connsiteY35" fmla="*/ 375798 h 608274"/>
                  <a:gd name="connsiteX36" fmla="*/ 381048 w 609191"/>
                  <a:gd name="connsiteY36" fmla="*/ 361876 h 608274"/>
                  <a:gd name="connsiteX37" fmla="*/ 317085 w 609191"/>
                  <a:gd name="connsiteY37" fmla="*/ 411449 h 608274"/>
                  <a:gd name="connsiteX38" fmla="*/ 217890 w 609191"/>
                  <a:gd name="connsiteY38" fmla="*/ 435248 h 608274"/>
                  <a:gd name="connsiteX39" fmla="*/ 0 w 609191"/>
                  <a:gd name="connsiteY39" fmla="*/ 217577 h 608274"/>
                  <a:gd name="connsiteX40" fmla="*/ 217890 w 609191"/>
                  <a:gd name="connsiteY40" fmla="*/ 0 h 608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9191" h="608274">
                    <a:moveTo>
                      <a:pt x="414466" y="452804"/>
                    </a:moveTo>
                    <a:cubicBezTo>
                      <a:pt x="353326" y="461175"/>
                      <a:pt x="304809" y="509612"/>
                      <a:pt x="296425" y="570653"/>
                    </a:cubicBezTo>
                    <a:lnTo>
                      <a:pt x="570190" y="570653"/>
                    </a:lnTo>
                    <a:cubicBezTo>
                      <a:pt x="561805" y="509612"/>
                      <a:pt x="513289" y="461175"/>
                      <a:pt x="452149" y="452804"/>
                    </a:cubicBezTo>
                    <a:lnTo>
                      <a:pt x="452149" y="539239"/>
                    </a:lnTo>
                    <a:lnTo>
                      <a:pt x="414466" y="539239"/>
                    </a:lnTo>
                    <a:close/>
                    <a:moveTo>
                      <a:pt x="433307" y="413866"/>
                    </a:moveTo>
                    <a:cubicBezTo>
                      <a:pt x="530246" y="413866"/>
                      <a:pt x="609191" y="492589"/>
                      <a:pt x="609191" y="589463"/>
                    </a:cubicBezTo>
                    <a:lnTo>
                      <a:pt x="609191" y="608274"/>
                    </a:lnTo>
                    <a:lnTo>
                      <a:pt x="257423" y="608274"/>
                    </a:lnTo>
                    <a:lnTo>
                      <a:pt x="257423" y="589463"/>
                    </a:lnTo>
                    <a:cubicBezTo>
                      <a:pt x="257423" y="492589"/>
                      <a:pt x="336369" y="413866"/>
                      <a:pt x="433307" y="413866"/>
                    </a:cubicBezTo>
                    <a:close/>
                    <a:moveTo>
                      <a:pt x="433331" y="202808"/>
                    </a:moveTo>
                    <a:cubicBezTo>
                      <a:pt x="395932" y="202808"/>
                      <a:pt x="365505" y="233192"/>
                      <a:pt x="365505" y="270537"/>
                    </a:cubicBezTo>
                    <a:cubicBezTo>
                      <a:pt x="365505" y="307881"/>
                      <a:pt x="395932" y="338171"/>
                      <a:pt x="433331" y="338171"/>
                    </a:cubicBezTo>
                    <a:cubicBezTo>
                      <a:pt x="470729" y="338171"/>
                      <a:pt x="501156" y="307881"/>
                      <a:pt x="501156" y="270537"/>
                    </a:cubicBezTo>
                    <a:cubicBezTo>
                      <a:pt x="501156" y="233192"/>
                      <a:pt x="470729" y="202808"/>
                      <a:pt x="433331" y="202808"/>
                    </a:cubicBezTo>
                    <a:close/>
                    <a:moveTo>
                      <a:pt x="199061" y="81574"/>
                    </a:moveTo>
                    <a:lnTo>
                      <a:pt x="236747" y="81574"/>
                    </a:lnTo>
                    <a:lnTo>
                      <a:pt x="236747" y="236207"/>
                    </a:lnTo>
                    <a:lnTo>
                      <a:pt x="81668" y="236395"/>
                    </a:lnTo>
                    <a:lnTo>
                      <a:pt x="81574" y="198771"/>
                    </a:lnTo>
                    <a:lnTo>
                      <a:pt x="199061" y="198583"/>
                    </a:lnTo>
                    <a:close/>
                    <a:moveTo>
                      <a:pt x="217890" y="37627"/>
                    </a:moveTo>
                    <a:cubicBezTo>
                      <a:pt x="118506" y="37627"/>
                      <a:pt x="37681" y="118336"/>
                      <a:pt x="37681" y="217577"/>
                    </a:cubicBezTo>
                    <a:cubicBezTo>
                      <a:pt x="37681" y="316818"/>
                      <a:pt x="118506" y="397621"/>
                      <a:pt x="217890" y="397621"/>
                    </a:cubicBezTo>
                    <a:cubicBezTo>
                      <a:pt x="269890" y="397621"/>
                      <a:pt x="318027" y="375986"/>
                      <a:pt x="352223" y="337701"/>
                    </a:cubicBezTo>
                    <a:cubicBezTo>
                      <a:pt x="337056" y="319452"/>
                      <a:pt x="327824" y="296029"/>
                      <a:pt x="327824" y="270537"/>
                    </a:cubicBezTo>
                    <a:cubicBezTo>
                      <a:pt x="327824" y="226796"/>
                      <a:pt x="354672" y="189263"/>
                      <a:pt x="392730" y="173365"/>
                    </a:cubicBezTo>
                    <a:cubicBezTo>
                      <a:pt x="372759" y="93785"/>
                      <a:pt x="301636" y="37627"/>
                      <a:pt x="217890" y="37627"/>
                    </a:cubicBezTo>
                    <a:close/>
                    <a:moveTo>
                      <a:pt x="217890" y="0"/>
                    </a:moveTo>
                    <a:cubicBezTo>
                      <a:pt x="270078" y="0"/>
                      <a:pt x="320571" y="18719"/>
                      <a:pt x="360041" y="52678"/>
                    </a:cubicBezTo>
                    <a:cubicBezTo>
                      <a:pt x="394425" y="82215"/>
                      <a:pt x="418729" y="121723"/>
                      <a:pt x="429468" y="165276"/>
                    </a:cubicBezTo>
                    <a:cubicBezTo>
                      <a:pt x="430787" y="165276"/>
                      <a:pt x="432012" y="165182"/>
                      <a:pt x="433331" y="165182"/>
                    </a:cubicBezTo>
                    <a:cubicBezTo>
                      <a:pt x="491453" y="165182"/>
                      <a:pt x="538837" y="212497"/>
                      <a:pt x="538837" y="270537"/>
                    </a:cubicBezTo>
                    <a:cubicBezTo>
                      <a:pt x="538837" y="328576"/>
                      <a:pt x="491453" y="375798"/>
                      <a:pt x="433331" y="375798"/>
                    </a:cubicBezTo>
                    <a:cubicBezTo>
                      <a:pt x="414302" y="375798"/>
                      <a:pt x="396403" y="370718"/>
                      <a:pt x="381048" y="361876"/>
                    </a:cubicBezTo>
                    <a:cubicBezTo>
                      <a:pt x="362962" y="382194"/>
                      <a:pt x="341201" y="399126"/>
                      <a:pt x="317085" y="411449"/>
                    </a:cubicBezTo>
                    <a:cubicBezTo>
                      <a:pt x="286187" y="427252"/>
                      <a:pt x="252839" y="435248"/>
                      <a:pt x="217890" y="435248"/>
                    </a:cubicBezTo>
                    <a:cubicBezTo>
                      <a:pt x="97782" y="435248"/>
                      <a:pt x="0" y="337606"/>
                      <a:pt x="0" y="217577"/>
                    </a:cubicBezTo>
                    <a:cubicBezTo>
                      <a:pt x="0" y="97642"/>
                      <a:pt x="97782" y="0"/>
                      <a:pt x="2178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5559280" y="2148712"/>
              <a:ext cx="508653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963415" y="3028322"/>
              <a:ext cx="4682395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240016" y="3913505"/>
              <a:ext cx="440579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906930" y="4762305"/>
              <a:ext cx="473888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627509" y="5715979"/>
              <a:ext cx="5018301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原创设计师QQ598969553               _1"/>
          <p:cNvSpPr/>
          <p:nvPr/>
        </p:nvSpPr>
        <p:spPr bwMode="auto">
          <a:xfrm>
            <a:off x="8206810" y="-1"/>
            <a:ext cx="1324975" cy="1122173"/>
          </a:xfrm>
          <a:custGeom>
            <a:avLst/>
            <a:gdLst>
              <a:gd name="T0" fmla="*/ 0 w 196"/>
              <a:gd name="T1" fmla="*/ 0 h 166"/>
              <a:gd name="T2" fmla="*/ 96 w 196"/>
              <a:gd name="T3" fmla="*/ 166 h 166"/>
              <a:gd name="T4" fmla="*/ 196 w 196"/>
              <a:gd name="T5" fmla="*/ 0 h 166"/>
              <a:gd name="T6" fmla="*/ 0 w 196"/>
              <a:gd name="T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" h="166">
                <a:moveTo>
                  <a:pt x="0" y="0"/>
                </a:moveTo>
                <a:lnTo>
                  <a:pt x="96" y="166"/>
                </a:lnTo>
                <a:lnTo>
                  <a:pt x="1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原创设计师QQ598969553               _2"/>
          <p:cNvSpPr/>
          <p:nvPr/>
        </p:nvSpPr>
        <p:spPr bwMode="auto">
          <a:xfrm>
            <a:off x="5636986" y="4576575"/>
            <a:ext cx="2710794" cy="2305189"/>
          </a:xfrm>
          <a:custGeom>
            <a:avLst/>
            <a:gdLst>
              <a:gd name="T0" fmla="*/ 198 w 401"/>
              <a:gd name="T1" fmla="*/ 0 h 341"/>
              <a:gd name="T2" fmla="*/ 0 w 401"/>
              <a:gd name="T3" fmla="*/ 341 h 341"/>
              <a:gd name="T4" fmla="*/ 401 w 401"/>
              <a:gd name="T5" fmla="*/ 341 h 341"/>
              <a:gd name="T6" fmla="*/ 198 w 401"/>
              <a:gd name="T7" fmla="*/ 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1" h="341">
                <a:moveTo>
                  <a:pt x="198" y="0"/>
                </a:moveTo>
                <a:lnTo>
                  <a:pt x="0" y="341"/>
                </a:lnTo>
                <a:lnTo>
                  <a:pt x="401" y="341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原创设计师QQ598969553               _3"/>
          <p:cNvGrpSpPr/>
          <p:nvPr/>
        </p:nvGrpSpPr>
        <p:grpSpPr>
          <a:xfrm>
            <a:off x="7003516" y="-1"/>
            <a:ext cx="5556784" cy="6881761"/>
            <a:chOff x="6635216" y="-1"/>
            <a:chExt cx="5556784" cy="6881761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36" name="Freeform 7"/>
            <p:cNvSpPr/>
            <p:nvPr/>
          </p:nvSpPr>
          <p:spPr bwMode="auto">
            <a:xfrm>
              <a:off x="6635216" y="-1"/>
              <a:ext cx="5556784" cy="6881761"/>
            </a:xfrm>
            <a:custGeom>
              <a:avLst/>
              <a:gdLst>
                <a:gd name="T0" fmla="*/ 0 w 822"/>
                <a:gd name="T1" fmla="*/ 662 h 1018"/>
                <a:gd name="T2" fmla="*/ 391 w 822"/>
                <a:gd name="T3" fmla="*/ 0 h 1018"/>
                <a:gd name="T4" fmla="*/ 822 w 822"/>
                <a:gd name="T5" fmla="*/ 0 h 1018"/>
                <a:gd name="T6" fmla="*/ 214 w 822"/>
                <a:gd name="T7" fmla="*/ 1018 h 1018"/>
                <a:gd name="T8" fmla="*/ 0 w 822"/>
                <a:gd name="T9" fmla="*/ 66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1018">
                  <a:moveTo>
                    <a:pt x="0" y="662"/>
                  </a:moveTo>
                  <a:lnTo>
                    <a:pt x="391" y="0"/>
                  </a:lnTo>
                  <a:lnTo>
                    <a:pt x="822" y="0"/>
                  </a:lnTo>
                  <a:lnTo>
                    <a:pt x="214" y="1018"/>
                  </a:lnTo>
                  <a:lnTo>
                    <a:pt x="0" y="6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8"/>
            <p:cNvSpPr/>
            <p:nvPr/>
          </p:nvSpPr>
          <p:spPr bwMode="auto">
            <a:xfrm>
              <a:off x="8210316" y="3772123"/>
              <a:ext cx="3663962" cy="3109636"/>
            </a:xfrm>
            <a:custGeom>
              <a:avLst/>
              <a:gdLst>
                <a:gd name="T0" fmla="*/ 0 w 542"/>
                <a:gd name="T1" fmla="*/ 460 h 460"/>
                <a:gd name="T2" fmla="*/ 270 w 542"/>
                <a:gd name="T3" fmla="*/ 0 h 460"/>
                <a:gd name="T4" fmla="*/ 542 w 542"/>
                <a:gd name="T5" fmla="*/ 460 h 460"/>
                <a:gd name="T6" fmla="*/ 0 w 542"/>
                <a:gd name="T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460">
                  <a:moveTo>
                    <a:pt x="0" y="460"/>
                  </a:moveTo>
                  <a:lnTo>
                    <a:pt x="270" y="0"/>
                  </a:lnTo>
                  <a:lnTo>
                    <a:pt x="542" y="460"/>
                  </a:lnTo>
                  <a:lnTo>
                    <a:pt x="0" y="4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原创设计师QQ598969553               _4"/>
          <p:cNvGrpSpPr/>
          <p:nvPr/>
        </p:nvGrpSpPr>
        <p:grpSpPr>
          <a:xfrm>
            <a:off x="745821" y="636106"/>
            <a:ext cx="2228495" cy="1200329"/>
            <a:chOff x="1081464" y="636106"/>
            <a:chExt cx="2228495" cy="1200329"/>
          </a:xfrm>
        </p:grpSpPr>
        <p:sp>
          <p:nvSpPr>
            <p:cNvPr id="39" name="文本框 38"/>
            <p:cNvSpPr txBox="1"/>
            <p:nvPr/>
          </p:nvSpPr>
          <p:spPr>
            <a:xfrm>
              <a:off x="1081464" y="636106"/>
              <a:ext cx="2228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ontents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944914" y="713050"/>
              <a:ext cx="12917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目录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1" name="原创设计师QQ598969553               _5"/>
          <p:cNvSpPr/>
          <p:nvPr/>
        </p:nvSpPr>
        <p:spPr>
          <a:xfrm>
            <a:off x="893928" y="2492374"/>
            <a:ext cx="557591" cy="5575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08760" y="2599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系统简介</a:t>
            </a:r>
          </a:p>
        </p:txBody>
      </p:sp>
      <p:sp>
        <p:nvSpPr>
          <p:cNvPr id="45" name="原创设计师QQ598969553               _7"/>
          <p:cNvSpPr/>
          <p:nvPr/>
        </p:nvSpPr>
        <p:spPr>
          <a:xfrm>
            <a:off x="893928" y="3557964"/>
            <a:ext cx="557591" cy="557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1400" dirty="0">
              <a:solidFill>
                <a:schemeClr val="accent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41780" y="3659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功能介绍</a:t>
            </a: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WMS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RF</a:t>
            </a:r>
            <a:r>
              <a:rPr lang="zh-CN" altLang="en-US" dirty="0" smtClean="0"/>
              <a:t>全程作业支持</a:t>
            </a:r>
            <a:endParaRPr lang="zh-CN" altLang="en-US" dirty="0"/>
          </a:p>
        </p:txBody>
      </p:sp>
      <p:sp>
        <p:nvSpPr>
          <p:cNvPr id="5" name="îṩḻiḋê"/>
          <p:cNvSpPr/>
          <p:nvPr/>
        </p:nvSpPr>
        <p:spPr>
          <a:xfrm rot="5400000">
            <a:off x="2756721" y="1391756"/>
            <a:ext cx="4464496" cy="4464496"/>
          </a:xfrm>
          <a:prstGeom prst="blockArc">
            <a:avLst>
              <a:gd name="adj1" fmla="val 10800000"/>
              <a:gd name="adj2" fmla="val 523590"/>
              <a:gd name="adj3" fmla="val 23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7000">
                <a:schemeClr val="accent1">
                  <a:alpha val="23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307580" y="2934474"/>
            <a:ext cx="4516648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íşľiďê"/>
          <p:cNvGrpSpPr/>
          <p:nvPr/>
        </p:nvGrpSpPr>
        <p:grpSpPr>
          <a:xfrm>
            <a:off x="6294884" y="1665238"/>
            <a:ext cx="540000" cy="540000"/>
            <a:chOff x="824229" y="5280877"/>
            <a:chExt cx="347557" cy="347557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ïṡlídê"/>
            <p:cNvSpPr/>
            <p:nvPr/>
          </p:nvSpPr>
          <p:spPr>
            <a:xfrm>
              <a:off x="824229" y="5280877"/>
              <a:ext cx="347557" cy="34755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ïṣļîḑè"/>
            <p:cNvSpPr/>
            <p:nvPr/>
          </p:nvSpPr>
          <p:spPr>
            <a:xfrm>
              <a:off x="942753" y="5368328"/>
              <a:ext cx="110508" cy="172652"/>
            </a:xfrm>
            <a:custGeom>
              <a:avLst/>
              <a:gdLst>
                <a:gd name="connsiteX0" fmla="*/ 276794 w 387122"/>
                <a:gd name="connsiteY0" fmla="*/ 540390 h 604816"/>
                <a:gd name="connsiteX1" fmla="*/ 339244 w 387122"/>
                <a:gd name="connsiteY1" fmla="*/ 540390 h 604816"/>
                <a:gd name="connsiteX2" fmla="*/ 349652 w 387122"/>
                <a:gd name="connsiteY2" fmla="*/ 550799 h 604816"/>
                <a:gd name="connsiteX3" fmla="*/ 339244 w 387122"/>
                <a:gd name="connsiteY3" fmla="*/ 561207 h 604816"/>
                <a:gd name="connsiteX4" fmla="*/ 276794 w 387122"/>
                <a:gd name="connsiteY4" fmla="*/ 561207 h 604816"/>
                <a:gd name="connsiteX5" fmla="*/ 266385 w 387122"/>
                <a:gd name="connsiteY5" fmla="*/ 550799 h 604816"/>
                <a:gd name="connsiteX6" fmla="*/ 276794 w 387122"/>
                <a:gd name="connsiteY6" fmla="*/ 540390 h 604816"/>
                <a:gd name="connsiteX7" fmla="*/ 162335 w 387122"/>
                <a:gd name="connsiteY7" fmla="*/ 540390 h 604816"/>
                <a:gd name="connsiteX8" fmla="*/ 224785 w 387122"/>
                <a:gd name="connsiteY8" fmla="*/ 540390 h 604816"/>
                <a:gd name="connsiteX9" fmla="*/ 235194 w 387122"/>
                <a:gd name="connsiteY9" fmla="*/ 550799 h 604816"/>
                <a:gd name="connsiteX10" fmla="*/ 224785 w 387122"/>
                <a:gd name="connsiteY10" fmla="*/ 561207 h 604816"/>
                <a:gd name="connsiteX11" fmla="*/ 162335 w 387122"/>
                <a:gd name="connsiteY11" fmla="*/ 561207 h 604816"/>
                <a:gd name="connsiteX12" fmla="*/ 151927 w 387122"/>
                <a:gd name="connsiteY12" fmla="*/ 550799 h 604816"/>
                <a:gd name="connsiteX13" fmla="*/ 162335 w 387122"/>
                <a:gd name="connsiteY13" fmla="*/ 540390 h 604816"/>
                <a:gd name="connsiteX14" fmla="*/ 47878 w 387122"/>
                <a:gd name="connsiteY14" fmla="*/ 540390 h 604816"/>
                <a:gd name="connsiteX15" fmla="*/ 110328 w 387122"/>
                <a:gd name="connsiteY15" fmla="*/ 540390 h 604816"/>
                <a:gd name="connsiteX16" fmla="*/ 120737 w 387122"/>
                <a:gd name="connsiteY16" fmla="*/ 550799 h 604816"/>
                <a:gd name="connsiteX17" fmla="*/ 110328 w 387122"/>
                <a:gd name="connsiteY17" fmla="*/ 561207 h 604816"/>
                <a:gd name="connsiteX18" fmla="*/ 47878 w 387122"/>
                <a:gd name="connsiteY18" fmla="*/ 561207 h 604816"/>
                <a:gd name="connsiteX19" fmla="*/ 37470 w 387122"/>
                <a:gd name="connsiteY19" fmla="*/ 550799 h 604816"/>
                <a:gd name="connsiteX20" fmla="*/ 47878 w 387122"/>
                <a:gd name="connsiteY20" fmla="*/ 540390 h 604816"/>
                <a:gd name="connsiteX21" fmla="*/ 276794 w 387122"/>
                <a:gd name="connsiteY21" fmla="*/ 505107 h 604816"/>
                <a:gd name="connsiteX22" fmla="*/ 339244 w 387122"/>
                <a:gd name="connsiteY22" fmla="*/ 505107 h 604816"/>
                <a:gd name="connsiteX23" fmla="*/ 349652 w 387122"/>
                <a:gd name="connsiteY23" fmla="*/ 515480 h 604816"/>
                <a:gd name="connsiteX24" fmla="*/ 339244 w 387122"/>
                <a:gd name="connsiteY24" fmla="*/ 525853 h 604816"/>
                <a:gd name="connsiteX25" fmla="*/ 276794 w 387122"/>
                <a:gd name="connsiteY25" fmla="*/ 525853 h 604816"/>
                <a:gd name="connsiteX26" fmla="*/ 266385 w 387122"/>
                <a:gd name="connsiteY26" fmla="*/ 515480 h 604816"/>
                <a:gd name="connsiteX27" fmla="*/ 276794 w 387122"/>
                <a:gd name="connsiteY27" fmla="*/ 505107 h 604816"/>
                <a:gd name="connsiteX28" fmla="*/ 162335 w 387122"/>
                <a:gd name="connsiteY28" fmla="*/ 505107 h 604816"/>
                <a:gd name="connsiteX29" fmla="*/ 224785 w 387122"/>
                <a:gd name="connsiteY29" fmla="*/ 505107 h 604816"/>
                <a:gd name="connsiteX30" fmla="*/ 235194 w 387122"/>
                <a:gd name="connsiteY30" fmla="*/ 515480 h 604816"/>
                <a:gd name="connsiteX31" fmla="*/ 224785 w 387122"/>
                <a:gd name="connsiteY31" fmla="*/ 525853 h 604816"/>
                <a:gd name="connsiteX32" fmla="*/ 162335 w 387122"/>
                <a:gd name="connsiteY32" fmla="*/ 525853 h 604816"/>
                <a:gd name="connsiteX33" fmla="*/ 151927 w 387122"/>
                <a:gd name="connsiteY33" fmla="*/ 515480 h 604816"/>
                <a:gd name="connsiteX34" fmla="*/ 162335 w 387122"/>
                <a:gd name="connsiteY34" fmla="*/ 505107 h 604816"/>
                <a:gd name="connsiteX35" fmla="*/ 47878 w 387122"/>
                <a:gd name="connsiteY35" fmla="*/ 505107 h 604816"/>
                <a:gd name="connsiteX36" fmla="*/ 110328 w 387122"/>
                <a:gd name="connsiteY36" fmla="*/ 505107 h 604816"/>
                <a:gd name="connsiteX37" fmla="*/ 120737 w 387122"/>
                <a:gd name="connsiteY37" fmla="*/ 515480 h 604816"/>
                <a:gd name="connsiteX38" fmla="*/ 110328 w 387122"/>
                <a:gd name="connsiteY38" fmla="*/ 525853 h 604816"/>
                <a:gd name="connsiteX39" fmla="*/ 47878 w 387122"/>
                <a:gd name="connsiteY39" fmla="*/ 525853 h 604816"/>
                <a:gd name="connsiteX40" fmla="*/ 37470 w 387122"/>
                <a:gd name="connsiteY40" fmla="*/ 515480 h 604816"/>
                <a:gd name="connsiteX41" fmla="*/ 47878 w 387122"/>
                <a:gd name="connsiteY41" fmla="*/ 505107 h 604816"/>
                <a:gd name="connsiteX42" fmla="*/ 276794 w 387122"/>
                <a:gd name="connsiteY42" fmla="*/ 469754 h 604816"/>
                <a:gd name="connsiteX43" fmla="*/ 339244 w 387122"/>
                <a:gd name="connsiteY43" fmla="*/ 469754 h 604816"/>
                <a:gd name="connsiteX44" fmla="*/ 349652 w 387122"/>
                <a:gd name="connsiteY44" fmla="*/ 480127 h 604816"/>
                <a:gd name="connsiteX45" fmla="*/ 339244 w 387122"/>
                <a:gd name="connsiteY45" fmla="*/ 490500 h 604816"/>
                <a:gd name="connsiteX46" fmla="*/ 276794 w 387122"/>
                <a:gd name="connsiteY46" fmla="*/ 490500 h 604816"/>
                <a:gd name="connsiteX47" fmla="*/ 266385 w 387122"/>
                <a:gd name="connsiteY47" fmla="*/ 480127 h 604816"/>
                <a:gd name="connsiteX48" fmla="*/ 276794 w 387122"/>
                <a:gd name="connsiteY48" fmla="*/ 469754 h 604816"/>
                <a:gd name="connsiteX49" fmla="*/ 162335 w 387122"/>
                <a:gd name="connsiteY49" fmla="*/ 469754 h 604816"/>
                <a:gd name="connsiteX50" fmla="*/ 224785 w 387122"/>
                <a:gd name="connsiteY50" fmla="*/ 469754 h 604816"/>
                <a:gd name="connsiteX51" fmla="*/ 235194 w 387122"/>
                <a:gd name="connsiteY51" fmla="*/ 480127 h 604816"/>
                <a:gd name="connsiteX52" fmla="*/ 224785 w 387122"/>
                <a:gd name="connsiteY52" fmla="*/ 490500 h 604816"/>
                <a:gd name="connsiteX53" fmla="*/ 162335 w 387122"/>
                <a:gd name="connsiteY53" fmla="*/ 490500 h 604816"/>
                <a:gd name="connsiteX54" fmla="*/ 151927 w 387122"/>
                <a:gd name="connsiteY54" fmla="*/ 480127 h 604816"/>
                <a:gd name="connsiteX55" fmla="*/ 162335 w 387122"/>
                <a:gd name="connsiteY55" fmla="*/ 469754 h 604816"/>
                <a:gd name="connsiteX56" fmla="*/ 47878 w 387122"/>
                <a:gd name="connsiteY56" fmla="*/ 469754 h 604816"/>
                <a:gd name="connsiteX57" fmla="*/ 110328 w 387122"/>
                <a:gd name="connsiteY57" fmla="*/ 469754 h 604816"/>
                <a:gd name="connsiteX58" fmla="*/ 120737 w 387122"/>
                <a:gd name="connsiteY58" fmla="*/ 480127 h 604816"/>
                <a:gd name="connsiteX59" fmla="*/ 110328 w 387122"/>
                <a:gd name="connsiteY59" fmla="*/ 490500 h 604816"/>
                <a:gd name="connsiteX60" fmla="*/ 47878 w 387122"/>
                <a:gd name="connsiteY60" fmla="*/ 490500 h 604816"/>
                <a:gd name="connsiteX61" fmla="*/ 37470 w 387122"/>
                <a:gd name="connsiteY61" fmla="*/ 480127 h 604816"/>
                <a:gd name="connsiteX62" fmla="*/ 47878 w 387122"/>
                <a:gd name="connsiteY62" fmla="*/ 469754 h 604816"/>
                <a:gd name="connsiteX63" fmla="*/ 328840 w 387122"/>
                <a:gd name="connsiteY63" fmla="*/ 332439 h 604816"/>
                <a:gd name="connsiteX64" fmla="*/ 272127 w 387122"/>
                <a:gd name="connsiteY64" fmla="*/ 430550 h 604816"/>
                <a:gd name="connsiteX65" fmla="*/ 328840 w 387122"/>
                <a:gd name="connsiteY65" fmla="*/ 430550 h 604816"/>
                <a:gd name="connsiteX66" fmla="*/ 190855 w 387122"/>
                <a:gd name="connsiteY66" fmla="*/ 91422 h 604816"/>
                <a:gd name="connsiteX67" fmla="*/ 58282 w 387122"/>
                <a:gd name="connsiteY67" fmla="*/ 320590 h 604816"/>
                <a:gd name="connsiteX68" fmla="*/ 58282 w 387122"/>
                <a:gd name="connsiteY68" fmla="*/ 430550 h 604816"/>
                <a:gd name="connsiteX69" fmla="*/ 248089 w 387122"/>
                <a:gd name="connsiteY69" fmla="*/ 430550 h 604816"/>
                <a:gd name="connsiteX70" fmla="*/ 328840 w 387122"/>
                <a:gd name="connsiteY70" fmla="*/ 290866 h 604816"/>
                <a:gd name="connsiteX71" fmla="*/ 328840 w 387122"/>
                <a:gd name="connsiteY71" fmla="*/ 91422 h 604816"/>
                <a:gd name="connsiteX72" fmla="*/ 138513 w 387122"/>
                <a:gd name="connsiteY72" fmla="*/ 91422 h 604816"/>
                <a:gd name="connsiteX73" fmla="*/ 58282 w 387122"/>
                <a:gd name="connsiteY73" fmla="*/ 230066 h 604816"/>
                <a:gd name="connsiteX74" fmla="*/ 58282 w 387122"/>
                <a:gd name="connsiteY74" fmla="*/ 279018 h 604816"/>
                <a:gd name="connsiteX75" fmla="*/ 166817 w 387122"/>
                <a:gd name="connsiteY75" fmla="*/ 91422 h 604816"/>
                <a:gd name="connsiteX76" fmla="*/ 58282 w 387122"/>
                <a:gd name="connsiteY76" fmla="*/ 91422 h 604816"/>
                <a:gd name="connsiteX77" fmla="*/ 58282 w 387122"/>
                <a:gd name="connsiteY77" fmla="*/ 188598 h 604816"/>
                <a:gd name="connsiteX78" fmla="*/ 114475 w 387122"/>
                <a:gd name="connsiteY78" fmla="*/ 91422 h 604816"/>
                <a:gd name="connsiteX79" fmla="*/ 47876 w 387122"/>
                <a:gd name="connsiteY79" fmla="*/ 70636 h 604816"/>
                <a:gd name="connsiteX80" fmla="*/ 339246 w 387122"/>
                <a:gd name="connsiteY80" fmla="*/ 70636 h 604816"/>
                <a:gd name="connsiteX81" fmla="*/ 349652 w 387122"/>
                <a:gd name="connsiteY81" fmla="*/ 81029 h 604816"/>
                <a:gd name="connsiteX82" fmla="*/ 349652 w 387122"/>
                <a:gd name="connsiteY82" fmla="*/ 440943 h 604816"/>
                <a:gd name="connsiteX83" fmla="*/ 339246 w 387122"/>
                <a:gd name="connsiteY83" fmla="*/ 451336 h 604816"/>
                <a:gd name="connsiteX84" fmla="*/ 47876 w 387122"/>
                <a:gd name="connsiteY84" fmla="*/ 451336 h 604816"/>
                <a:gd name="connsiteX85" fmla="*/ 37470 w 387122"/>
                <a:gd name="connsiteY85" fmla="*/ 440943 h 604816"/>
                <a:gd name="connsiteX86" fmla="*/ 37470 w 387122"/>
                <a:gd name="connsiteY86" fmla="*/ 81029 h 604816"/>
                <a:gd name="connsiteX87" fmla="*/ 47876 w 387122"/>
                <a:gd name="connsiteY87" fmla="*/ 70636 h 604816"/>
                <a:gd name="connsiteX88" fmla="*/ 151959 w 387122"/>
                <a:gd name="connsiteY88" fmla="*/ 35353 h 604816"/>
                <a:gd name="connsiteX89" fmla="*/ 249770 w 387122"/>
                <a:gd name="connsiteY89" fmla="*/ 35353 h 604816"/>
                <a:gd name="connsiteX90" fmla="*/ 260175 w 387122"/>
                <a:gd name="connsiteY90" fmla="*/ 45726 h 604816"/>
                <a:gd name="connsiteX91" fmla="*/ 249770 w 387122"/>
                <a:gd name="connsiteY91" fmla="*/ 56099 h 604816"/>
                <a:gd name="connsiteX92" fmla="*/ 151959 w 387122"/>
                <a:gd name="connsiteY92" fmla="*/ 56099 h 604816"/>
                <a:gd name="connsiteX93" fmla="*/ 141554 w 387122"/>
                <a:gd name="connsiteY93" fmla="*/ 45726 h 604816"/>
                <a:gd name="connsiteX94" fmla="*/ 151959 w 387122"/>
                <a:gd name="connsiteY94" fmla="*/ 35353 h 604816"/>
                <a:gd name="connsiteX95" fmla="*/ 33925 w 387122"/>
                <a:gd name="connsiteY95" fmla="*/ 20784 h 604816"/>
                <a:gd name="connsiteX96" fmla="*/ 20813 w 387122"/>
                <a:gd name="connsiteY96" fmla="*/ 33878 h 604816"/>
                <a:gd name="connsiteX97" fmla="*/ 20813 w 387122"/>
                <a:gd name="connsiteY97" fmla="*/ 570938 h 604816"/>
                <a:gd name="connsiteX98" fmla="*/ 33925 w 387122"/>
                <a:gd name="connsiteY98" fmla="*/ 584032 h 604816"/>
                <a:gd name="connsiteX99" fmla="*/ 353197 w 387122"/>
                <a:gd name="connsiteY99" fmla="*/ 584032 h 604816"/>
                <a:gd name="connsiteX100" fmla="*/ 366309 w 387122"/>
                <a:gd name="connsiteY100" fmla="*/ 570938 h 604816"/>
                <a:gd name="connsiteX101" fmla="*/ 366309 w 387122"/>
                <a:gd name="connsiteY101" fmla="*/ 33878 h 604816"/>
                <a:gd name="connsiteX102" fmla="*/ 353197 w 387122"/>
                <a:gd name="connsiteY102" fmla="*/ 20784 h 604816"/>
                <a:gd name="connsiteX103" fmla="*/ 33925 w 387122"/>
                <a:gd name="connsiteY103" fmla="*/ 0 h 604816"/>
                <a:gd name="connsiteX104" fmla="*/ 353197 w 387122"/>
                <a:gd name="connsiteY104" fmla="*/ 0 h 604816"/>
                <a:gd name="connsiteX105" fmla="*/ 387122 w 387122"/>
                <a:gd name="connsiteY105" fmla="*/ 33878 h 604816"/>
                <a:gd name="connsiteX106" fmla="*/ 387122 w 387122"/>
                <a:gd name="connsiteY106" fmla="*/ 570938 h 604816"/>
                <a:gd name="connsiteX107" fmla="*/ 353197 w 387122"/>
                <a:gd name="connsiteY107" fmla="*/ 604816 h 604816"/>
                <a:gd name="connsiteX108" fmla="*/ 33925 w 387122"/>
                <a:gd name="connsiteY108" fmla="*/ 604816 h 604816"/>
                <a:gd name="connsiteX109" fmla="*/ 0 w 387122"/>
                <a:gd name="connsiteY109" fmla="*/ 570938 h 604816"/>
                <a:gd name="connsiteX110" fmla="*/ 0 w 387122"/>
                <a:gd name="connsiteY110" fmla="*/ 33878 h 604816"/>
                <a:gd name="connsiteX111" fmla="*/ 33925 w 387122"/>
                <a:gd name="connsiteY111" fmla="*/ 0 h 60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87122" h="604816">
                  <a:moveTo>
                    <a:pt x="276794" y="540390"/>
                  </a:moveTo>
                  <a:lnTo>
                    <a:pt x="339244" y="540390"/>
                  </a:lnTo>
                  <a:cubicBezTo>
                    <a:pt x="344968" y="540390"/>
                    <a:pt x="349652" y="545074"/>
                    <a:pt x="349652" y="550799"/>
                  </a:cubicBezTo>
                  <a:cubicBezTo>
                    <a:pt x="349652" y="556523"/>
                    <a:pt x="344968" y="561207"/>
                    <a:pt x="339244" y="561207"/>
                  </a:cubicBezTo>
                  <a:lnTo>
                    <a:pt x="276794" y="561207"/>
                  </a:lnTo>
                  <a:cubicBezTo>
                    <a:pt x="271069" y="561207"/>
                    <a:pt x="266385" y="556523"/>
                    <a:pt x="266385" y="550799"/>
                  </a:cubicBezTo>
                  <a:cubicBezTo>
                    <a:pt x="266385" y="545074"/>
                    <a:pt x="271069" y="540390"/>
                    <a:pt x="276794" y="540390"/>
                  </a:cubicBezTo>
                  <a:close/>
                  <a:moveTo>
                    <a:pt x="162335" y="540390"/>
                  </a:moveTo>
                  <a:lnTo>
                    <a:pt x="224785" y="540390"/>
                  </a:lnTo>
                  <a:cubicBezTo>
                    <a:pt x="230510" y="540390"/>
                    <a:pt x="235194" y="545074"/>
                    <a:pt x="235194" y="550799"/>
                  </a:cubicBezTo>
                  <a:cubicBezTo>
                    <a:pt x="235194" y="556523"/>
                    <a:pt x="230510" y="561207"/>
                    <a:pt x="224785" y="561207"/>
                  </a:cubicBezTo>
                  <a:lnTo>
                    <a:pt x="162335" y="561207"/>
                  </a:lnTo>
                  <a:cubicBezTo>
                    <a:pt x="156611" y="561207"/>
                    <a:pt x="151927" y="556523"/>
                    <a:pt x="151927" y="550799"/>
                  </a:cubicBezTo>
                  <a:cubicBezTo>
                    <a:pt x="151927" y="545074"/>
                    <a:pt x="156611" y="540390"/>
                    <a:pt x="162335" y="540390"/>
                  </a:cubicBezTo>
                  <a:close/>
                  <a:moveTo>
                    <a:pt x="47878" y="540390"/>
                  </a:moveTo>
                  <a:lnTo>
                    <a:pt x="110328" y="540390"/>
                  </a:lnTo>
                  <a:cubicBezTo>
                    <a:pt x="116053" y="540390"/>
                    <a:pt x="120737" y="545074"/>
                    <a:pt x="120737" y="550799"/>
                  </a:cubicBezTo>
                  <a:cubicBezTo>
                    <a:pt x="120737" y="556523"/>
                    <a:pt x="116053" y="561207"/>
                    <a:pt x="110328" y="561207"/>
                  </a:cubicBezTo>
                  <a:lnTo>
                    <a:pt x="47878" y="561207"/>
                  </a:lnTo>
                  <a:cubicBezTo>
                    <a:pt x="42154" y="561207"/>
                    <a:pt x="37470" y="556523"/>
                    <a:pt x="37470" y="550799"/>
                  </a:cubicBezTo>
                  <a:cubicBezTo>
                    <a:pt x="37470" y="545074"/>
                    <a:pt x="42154" y="540390"/>
                    <a:pt x="47878" y="540390"/>
                  </a:cubicBezTo>
                  <a:close/>
                  <a:moveTo>
                    <a:pt x="276794" y="505107"/>
                  </a:moveTo>
                  <a:lnTo>
                    <a:pt x="339244" y="505107"/>
                  </a:lnTo>
                  <a:cubicBezTo>
                    <a:pt x="344968" y="505107"/>
                    <a:pt x="349652" y="509775"/>
                    <a:pt x="349652" y="515480"/>
                  </a:cubicBezTo>
                  <a:cubicBezTo>
                    <a:pt x="349652" y="521185"/>
                    <a:pt x="344968" y="525853"/>
                    <a:pt x="339244" y="525853"/>
                  </a:cubicBezTo>
                  <a:lnTo>
                    <a:pt x="276794" y="525853"/>
                  </a:lnTo>
                  <a:cubicBezTo>
                    <a:pt x="271069" y="525853"/>
                    <a:pt x="266385" y="521185"/>
                    <a:pt x="266385" y="515480"/>
                  </a:cubicBezTo>
                  <a:cubicBezTo>
                    <a:pt x="266385" y="509775"/>
                    <a:pt x="271069" y="505107"/>
                    <a:pt x="276794" y="505107"/>
                  </a:cubicBezTo>
                  <a:close/>
                  <a:moveTo>
                    <a:pt x="162335" y="505107"/>
                  </a:moveTo>
                  <a:lnTo>
                    <a:pt x="224785" y="505107"/>
                  </a:lnTo>
                  <a:cubicBezTo>
                    <a:pt x="230510" y="505107"/>
                    <a:pt x="235194" y="509775"/>
                    <a:pt x="235194" y="515480"/>
                  </a:cubicBezTo>
                  <a:cubicBezTo>
                    <a:pt x="235194" y="521185"/>
                    <a:pt x="230510" y="525853"/>
                    <a:pt x="224785" y="525853"/>
                  </a:cubicBezTo>
                  <a:lnTo>
                    <a:pt x="162335" y="525853"/>
                  </a:lnTo>
                  <a:cubicBezTo>
                    <a:pt x="156611" y="525853"/>
                    <a:pt x="151927" y="521185"/>
                    <a:pt x="151927" y="515480"/>
                  </a:cubicBezTo>
                  <a:cubicBezTo>
                    <a:pt x="151927" y="509775"/>
                    <a:pt x="156611" y="505107"/>
                    <a:pt x="162335" y="505107"/>
                  </a:cubicBezTo>
                  <a:close/>
                  <a:moveTo>
                    <a:pt x="47878" y="505107"/>
                  </a:moveTo>
                  <a:lnTo>
                    <a:pt x="110328" y="505107"/>
                  </a:lnTo>
                  <a:cubicBezTo>
                    <a:pt x="116053" y="505107"/>
                    <a:pt x="120737" y="509775"/>
                    <a:pt x="120737" y="515480"/>
                  </a:cubicBezTo>
                  <a:cubicBezTo>
                    <a:pt x="120737" y="521185"/>
                    <a:pt x="116053" y="525853"/>
                    <a:pt x="110328" y="525853"/>
                  </a:cubicBezTo>
                  <a:lnTo>
                    <a:pt x="47878" y="525853"/>
                  </a:lnTo>
                  <a:cubicBezTo>
                    <a:pt x="42154" y="525853"/>
                    <a:pt x="37470" y="521185"/>
                    <a:pt x="37470" y="515480"/>
                  </a:cubicBezTo>
                  <a:cubicBezTo>
                    <a:pt x="37470" y="509775"/>
                    <a:pt x="42154" y="505107"/>
                    <a:pt x="47878" y="505107"/>
                  </a:cubicBezTo>
                  <a:close/>
                  <a:moveTo>
                    <a:pt x="276794" y="469754"/>
                  </a:moveTo>
                  <a:lnTo>
                    <a:pt x="339244" y="469754"/>
                  </a:lnTo>
                  <a:cubicBezTo>
                    <a:pt x="344968" y="469754"/>
                    <a:pt x="349652" y="474422"/>
                    <a:pt x="349652" y="480127"/>
                  </a:cubicBezTo>
                  <a:cubicBezTo>
                    <a:pt x="349652" y="485832"/>
                    <a:pt x="344968" y="490500"/>
                    <a:pt x="339244" y="490500"/>
                  </a:cubicBezTo>
                  <a:lnTo>
                    <a:pt x="276794" y="490500"/>
                  </a:lnTo>
                  <a:cubicBezTo>
                    <a:pt x="271069" y="490500"/>
                    <a:pt x="266385" y="485832"/>
                    <a:pt x="266385" y="480127"/>
                  </a:cubicBezTo>
                  <a:cubicBezTo>
                    <a:pt x="266385" y="474422"/>
                    <a:pt x="271069" y="469754"/>
                    <a:pt x="276794" y="469754"/>
                  </a:cubicBezTo>
                  <a:close/>
                  <a:moveTo>
                    <a:pt x="162335" y="469754"/>
                  </a:moveTo>
                  <a:lnTo>
                    <a:pt x="224785" y="469754"/>
                  </a:lnTo>
                  <a:cubicBezTo>
                    <a:pt x="230510" y="469754"/>
                    <a:pt x="235194" y="474422"/>
                    <a:pt x="235194" y="480127"/>
                  </a:cubicBezTo>
                  <a:cubicBezTo>
                    <a:pt x="235194" y="485832"/>
                    <a:pt x="230510" y="490500"/>
                    <a:pt x="224785" y="490500"/>
                  </a:cubicBezTo>
                  <a:lnTo>
                    <a:pt x="162335" y="490500"/>
                  </a:lnTo>
                  <a:cubicBezTo>
                    <a:pt x="156611" y="490500"/>
                    <a:pt x="151927" y="485832"/>
                    <a:pt x="151927" y="480127"/>
                  </a:cubicBezTo>
                  <a:cubicBezTo>
                    <a:pt x="151927" y="474422"/>
                    <a:pt x="156611" y="469754"/>
                    <a:pt x="162335" y="469754"/>
                  </a:cubicBezTo>
                  <a:close/>
                  <a:moveTo>
                    <a:pt x="47878" y="469754"/>
                  </a:moveTo>
                  <a:lnTo>
                    <a:pt x="110328" y="469754"/>
                  </a:lnTo>
                  <a:cubicBezTo>
                    <a:pt x="116053" y="469754"/>
                    <a:pt x="120737" y="474422"/>
                    <a:pt x="120737" y="480127"/>
                  </a:cubicBezTo>
                  <a:cubicBezTo>
                    <a:pt x="120737" y="485832"/>
                    <a:pt x="116053" y="490500"/>
                    <a:pt x="110328" y="490500"/>
                  </a:cubicBezTo>
                  <a:lnTo>
                    <a:pt x="47878" y="490500"/>
                  </a:lnTo>
                  <a:cubicBezTo>
                    <a:pt x="42154" y="490500"/>
                    <a:pt x="37470" y="485832"/>
                    <a:pt x="37470" y="480127"/>
                  </a:cubicBezTo>
                  <a:cubicBezTo>
                    <a:pt x="37470" y="474422"/>
                    <a:pt x="42154" y="469754"/>
                    <a:pt x="47878" y="469754"/>
                  </a:cubicBezTo>
                  <a:close/>
                  <a:moveTo>
                    <a:pt x="328840" y="332439"/>
                  </a:moveTo>
                  <a:lnTo>
                    <a:pt x="272127" y="430550"/>
                  </a:lnTo>
                  <a:lnTo>
                    <a:pt x="328840" y="430550"/>
                  </a:lnTo>
                  <a:close/>
                  <a:moveTo>
                    <a:pt x="190855" y="91422"/>
                  </a:moveTo>
                  <a:lnTo>
                    <a:pt x="58282" y="320590"/>
                  </a:lnTo>
                  <a:lnTo>
                    <a:pt x="58282" y="430550"/>
                  </a:lnTo>
                  <a:lnTo>
                    <a:pt x="248089" y="430550"/>
                  </a:lnTo>
                  <a:lnTo>
                    <a:pt x="328840" y="290866"/>
                  </a:lnTo>
                  <a:lnTo>
                    <a:pt x="328840" y="91422"/>
                  </a:lnTo>
                  <a:close/>
                  <a:moveTo>
                    <a:pt x="138513" y="91422"/>
                  </a:moveTo>
                  <a:lnTo>
                    <a:pt x="58282" y="230066"/>
                  </a:lnTo>
                  <a:lnTo>
                    <a:pt x="58282" y="279018"/>
                  </a:lnTo>
                  <a:lnTo>
                    <a:pt x="166817" y="91422"/>
                  </a:lnTo>
                  <a:close/>
                  <a:moveTo>
                    <a:pt x="58282" y="91422"/>
                  </a:moveTo>
                  <a:lnTo>
                    <a:pt x="58282" y="188598"/>
                  </a:lnTo>
                  <a:lnTo>
                    <a:pt x="114475" y="91422"/>
                  </a:lnTo>
                  <a:close/>
                  <a:moveTo>
                    <a:pt x="47876" y="70636"/>
                  </a:moveTo>
                  <a:lnTo>
                    <a:pt x="339246" y="70636"/>
                  </a:lnTo>
                  <a:cubicBezTo>
                    <a:pt x="344969" y="70636"/>
                    <a:pt x="349652" y="75313"/>
                    <a:pt x="349652" y="81029"/>
                  </a:cubicBezTo>
                  <a:lnTo>
                    <a:pt x="349652" y="440943"/>
                  </a:lnTo>
                  <a:cubicBezTo>
                    <a:pt x="349652" y="446659"/>
                    <a:pt x="344969" y="451336"/>
                    <a:pt x="339246" y="451336"/>
                  </a:cubicBezTo>
                  <a:lnTo>
                    <a:pt x="47876" y="451336"/>
                  </a:lnTo>
                  <a:cubicBezTo>
                    <a:pt x="42153" y="451336"/>
                    <a:pt x="37470" y="446659"/>
                    <a:pt x="37470" y="440943"/>
                  </a:cubicBezTo>
                  <a:lnTo>
                    <a:pt x="37470" y="81029"/>
                  </a:lnTo>
                  <a:cubicBezTo>
                    <a:pt x="37470" y="75313"/>
                    <a:pt x="42153" y="70636"/>
                    <a:pt x="47876" y="70636"/>
                  </a:cubicBezTo>
                  <a:close/>
                  <a:moveTo>
                    <a:pt x="151959" y="35353"/>
                  </a:moveTo>
                  <a:lnTo>
                    <a:pt x="249770" y="35353"/>
                  </a:lnTo>
                  <a:cubicBezTo>
                    <a:pt x="255492" y="35353"/>
                    <a:pt x="260175" y="40021"/>
                    <a:pt x="260175" y="45726"/>
                  </a:cubicBezTo>
                  <a:cubicBezTo>
                    <a:pt x="260175" y="51431"/>
                    <a:pt x="255492" y="56099"/>
                    <a:pt x="249770" y="56099"/>
                  </a:cubicBezTo>
                  <a:lnTo>
                    <a:pt x="151959" y="56099"/>
                  </a:lnTo>
                  <a:cubicBezTo>
                    <a:pt x="146236" y="56099"/>
                    <a:pt x="141554" y="51431"/>
                    <a:pt x="141554" y="45726"/>
                  </a:cubicBezTo>
                  <a:cubicBezTo>
                    <a:pt x="141554" y="40021"/>
                    <a:pt x="146236" y="35353"/>
                    <a:pt x="151959" y="35353"/>
                  </a:cubicBezTo>
                  <a:close/>
                  <a:moveTo>
                    <a:pt x="33925" y="20784"/>
                  </a:moveTo>
                  <a:cubicBezTo>
                    <a:pt x="26641" y="20784"/>
                    <a:pt x="20813" y="26603"/>
                    <a:pt x="20813" y="33878"/>
                  </a:cubicBezTo>
                  <a:lnTo>
                    <a:pt x="20813" y="570938"/>
                  </a:lnTo>
                  <a:cubicBezTo>
                    <a:pt x="20813" y="578109"/>
                    <a:pt x="26641" y="584032"/>
                    <a:pt x="33925" y="584032"/>
                  </a:cubicBezTo>
                  <a:lnTo>
                    <a:pt x="353197" y="584032"/>
                  </a:lnTo>
                  <a:cubicBezTo>
                    <a:pt x="360377" y="584032"/>
                    <a:pt x="366309" y="578109"/>
                    <a:pt x="366309" y="570938"/>
                  </a:cubicBezTo>
                  <a:lnTo>
                    <a:pt x="366309" y="33878"/>
                  </a:lnTo>
                  <a:cubicBezTo>
                    <a:pt x="366309" y="26603"/>
                    <a:pt x="360377" y="20784"/>
                    <a:pt x="353197" y="20784"/>
                  </a:cubicBezTo>
                  <a:close/>
                  <a:moveTo>
                    <a:pt x="33925" y="0"/>
                  </a:moveTo>
                  <a:lnTo>
                    <a:pt x="353197" y="0"/>
                  </a:lnTo>
                  <a:cubicBezTo>
                    <a:pt x="371929" y="0"/>
                    <a:pt x="387122" y="15172"/>
                    <a:pt x="387122" y="33878"/>
                  </a:cubicBezTo>
                  <a:lnTo>
                    <a:pt x="387122" y="570938"/>
                  </a:lnTo>
                  <a:cubicBezTo>
                    <a:pt x="387122" y="589644"/>
                    <a:pt x="371929" y="604816"/>
                    <a:pt x="353197" y="604816"/>
                  </a:cubicBezTo>
                  <a:lnTo>
                    <a:pt x="33925" y="604816"/>
                  </a:lnTo>
                  <a:cubicBezTo>
                    <a:pt x="15193" y="604816"/>
                    <a:pt x="0" y="589644"/>
                    <a:pt x="0" y="570938"/>
                  </a:cubicBezTo>
                  <a:lnTo>
                    <a:pt x="0" y="33878"/>
                  </a:lnTo>
                  <a:cubicBezTo>
                    <a:pt x="0" y="15172"/>
                    <a:pt x="15193" y="0"/>
                    <a:pt x="339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7307580" y="4436045"/>
            <a:ext cx="4516648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î$líďé"/>
          <p:cNvGrpSpPr/>
          <p:nvPr/>
        </p:nvGrpSpPr>
        <p:grpSpPr>
          <a:xfrm>
            <a:off x="6923104" y="3155877"/>
            <a:ext cx="540000" cy="540000"/>
            <a:chOff x="824229" y="5280877"/>
            <a:chExt cx="347557" cy="347557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islíḓé"/>
            <p:cNvSpPr/>
            <p:nvPr/>
          </p:nvSpPr>
          <p:spPr>
            <a:xfrm>
              <a:off x="824229" y="5280877"/>
              <a:ext cx="347557" cy="34755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i$ḷïḍe"/>
            <p:cNvSpPr/>
            <p:nvPr/>
          </p:nvSpPr>
          <p:spPr>
            <a:xfrm>
              <a:off x="911682" y="5368461"/>
              <a:ext cx="172652" cy="172386"/>
            </a:xfrm>
            <a:custGeom>
              <a:avLst/>
              <a:gdLst>
                <a:gd name="connsiteX0" fmla="*/ 578320 w 578320"/>
                <a:gd name="connsiteY0" fmla="*/ 264231 h 577432"/>
                <a:gd name="connsiteX1" fmla="*/ 578320 w 578320"/>
                <a:gd name="connsiteY1" fmla="*/ 550718 h 577432"/>
                <a:gd name="connsiteX2" fmla="*/ 551572 w 578320"/>
                <a:gd name="connsiteY2" fmla="*/ 577432 h 577432"/>
                <a:gd name="connsiteX3" fmla="*/ 25826 w 578320"/>
                <a:gd name="connsiteY3" fmla="*/ 577432 h 577432"/>
                <a:gd name="connsiteX4" fmla="*/ 0 w 578320"/>
                <a:gd name="connsiteY4" fmla="*/ 550718 h 577432"/>
                <a:gd name="connsiteX5" fmla="*/ 0 w 578320"/>
                <a:gd name="connsiteY5" fmla="*/ 439255 h 577432"/>
                <a:gd name="connsiteX6" fmla="*/ 24904 w 578320"/>
                <a:gd name="connsiteY6" fmla="*/ 445703 h 577432"/>
                <a:gd name="connsiteX7" fmla="*/ 52575 w 578320"/>
                <a:gd name="connsiteY7" fmla="*/ 445703 h 577432"/>
                <a:gd name="connsiteX8" fmla="*/ 52575 w 578320"/>
                <a:gd name="connsiteY8" fmla="*/ 524925 h 577432"/>
                <a:gd name="connsiteX9" fmla="*/ 288699 w 578320"/>
                <a:gd name="connsiteY9" fmla="*/ 524925 h 577432"/>
                <a:gd name="connsiteX10" fmla="*/ 288699 w 578320"/>
                <a:gd name="connsiteY10" fmla="*/ 485314 h 577432"/>
                <a:gd name="connsiteX11" fmla="*/ 170637 w 578320"/>
                <a:gd name="connsiteY11" fmla="*/ 485314 h 577432"/>
                <a:gd name="connsiteX12" fmla="*/ 157724 w 578320"/>
                <a:gd name="connsiteY12" fmla="*/ 472418 h 577432"/>
                <a:gd name="connsiteX13" fmla="*/ 170637 w 578320"/>
                <a:gd name="connsiteY13" fmla="*/ 459521 h 577432"/>
                <a:gd name="connsiteX14" fmla="*/ 288699 w 578320"/>
                <a:gd name="connsiteY14" fmla="*/ 459521 h 577432"/>
                <a:gd name="connsiteX15" fmla="*/ 288699 w 578320"/>
                <a:gd name="connsiteY15" fmla="*/ 407014 h 577432"/>
                <a:gd name="connsiteX16" fmla="*/ 302534 w 578320"/>
                <a:gd name="connsiteY16" fmla="*/ 393196 h 577432"/>
                <a:gd name="connsiteX17" fmla="*/ 355109 w 578320"/>
                <a:gd name="connsiteY17" fmla="*/ 393196 h 577432"/>
                <a:gd name="connsiteX18" fmla="*/ 368022 w 578320"/>
                <a:gd name="connsiteY18" fmla="*/ 407014 h 577432"/>
                <a:gd name="connsiteX19" fmla="*/ 355109 w 578320"/>
                <a:gd name="connsiteY19" fmla="*/ 419910 h 577432"/>
                <a:gd name="connsiteX20" fmla="*/ 315447 w 578320"/>
                <a:gd name="connsiteY20" fmla="*/ 419910 h 577432"/>
                <a:gd name="connsiteX21" fmla="*/ 315447 w 578320"/>
                <a:gd name="connsiteY21" fmla="*/ 524925 h 577432"/>
                <a:gd name="connsiteX22" fmla="*/ 525745 w 578320"/>
                <a:gd name="connsiteY22" fmla="*/ 524925 h 577432"/>
                <a:gd name="connsiteX23" fmla="*/ 525745 w 578320"/>
                <a:gd name="connsiteY23" fmla="*/ 380300 h 577432"/>
                <a:gd name="connsiteX24" fmla="*/ 433509 w 578320"/>
                <a:gd name="connsiteY24" fmla="*/ 380300 h 577432"/>
                <a:gd name="connsiteX25" fmla="*/ 433509 w 578320"/>
                <a:gd name="connsiteY25" fmla="*/ 459521 h 577432"/>
                <a:gd name="connsiteX26" fmla="*/ 420596 w 578320"/>
                <a:gd name="connsiteY26" fmla="*/ 472418 h 577432"/>
                <a:gd name="connsiteX27" fmla="*/ 407683 w 578320"/>
                <a:gd name="connsiteY27" fmla="*/ 459521 h 577432"/>
                <a:gd name="connsiteX28" fmla="*/ 407683 w 578320"/>
                <a:gd name="connsiteY28" fmla="*/ 301999 h 577432"/>
                <a:gd name="connsiteX29" fmla="*/ 420596 w 578320"/>
                <a:gd name="connsiteY29" fmla="*/ 288182 h 577432"/>
                <a:gd name="connsiteX30" fmla="*/ 433509 w 578320"/>
                <a:gd name="connsiteY30" fmla="*/ 301999 h 577432"/>
                <a:gd name="connsiteX31" fmla="*/ 433509 w 578320"/>
                <a:gd name="connsiteY31" fmla="*/ 354507 h 577432"/>
                <a:gd name="connsiteX32" fmla="*/ 525745 w 578320"/>
                <a:gd name="connsiteY32" fmla="*/ 354507 h 577432"/>
                <a:gd name="connsiteX33" fmla="*/ 525745 w 578320"/>
                <a:gd name="connsiteY33" fmla="*/ 298315 h 577432"/>
                <a:gd name="connsiteX34" fmla="*/ 529435 w 578320"/>
                <a:gd name="connsiteY34" fmla="*/ 296472 h 577432"/>
                <a:gd name="connsiteX35" fmla="*/ 496230 w 578320"/>
                <a:gd name="connsiteY35" fmla="*/ 170384 h 577432"/>
                <a:gd name="connsiteX36" fmla="*/ 516522 w 578320"/>
                <a:gd name="connsiteY36" fmla="*/ 171304 h 577432"/>
                <a:gd name="connsiteX37" fmla="*/ 569096 w 578320"/>
                <a:gd name="connsiteY37" fmla="*/ 206288 h 577432"/>
                <a:gd name="connsiteX38" fmla="*/ 578320 w 578320"/>
                <a:gd name="connsiteY38" fmla="*/ 222859 h 577432"/>
                <a:gd name="connsiteX39" fmla="*/ 569096 w 578320"/>
                <a:gd name="connsiteY39" fmla="*/ 239430 h 577432"/>
                <a:gd name="connsiteX40" fmla="*/ 516522 w 578320"/>
                <a:gd name="connsiteY40" fmla="*/ 274413 h 577432"/>
                <a:gd name="connsiteX41" fmla="*/ 505454 w 578320"/>
                <a:gd name="connsiteY41" fmla="*/ 277175 h 577432"/>
                <a:gd name="connsiteX42" fmla="*/ 496230 w 578320"/>
                <a:gd name="connsiteY42" fmla="*/ 275333 h 577432"/>
                <a:gd name="connsiteX43" fmla="*/ 486084 w 578320"/>
                <a:gd name="connsiteY43" fmla="*/ 257842 h 577432"/>
                <a:gd name="connsiteX44" fmla="*/ 486084 w 578320"/>
                <a:gd name="connsiteY44" fmla="*/ 249556 h 577432"/>
                <a:gd name="connsiteX45" fmla="*/ 356031 w 578320"/>
                <a:gd name="connsiteY45" fmla="*/ 249556 h 577432"/>
                <a:gd name="connsiteX46" fmla="*/ 356031 w 578320"/>
                <a:gd name="connsiteY46" fmla="*/ 327808 h 577432"/>
                <a:gd name="connsiteX47" fmla="*/ 330205 w 578320"/>
                <a:gd name="connsiteY47" fmla="*/ 354506 h 577432"/>
                <a:gd name="connsiteX48" fmla="*/ 251804 w 578320"/>
                <a:gd name="connsiteY48" fmla="*/ 354506 h 577432"/>
                <a:gd name="connsiteX49" fmla="*/ 251804 w 578320"/>
                <a:gd name="connsiteY49" fmla="*/ 393171 h 577432"/>
                <a:gd name="connsiteX50" fmla="*/ 225056 w 578320"/>
                <a:gd name="connsiteY50" fmla="*/ 419869 h 577432"/>
                <a:gd name="connsiteX51" fmla="*/ 25826 w 578320"/>
                <a:gd name="connsiteY51" fmla="*/ 419869 h 577432"/>
                <a:gd name="connsiteX52" fmla="*/ 0 w 578320"/>
                <a:gd name="connsiteY52" fmla="*/ 393171 h 577432"/>
                <a:gd name="connsiteX53" fmla="*/ 25826 w 578320"/>
                <a:gd name="connsiteY53" fmla="*/ 367394 h 577432"/>
                <a:gd name="connsiteX54" fmla="*/ 199230 w 578320"/>
                <a:gd name="connsiteY54" fmla="*/ 367394 h 577432"/>
                <a:gd name="connsiteX55" fmla="*/ 199230 w 578320"/>
                <a:gd name="connsiteY55" fmla="*/ 327808 h 577432"/>
                <a:gd name="connsiteX56" fmla="*/ 225056 w 578320"/>
                <a:gd name="connsiteY56" fmla="*/ 302031 h 577432"/>
                <a:gd name="connsiteX57" fmla="*/ 303457 w 578320"/>
                <a:gd name="connsiteY57" fmla="*/ 302031 h 577432"/>
                <a:gd name="connsiteX58" fmla="*/ 303457 w 578320"/>
                <a:gd name="connsiteY58" fmla="*/ 222859 h 577432"/>
                <a:gd name="connsiteX59" fmla="*/ 330205 w 578320"/>
                <a:gd name="connsiteY59" fmla="*/ 197082 h 577432"/>
                <a:gd name="connsiteX60" fmla="*/ 486084 w 578320"/>
                <a:gd name="connsiteY60" fmla="*/ 197082 h 577432"/>
                <a:gd name="connsiteX61" fmla="*/ 486084 w 578320"/>
                <a:gd name="connsiteY61" fmla="*/ 187875 h 577432"/>
                <a:gd name="connsiteX62" fmla="*/ 496230 w 578320"/>
                <a:gd name="connsiteY62" fmla="*/ 170384 h 577432"/>
                <a:gd name="connsiteX63" fmla="*/ 25826 w 578320"/>
                <a:gd name="connsiteY63" fmla="*/ 0 h 577432"/>
                <a:gd name="connsiteX64" fmla="*/ 551572 w 578320"/>
                <a:gd name="connsiteY64" fmla="*/ 0 h 577432"/>
                <a:gd name="connsiteX65" fmla="*/ 578320 w 578320"/>
                <a:gd name="connsiteY65" fmla="*/ 25789 h 577432"/>
                <a:gd name="connsiteX66" fmla="*/ 578320 w 578320"/>
                <a:gd name="connsiteY66" fmla="*/ 182364 h 577432"/>
                <a:gd name="connsiteX67" fmla="*/ 529435 w 578320"/>
                <a:gd name="connsiteY67" fmla="*/ 150128 h 577432"/>
                <a:gd name="connsiteX68" fmla="*/ 525745 w 578320"/>
                <a:gd name="connsiteY68" fmla="*/ 147365 h 577432"/>
                <a:gd name="connsiteX69" fmla="*/ 525745 w 578320"/>
                <a:gd name="connsiteY69" fmla="*/ 52499 h 577432"/>
                <a:gd name="connsiteX70" fmla="*/ 400304 w 578320"/>
                <a:gd name="connsiteY70" fmla="*/ 52499 h 577432"/>
                <a:gd name="connsiteX71" fmla="*/ 400304 w 578320"/>
                <a:gd name="connsiteY71" fmla="*/ 130787 h 577432"/>
                <a:gd name="connsiteX72" fmla="*/ 446422 w 578320"/>
                <a:gd name="connsiteY72" fmla="*/ 130787 h 577432"/>
                <a:gd name="connsiteX73" fmla="*/ 459336 w 578320"/>
                <a:gd name="connsiteY73" fmla="*/ 144602 h 577432"/>
                <a:gd name="connsiteX74" fmla="*/ 446422 w 578320"/>
                <a:gd name="connsiteY74" fmla="*/ 157496 h 577432"/>
                <a:gd name="connsiteX75" fmla="*/ 328360 w 578320"/>
                <a:gd name="connsiteY75" fmla="*/ 157496 h 577432"/>
                <a:gd name="connsiteX76" fmla="*/ 315447 w 578320"/>
                <a:gd name="connsiteY76" fmla="*/ 144602 h 577432"/>
                <a:gd name="connsiteX77" fmla="*/ 328360 w 578320"/>
                <a:gd name="connsiteY77" fmla="*/ 130787 h 577432"/>
                <a:gd name="connsiteX78" fmla="*/ 374478 w 578320"/>
                <a:gd name="connsiteY78" fmla="*/ 130787 h 577432"/>
                <a:gd name="connsiteX79" fmla="*/ 374478 w 578320"/>
                <a:gd name="connsiteY79" fmla="*/ 52499 h 577432"/>
                <a:gd name="connsiteX80" fmla="*/ 249960 w 578320"/>
                <a:gd name="connsiteY80" fmla="*/ 52499 h 577432"/>
                <a:gd name="connsiteX81" fmla="*/ 249960 w 578320"/>
                <a:gd name="connsiteY81" fmla="*/ 170391 h 577432"/>
                <a:gd name="connsiteX82" fmla="*/ 236124 w 578320"/>
                <a:gd name="connsiteY82" fmla="*/ 183285 h 577432"/>
                <a:gd name="connsiteX83" fmla="*/ 223211 w 578320"/>
                <a:gd name="connsiteY83" fmla="*/ 170391 h 577432"/>
                <a:gd name="connsiteX84" fmla="*/ 223211 w 578320"/>
                <a:gd name="connsiteY84" fmla="*/ 52499 h 577432"/>
                <a:gd name="connsiteX85" fmla="*/ 52575 w 578320"/>
                <a:gd name="connsiteY85" fmla="*/ 52499 h 577432"/>
                <a:gd name="connsiteX86" fmla="*/ 52575 w 578320"/>
                <a:gd name="connsiteY86" fmla="*/ 130787 h 577432"/>
                <a:gd name="connsiteX87" fmla="*/ 157724 w 578320"/>
                <a:gd name="connsiteY87" fmla="*/ 130787 h 577432"/>
                <a:gd name="connsiteX88" fmla="*/ 170637 w 578320"/>
                <a:gd name="connsiteY88" fmla="*/ 144602 h 577432"/>
                <a:gd name="connsiteX89" fmla="*/ 170637 w 578320"/>
                <a:gd name="connsiteY89" fmla="*/ 222890 h 577432"/>
                <a:gd name="connsiteX90" fmla="*/ 223211 w 578320"/>
                <a:gd name="connsiteY90" fmla="*/ 222890 h 577432"/>
                <a:gd name="connsiteX91" fmla="*/ 236124 w 578320"/>
                <a:gd name="connsiteY91" fmla="*/ 235784 h 577432"/>
                <a:gd name="connsiteX92" fmla="*/ 223211 w 578320"/>
                <a:gd name="connsiteY92" fmla="*/ 249600 h 577432"/>
                <a:gd name="connsiteX93" fmla="*/ 157724 w 578320"/>
                <a:gd name="connsiteY93" fmla="*/ 249600 h 577432"/>
                <a:gd name="connsiteX94" fmla="*/ 144811 w 578320"/>
                <a:gd name="connsiteY94" fmla="*/ 235784 h 577432"/>
                <a:gd name="connsiteX95" fmla="*/ 144811 w 578320"/>
                <a:gd name="connsiteY95" fmla="*/ 157496 h 577432"/>
                <a:gd name="connsiteX96" fmla="*/ 52575 w 578320"/>
                <a:gd name="connsiteY96" fmla="*/ 157496 h 577432"/>
                <a:gd name="connsiteX97" fmla="*/ 52575 w 578320"/>
                <a:gd name="connsiteY97" fmla="*/ 302098 h 577432"/>
                <a:gd name="connsiteX98" fmla="*/ 130975 w 578320"/>
                <a:gd name="connsiteY98" fmla="*/ 302098 h 577432"/>
                <a:gd name="connsiteX99" fmla="*/ 144811 w 578320"/>
                <a:gd name="connsiteY99" fmla="*/ 314993 h 577432"/>
                <a:gd name="connsiteX100" fmla="*/ 130975 w 578320"/>
                <a:gd name="connsiteY100" fmla="*/ 327887 h 577432"/>
                <a:gd name="connsiteX101" fmla="*/ 52575 w 578320"/>
                <a:gd name="connsiteY101" fmla="*/ 327887 h 577432"/>
                <a:gd name="connsiteX102" fmla="*/ 52575 w 578320"/>
                <a:gd name="connsiteY102" fmla="*/ 340782 h 577432"/>
                <a:gd name="connsiteX103" fmla="*/ 24904 w 578320"/>
                <a:gd name="connsiteY103" fmla="*/ 340782 h 577432"/>
                <a:gd name="connsiteX104" fmla="*/ 0 w 578320"/>
                <a:gd name="connsiteY104" fmla="*/ 347229 h 577432"/>
                <a:gd name="connsiteX105" fmla="*/ 0 w 578320"/>
                <a:gd name="connsiteY105" fmla="*/ 25789 h 577432"/>
                <a:gd name="connsiteX106" fmla="*/ 25826 w 578320"/>
                <a:gd name="connsiteY106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78320" h="577432">
                  <a:moveTo>
                    <a:pt x="578320" y="264231"/>
                  </a:moveTo>
                  <a:lnTo>
                    <a:pt x="578320" y="550718"/>
                  </a:lnTo>
                  <a:cubicBezTo>
                    <a:pt x="578320" y="565457"/>
                    <a:pt x="566329" y="577432"/>
                    <a:pt x="551572" y="577432"/>
                  </a:cubicBezTo>
                  <a:lnTo>
                    <a:pt x="25826" y="577432"/>
                  </a:lnTo>
                  <a:cubicBezTo>
                    <a:pt x="11991" y="577432"/>
                    <a:pt x="0" y="565457"/>
                    <a:pt x="0" y="550718"/>
                  </a:cubicBezTo>
                  <a:lnTo>
                    <a:pt x="0" y="439255"/>
                  </a:lnTo>
                  <a:cubicBezTo>
                    <a:pt x="7379" y="443861"/>
                    <a:pt x="15680" y="445703"/>
                    <a:pt x="24904" y="445703"/>
                  </a:cubicBezTo>
                  <a:lnTo>
                    <a:pt x="52575" y="445703"/>
                  </a:lnTo>
                  <a:lnTo>
                    <a:pt x="52575" y="524925"/>
                  </a:lnTo>
                  <a:lnTo>
                    <a:pt x="288699" y="524925"/>
                  </a:lnTo>
                  <a:lnTo>
                    <a:pt x="288699" y="485314"/>
                  </a:lnTo>
                  <a:lnTo>
                    <a:pt x="170637" y="485314"/>
                  </a:lnTo>
                  <a:cubicBezTo>
                    <a:pt x="163258" y="485314"/>
                    <a:pt x="157724" y="479787"/>
                    <a:pt x="157724" y="472418"/>
                  </a:cubicBezTo>
                  <a:cubicBezTo>
                    <a:pt x="157724" y="465048"/>
                    <a:pt x="163258" y="459521"/>
                    <a:pt x="170637" y="459521"/>
                  </a:cubicBezTo>
                  <a:lnTo>
                    <a:pt x="288699" y="459521"/>
                  </a:lnTo>
                  <a:lnTo>
                    <a:pt x="288699" y="407014"/>
                  </a:lnTo>
                  <a:cubicBezTo>
                    <a:pt x="288699" y="399644"/>
                    <a:pt x="295155" y="393196"/>
                    <a:pt x="302534" y="393196"/>
                  </a:cubicBezTo>
                  <a:lnTo>
                    <a:pt x="355109" y="393196"/>
                  </a:lnTo>
                  <a:cubicBezTo>
                    <a:pt x="361565" y="393196"/>
                    <a:pt x="368022" y="399644"/>
                    <a:pt x="368022" y="407014"/>
                  </a:cubicBezTo>
                  <a:cubicBezTo>
                    <a:pt x="368022" y="413462"/>
                    <a:pt x="361565" y="419910"/>
                    <a:pt x="355109" y="419910"/>
                  </a:cubicBezTo>
                  <a:lnTo>
                    <a:pt x="315447" y="419910"/>
                  </a:lnTo>
                  <a:lnTo>
                    <a:pt x="315447" y="524925"/>
                  </a:lnTo>
                  <a:lnTo>
                    <a:pt x="525745" y="524925"/>
                  </a:lnTo>
                  <a:lnTo>
                    <a:pt x="525745" y="380300"/>
                  </a:lnTo>
                  <a:lnTo>
                    <a:pt x="433509" y="380300"/>
                  </a:lnTo>
                  <a:lnTo>
                    <a:pt x="433509" y="459521"/>
                  </a:lnTo>
                  <a:cubicBezTo>
                    <a:pt x="433509" y="465969"/>
                    <a:pt x="427975" y="472418"/>
                    <a:pt x="420596" y="472418"/>
                  </a:cubicBezTo>
                  <a:cubicBezTo>
                    <a:pt x="413217" y="472418"/>
                    <a:pt x="407683" y="465969"/>
                    <a:pt x="407683" y="459521"/>
                  </a:cubicBezTo>
                  <a:lnTo>
                    <a:pt x="407683" y="301999"/>
                  </a:lnTo>
                  <a:cubicBezTo>
                    <a:pt x="407683" y="294630"/>
                    <a:pt x="413217" y="288182"/>
                    <a:pt x="420596" y="288182"/>
                  </a:cubicBezTo>
                  <a:cubicBezTo>
                    <a:pt x="427975" y="288182"/>
                    <a:pt x="433509" y="294630"/>
                    <a:pt x="433509" y="301999"/>
                  </a:cubicBezTo>
                  <a:lnTo>
                    <a:pt x="433509" y="354507"/>
                  </a:lnTo>
                  <a:lnTo>
                    <a:pt x="525745" y="354507"/>
                  </a:lnTo>
                  <a:lnTo>
                    <a:pt x="525745" y="298315"/>
                  </a:lnTo>
                  <a:cubicBezTo>
                    <a:pt x="526668" y="297393"/>
                    <a:pt x="528513" y="297393"/>
                    <a:pt x="529435" y="296472"/>
                  </a:cubicBezTo>
                  <a:close/>
                  <a:moveTo>
                    <a:pt x="496230" y="170384"/>
                  </a:moveTo>
                  <a:cubicBezTo>
                    <a:pt x="502686" y="167622"/>
                    <a:pt x="510988" y="167622"/>
                    <a:pt x="516522" y="171304"/>
                  </a:cubicBezTo>
                  <a:lnTo>
                    <a:pt x="569096" y="206288"/>
                  </a:lnTo>
                  <a:cubicBezTo>
                    <a:pt x="574631" y="209970"/>
                    <a:pt x="578320" y="216414"/>
                    <a:pt x="578320" y="222859"/>
                  </a:cubicBezTo>
                  <a:cubicBezTo>
                    <a:pt x="578320" y="229303"/>
                    <a:pt x="574631" y="235747"/>
                    <a:pt x="569096" y="239430"/>
                  </a:cubicBezTo>
                  <a:lnTo>
                    <a:pt x="516522" y="274413"/>
                  </a:lnTo>
                  <a:cubicBezTo>
                    <a:pt x="513755" y="276254"/>
                    <a:pt x="510065" y="277175"/>
                    <a:pt x="505454" y="277175"/>
                  </a:cubicBezTo>
                  <a:cubicBezTo>
                    <a:pt x="502686" y="277175"/>
                    <a:pt x="498997" y="277175"/>
                    <a:pt x="496230" y="275333"/>
                  </a:cubicBezTo>
                  <a:cubicBezTo>
                    <a:pt x="489773" y="271651"/>
                    <a:pt x="486084" y="265207"/>
                    <a:pt x="486084" y="257842"/>
                  </a:cubicBezTo>
                  <a:lnTo>
                    <a:pt x="486084" y="249556"/>
                  </a:lnTo>
                  <a:lnTo>
                    <a:pt x="356031" y="249556"/>
                  </a:lnTo>
                  <a:lnTo>
                    <a:pt x="356031" y="327808"/>
                  </a:lnTo>
                  <a:cubicBezTo>
                    <a:pt x="356031" y="342538"/>
                    <a:pt x="344963" y="354506"/>
                    <a:pt x="330205" y="354506"/>
                  </a:cubicBezTo>
                  <a:lnTo>
                    <a:pt x="251804" y="354506"/>
                  </a:lnTo>
                  <a:lnTo>
                    <a:pt x="251804" y="393171"/>
                  </a:lnTo>
                  <a:cubicBezTo>
                    <a:pt x="251804" y="407901"/>
                    <a:pt x="239814" y="419869"/>
                    <a:pt x="225056" y="419869"/>
                  </a:cubicBezTo>
                  <a:lnTo>
                    <a:pt x="25826" y="419869"/>
                  </a:lnTo>
                  <a:cubicBezTo>
                    <a:pt x="11991" y="419869"/>
                    <a:pt x="0" y="407901"/>
                    <a:pt x="0" y="393171"/>
                  </a:cubicBezTo>
                  <a:cubicBezTo>
                    <a:pt x="0" y="379362"/>
                    <a:pt x="11991" y="367394"/>
                    <a:pt x="25826" y="367394"/>
                  </a:cubicBezTo>
                  <a:lnTo>
                    <a:pt x="199230" y="367394"/>
                  </a:lnTo>
                  <a:lnTo>
                    <a:pt x="199230" y="327808"/>
                  </a:lnTo>
                  <a:cubicBezTo>
                    <a:pt x="199230" y="313078"/>
                    <a:pt x="210298" y="302031"/>
                    <a:pt x="225056" y="302031"/>
                  </a:cubicBezTo>
                  <a:lnTo>
                    <a:pt x="303457" y="302031"/>
                  </a:lnTo>
                  <a:lnTo>
                    <a:pt x="303457" y="222859"/>
                  </a:lnTo>
                  <a:cubicBezTo>
                    <a:pt x="303457" y="208129"/>
                    <a:pt x="315447" y="197082"/>
                    <a:pt x="330205" y="197082"/>
                  </a:cubicBezTo>
                  <a:lnTo>
                    <a:pt x="486084" y="197082"/>
                  </a:lnTo>
                  <a:lnTo>
                    <a:pt x="486084" y="187875"/>
                  </a:lnTo>
                  <a:cubicBezTo>
                    <a:pt x="486084" y="180511"/>
                    <a:pt x="489773" y="174066"/>
                    <a:pt x="496230" y="170384"/>
                  </a:cubicBezTo>
                  <a:close/>
                  <a:moveTo>
                    <a:pt x="25826" y="0"/>
                  </a:moveTo>
                  <a:lnTo>
                    <a:pt x="551572" y="0"/>
                  </a:lnTo>
                  <a:cubicBezTo>
                    <a:pt x="566329" y="0"/>
                    <a:pt x="578320" y="11973"/>
                    <a:pt x="578320" y="25789"/>
                  </a:cubicBezTo>
                  <a:lnTo>
                    <a:pt x="578320" y="182364"/>
                  </a:lnTo>
                  <a:lnTo>
                    <a:pt x="529435" y="150128"/>
                  </a:lnTo>
                  <a:cubicBezTo>
                    <a:pt x="528513" y="149207"/>
                    <a:pt x="526668" y="148286"/>
                    <a:pt x="525745" y="147365"/>
                  </a:cubicBezTo>
                  <a:lnTo>
                    <a:pt x="525745" y="52499"/>
                  </a:lnTo>
                  <a:lnTo>
                    <a:pt x="400304" y="52499"/>
                  </a:lnTo>
                  <a:lnTo>
                    <a:pt x="400304" y="130787"/>
                  </a:lnTo>
                  <a:lnTo>
                    <a:pt x="446422" y="130787"/>
                  </a:lnTo>
                  <a:cubicBezTo>
                    <a:pt x="453801" y="130787"/>
                    <a:pt x="459336" y="137234"/>
                    <a:pt x="459336" y="144602"/>
                  </a:cubicBezTo>
                  <a:cubicBezTo>
                    <a:pt x="459336" y="151970"/>
                    <a:pt x="453801" y="157496"/>
                    <a:pt x="446422" y="157496"/>
                  </a:cubicBezTo>
                  <a:lnTo>
                    <a:pt x="328360" y="157496"/>
                  </a:lnTo>
                  <a:cubicBezTo>
                    <a:pt x="320981" y="157496"/>
                    <a:pt x="315447" y="151970"/>
                    <a:pt x="315447" y="144602"/>
                  </a:cubicBezTo>
                  <a:cubicBezTo>
                    <a:pt x="315447" y="137234"/>
                    <a:pt x="320981" y="130787"/>
                    <a:pt x="328360" y="130787"/>
                  </a:cubicBezTo>
                  <a:lnTo>
                    <a:pt x="374478" y="130787"/>
                  </a:lnTo>
                  <a:lnTo>
                    <a:pt x="374478" y="52499"/>
                  </a:lnTo>
                  <a:lnTo>
                    <a:pt x="249960" y="52499"/>
                  </a:lnTo>
                  <a:lnTo>
                    <a:pt x="249960" y="170391"/>
                  </a:lnTo>
                  <a:cubicBezTo>
                    <a:pt x="249960" y="177759"/>
                    <a:pt x="243503" y="183285"/>
                    <a:pt x="236124" y="183285"/>
                  </a:cubicBezTo>
                  <a:cubicBezTo>
                    <a:pt x="228745" y="183285"/>
                    <a:pt x="223211" y="177759"/>
                    <a:pt x="223211" y="170391"/>
                  </a:cubicBezTo>
                  <a:lnTo>
                    <a:pt x="223211" y="52499"/>
                  </a:lnTo>
                  <a:lnTo>
                    <a:pt x="52575" y="52499"/>
                  </a:lnTo>
                  <a:lnTo>
                    <a:pt x="52575" y="130787"/>
                  </a:lnTo>
                  <a:lnTo>
                    <a:pt x="157724" y="130787"/>
                  </a:lnTo>
                  <a:cubicBezTo>
                    <a:pt x="165103" y="130787"/>
                    <a:pt x="170637" y="137234"/>
                    <a:pt x="170637" y="144602"/>
                  </a:cubicBezTo>
                  <a:lnTo>
                    <a:pt x="170637" y="222890"/>
                  </a:lnTo>
                  <a:lnTo>
                    <a:pt x="223211" y="222890"/>
                  </a:lnTo>
                  <a:cubicBezTo>
                    <a:pt x="230590" y="222890"/>
                    <a:pt x="236124" y="229337"/>
                    <a:pt x="236124" y="235784"/>
                  </a:cubicBezTo>
                  <a:cubicBezTo>
                    <a:pt x="236124" y="243152"/>
                    <a:pt x="230590" y="249600"/>
                    <a:pt x="223211" y="249600"/>
                  </a:cubicBezTo>
                  <a:lnTo>
                    <a:pt x="157724" y="249600"/>
                  </a:lnTo>
                  <a:cubicBezTo>
                    <a:pt x="150345" y="249600"/>
                    <a:pt x="144811" y="243152"/>
                    <a:pt x="144811" y="235784"/>
                  </a:cubicBezTo>
                  <a:lnTo>
                    <a:pt x="144811" y="157496"/>
                  </a:lnTo>
                  <a:lnTo>
                    <a:pt x="52575" y="157496"/>
                  </a:lnTo>
                  <a:lnTo>
                    <a:pt x="52575" y="302098"/>
                  </a:lnTo>
                  <a:lnTo>
                    <a:pt x="130975" y="302098"/>
                  </a:lnTo>
                  <a:cubicBezTo>
                    <a:pt x="138354" y="302098"/>
                    <a:pt x="144811" y="307625"/>
                    <a:pt x="144811" y="314993"/>
                  </a:cubicBezTo>
                  <a:cubicBezTo>
                    <a:pt x="144811" y="322361"/>
                    <a:pt x="138354" y="327887"/>
                    <a:pt x="130975" y="327887"/>
                  </a:cubicBezTo>
                  <a:lnTo>
                    <a:pt x="52575" y="327887"/>
                  </a:lnTo>
                  <a:lnTo>
                    <a:pt x="52575" y="340782"/>
                  </a:lnTo>
                  <a:lnTo>
                    <a:pt x="24904" y="340782"/>
                  </a:lnTo>
                  <a:cubicBezTo>
                    <a:pt x="15680" y="340782"/>
                    <a:pt x="7379" y="343545"/>
                    <a:pt x="0" y="347229"/>
                  </a:cubicBezTo>
                  <a:lnTo>
                    <a:pt x="0" y="25789"/>
                  </a:lnTo>
                  <a:cubicBezTo>
                    <a:pt x="0" y="11973"/>
                    <a:pt x="11991" y="0"/>
                    <a:pt x="258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iş1îḓê"/>
          <p:cNvGrpSpPr/>
          <p:nvPr/>
        </p:nvGrpSpPr>
        <p:grpSpPr>
          <a:xfrm>
            <a:off x="6532112" y="4572785"/>
            <a:ext cx="540000" cy="540000"/>
            <a:chOff x="824229" y="5280877"/>
            <a:chExt cx="347557" cy="347557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ïṥļïḑè"/>
            <p:cNvSpPr/>
            <p:nvPr/>
          </p:nvSpPr>
          <p:spPr>
            <a:xfrm>
              <a:off x="824229" y="5280877"/>
              <a:ext cx="347557" cy="347557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îşḷîdê"/>
            <p:cNvSpPr/>
            <p:nvPr/>
          </p:nvSpPr>
          <p:spPr>
            <a:xfrm>
              <a:off x="930176" y="5368328"/>
              <a:ext cx="135662" cy="172652"/>
            </a:xfrm>
            <a:custGeom>
              <a:avLst/>
              <a:gdLst>
                <a:gd name="T0" fmla="*/ 5220 w 5501"/>
                <a:gd name="T1" fmla="*/ 5197 h 7011"/>
                <a:gd name="T2" fmla="*/ 5039 w 5501"/>
                <a:gd name="T3" fmla="*/ 5197 h 7011"/>
                <a:gd name="T4" fmla="*/ 4646 w 5501"/>
                <a:gd name="T5" fmla="*/ 5330 h 7011"/>
                <a:gd name="T6" fmla="*/ 3856 w 5501"/>
                <a:gd name="T7" fmla="*/ 6300 h 7011"/>
                <a:gd name="T8" fmla="*/ 4390 w 5501"/>
                <a:gd name="T9" fmla="*/ 4805 h 7011"/>
                <a:gd name="T10" fmla="*/ 3816 w 5501"/>
                <a:gd name="T11" fmla="*/ 5197 h 7011"/>
                <a:gd name="T12" fmla="*/ 4427 w 5501"/>
                <a:gd name="T13" fmla="*/ 4405 h 7011"/>
                <a:gd name="T14" fmla="*/ 5220 w 5501"/>
                <a:gd name="T15" fmla="*/ 5016 h 7011"/>
                <a:gd name="T16" fmla="*/ 1051 w 5501"/>
                <a:gd name="T17" fmla="*/ 2674 h 7011"/>
                <a:gd name="T18" fmla="*/ 1663 w 5501"/>
                <a:gd name="T19" fmla="*/ 1881 h 7011"/>
                <a:gd name="T20" fmla="*/ 1089 w 5501"/>
                <a:gd name="T21" fmla="*/ 2274 h 7011"/>
                <a:gd name="T22" fmla="*/ 1622 w 5501"/>
                <a:gd name="T23" fmla="*/ 779 h 7011"/>
                <a:gd name="T24" fmla="*/ 832 w 5501"/>
                <a:gd name="T25" fmla="*/ 1749 h 7011"/>
                <a:gd name="T26" fmla="*/ 440 w 5501"/>
                <a:gd name="T27" fmla="*/ 1881 h 7011"/>
                <a:gd name="T28" fmla="*/ 258 w 5501"/>
                <a:gd name="T29" fmla="*/ 1881 h 7011"/>
                <a:gd name="T30" fmla="*/ 870 w 5501"/>
                <a:gd name="T31" fmla="*/ 2674 h 7011"/>
                <a:gd name="T32" fmla="*/ 5501 w 5501"/>
                <a:gd name="T33" fmla="*/ 4675 h 7011"/>
                <a:gd name="T34" fmla="*/ 5170 w 5501"/>
                <a:gd name="T35" fmla="*/ 4724 h 7011"/>
                <a:gd name="T36" fmla="*/ 5244 w 5501"/>
                <a:gd name="T37" fmla="*/ 4675 h 7011"/>
                <a:gd name="T38" fmla="*/ 4575 w 5501"/>
                <a:gd name="T39" fmla="*/ 1127 h 7011"/>
                <a:gd name="T40" fmla="*/ 4447 w 5501"/>
                <a:gd name="T41" fmla="*/ 256 h 7011"/>
                <a:gd name="T42" fmla="*/ 2076 w 5501"/>
                <a:gd name="T43" fmla="*/ 305 h 7011"/>
                <a:gd name="T44" fmla="*/ 1820 w 5501"/>
                <a:gd name="T45" fmla="*/ 1847 h 7011"/>
                <a:gd name="T46" fmla="*/ 2125 w 5501"/>
                <a:gd name="T47" fmla="*/ 0 h 7011"/>
                <a:gd name="T48" fmla="*/ 5501 w 5501"/>
                <a:gd name="T49" fmla="*/ 944 h 7011"/>
                <a:gd name="T50" fmla="*/ 4703 w 5501"/>
                <a:gd name="T51" fmla="*/ 457 h 7011"/>
                <a:gd name="T52" fmla="*/ 5084 w 5501"/>
                <a:gd name="T53" fmla="*/ 871 h 7011"/>
                <a:gd name="T54" fmla="*/ 3681 w 5501"/>
                <a:gd name="T55" fmla="*/ 2975 h 7011"/>
                <a:gd name="T56" fmla="*/ 3376 w 5501"/>
                <a:gd name="T57" fmla="*/ 7011 h 7011"/>
                <a:gd name="T58" fmla="*/ 0 w 5501"/>
                <a:gd name="T59" fmla="*/ 6706 h 7011"/>
                <a:gd name="T60" fmla="*/ 59 w 5501"/>
                <a:gd name="T61" fmla="*/ 2158 h 7011"/>
                <a:gd name="T62" fmla="*/ 257 w 5501"/>
                <a:gd name="T63" fmla="*/ 2393 h 7011"/>
                <a:gd name="T64" fmla="*/ 306 w 5501"/>
                <a:gd name="T65" fmla="*/ 6755 h 7011"/>
                <a:gd name="T66" fmla="*/ 3425 w 5501"/>
                <a:gd name="T67" fmla="*/ 6706 h 7011"/>
                <a:gd name="T68" fmla="*/ 2756 w 5501"/>
                <a:gd name="T69" fmla="*/ 3158 h 7011"/>
                <a:gd name="T70" fmla="*/ 2628 w 5501"/>
                <a:gd name="T71" fmla="*/ 2287 h 7011"/>
                <a:gd name="T72" fmla="*/ 1806 w 5501"/>
                <a:gd name="T73" fmla="*/ 2266 h 7011"/>
                <a:gd name="T74" fmla="*/ 1899 w 5501"/>
                <a:gd name="T75" fmla="*/ 2031 h 7011"/>
                <a:gd name="T76" fmla="*/ 2884 w 5501"/>
                <a:gd name="T77" fmla="*/ 2902 h 7011"/>
                <a:gd name="T78" fmla="*/ 2884 w 5501"/>
                <a:gd name="T79" fmla="*/ 2488 h 7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01" h="7011">
                  <a:moveTo>
                    <a:pt x="5220" y="5016"/>
                  </a:moveTo>
                  <a:cubicBezTo>
                    <a:pt x="5270" y="5066"/>
                    <a:pt x="5270" y="5147"/>
                    <a:pt x="5220" y="5197"/>
                  </a:cubicBezTo>
                  <a:cubicBezTo>
                    <a:pt x="5195" y="5223"/>
                    <a:pt x="5162" y="5235"/>
                    <a:pt x="5129" y="5235"/>
                  </a:cubicBezTo>
                  <a:cubicBezTo>
                    <a:pt x="5097" y="5235"/>
                    <a:pt x="5064" y="5223"/>
                    <a:pt x="5039" y="5197"/>
                  </a:cubicBezTo>
                  <a:lnTo>
                    <a:pt x="4646" y="4805"/>
                  </a:lnTo>
                  <a:lnTo>
                    <a:pt x="4646" y="5330"/>
                  </a:lnTo>
                  <a:cubicBezTo>
                    <a:pt x="4646" y="5884"/>
                    <a:pt x="4323" y="6364"/>
                    <a:pt x="3856" y="6594"/>
                  </a:cubicBezTo>
                  <a:lnTo>
                    <a:pt x="3856" y="6300"/>
                  </a:lnTo>
                  <a:cubicBezTo>
                    <a:pt x="4177" y="6095"/>
                    <a:pt x="4390" y="5737"/>
                    <a:pt x="4390" y="5330"/>
                  </a:cubicBezTo>
                  <a:lnTo>
                    <a:pt x="4390" y="4805"/>
                  </a:lnTo>
                  <a:lnTo>
                    <a:pt x="3997" y="5197"/>
                  </a:lnTo>
                  <a:cubicBezTo>
                    <a:pt x="3947" y="5248"/>
                    <a:pt x="3866" y="5248"/>
                    <a:pt x="3816" y="5197"/>
                  </a:cubicBezTo>
                  <a:cubicBezTo>
                    <a:pt x="3766" y="5147"/>
                    <a:pt x="3766" y="5066"/>
                    <a:pt x="3816" y="5016"/>
                  </a:cubicBezTo>
                  <a:lnTo>
                    <a:pt x="4427" y="4405"/>
                  </a:lnTo>
                  <a:cubicBezTo>
                    <a:pt x="4478" y="4355"/>
                    <a:pt x="4559" y="4355"/>
                    <a:pt x="4609" y="4405"/>
                  </a:cubicBezTo>
                  <a:lnTo>
                    <a:pt x="5220" y="5016"/>
                  </a:lnTo>
                  <a:close/>
                  <a:moveTo>
                    <a:pt x="870" y="2674"/>
                  </a:moveTo>
                  <a:cubicBezTo>
                    <a:pt x="920" y="2724"/>
                    <a:pt x="1001" y="2724"/>
                    <a:pt x="1051" y="2674"/>
                  </a:cubicBezTo>
                  <a:lnTo>
                    <a:pt x="1663" y="2063"/>
                  </a:lnTo>
                  <a:cubicBezTo>
                    <a:pt x="1713" y="2013"/>
                    <a:pt x="1713" y="1932"/>
                    <a:pt x="1663" y="1881"/>
                  </a:cubicBezTo>
                  <a:cubicBezTo>
                    <a:pt x="1613" y="1831"/>
                    <a:pt x="1532" y="1831"/>
                    <a:pt x="1481" y="1881"/>
                  </a:cubicBezTo>
                  <a:lnTo>
                    <a:pt x="1089" y="2274"/>
                  </a:lnTo>
                  <a:lnTo>
                    <a:pt x="1089" y="1749"/>
                  </a:lnTo>
                  <a:cubicBezTo>
                    <a:pt x="1089" y="1342"/>
                    <a:pt x="1302" y="984"/>
                    <a:pt x="1622" y="779"/>
                  </a:cubicBezTo>
                  <a:lnTo>
                    <a:pt x="1622" y="485"/>
                  </a:lnTo>
                  <a:cubicBezTo>
                    <a:pt x="1155" y="715"/>
                    <a:pt x="832" y="1194"/>
                    <a:pt x="832" y="1749"/>
                  </a:cubicBezTo>
                  <a:lnTo>
                    <a:pt x="832" y="2274"/>
                  </a:lnTo>
                  <a:lnTo>
                    <a:pt x="440" y="1881"/>
                  </a:lnTo>
                  <a:cubicBezTo>
                    <a:pt x="415" y="1856"/>
                    <a:pt x="382" y="1844"/>
                    <a:pt x="349" y="1844"/>
                  </a:cubicBezTo>
                  <a:cubicBezTo>
                    <a:pt x="316" y="1844"/>
                    <a:pt x="284" y="1856"/>
                    <a:pt x="258" y="1881"/>
                  </a:cubicBezTo>
                  <a:cubicBezTo>
                    <a:pt x="208" y="1932"/>
                    <a:pt x="208" y="2013"/>
                    <a:pt x="258" y="2063"/>
                  </a:cubicBezTo>
                  <a:lnTo>
                    <a:pt x="870" y="2674"/>
                  </a:lnTo>
                  <a:close/>
                  <a:moveTo>
                    <a:pt x="5501" y="944"/>
                  </a:moveTo>
                  <a:lnTo>
                    <a:pt x="5501" y="4675"/>
                  </a:lnTo>
                  <a:cubicBezTo>
                    <a:pt x="5501" y="4778"/>
                    <a:pt x="5449" y="4869"/>
                    <a:pt x="5371" y="4924"/>
                  </a:cubicBezTo>
                  <a:lnTo>
                    <a:pt x="5170" y="4724"/>
                  </a:lnTo>
                  <a:lnTo>
                    <a:pt x="5195" y="4724"/>
                  </a:lnTo>
                  <a:cubicBezTo>
                    <a:pt x="5222" y="4724"/>
                    <a:pt x="5244" y="4702"/>
                    <a:pt x="5244" y="4675"/>
                  </a:cubicBezTo>
                  <a:lnTo>
                    <a:pt x="5244" y="1127"/>
                  </a:lnTo>
                  <a:lnTo>
                    <a:pt x="4575" y="1127"/>
                  </a:lnTo>
                  <a:cubicBezTo>
                    <a:pt x="4505" y="1127"/>
                    <a:pt x="4447" y="1070"/>
                    <a:pt x="4447" y="999"/>
                  </a:cubicBezTo>
                  <a:lnTo>
                    <a:pt x="4447" y="256"/>
                  </a:lnTo>
                  <a:lnTo>
                    <a:pt x="2125" y="256"/>
                  </a:lnTo>
                  <a:cubicBezTo>
                    <a:pt x="2098" y="256"/>
                    <a:pt x="2076" y="278"/>
                    <a:pt x="2076" y="305"/>
                  </a:cubicBezTo>
                  <a:lnTo>
                    <a:pt x="2076" y="1847"/>
                  </a:lnTo>
                  <a:lnTo>
                    <a:pt x="1820" y="1847"/>
                  </a:lnTo>
                  <a:lnTo>
                    <a:pt x="1820" y="305"/>
                  </a:lnTo>
                  <a:cubicBezTo>
                    <a:pt x="1820" y="137"/>
                    <a:pt x="1957" y="0"/>
                    <a:pt x="2125" y="0"/>
                  </a:cubicBezTo>
                  <a:lnTo>
                    <a:pt x="4631" y="0"/>
                  </a:lnTo>
                  <a:lnTo>
                    <a:pt x="5501" y="944"/>
                  </a:lnTo>
                  <a:close/>
                  <a:moveTo>
                    <a:pt x="5084" y="871"/>
                  </a:moveTo>
                  <a:lnTo>
                    <a:pt x="4703" y="457"/>
                  </a:lnTo>
                  <a:lnTo>
                    <a:pt x="4703" y="871"/>
                  </a:lnTo>
                  <a:lnTo>
                    <a:pt x="5084" y="871"/>
                  </a:lnTo>
                  <a:close/>
                  <a:moveTo>
                    <a:pt x="2812" y="2031"/>
                  </a:moveTo>
                  <a:lnTo>
                    <a:pt x="3681" y="2975"/>
                  </a:lnTo>
                  <a:lnTo>
                    <a:pt x="3681" y="6706"/>
                  </a:lnTo>
                  <a:cubicBezTo>
                    <a:pt x="3681" y="6874"/>
                    <a:pt x="3544" y="7011"/>
                    <a:pt x="3376" y="7011"/>
                  </a:cubicBezTo>
                  <a:lnTo>
                    <a:pt x="306" y="7011"/>
                  </a:lnTo>
                  <a:cubicBezTo>
                    <a:pt x="137" y="7011"/>
                    <a:pt x="0" y="6874"/>
                    <a:pt x="0" y="6706"/>
                  </a:cubicBezTo>
                  <a:lnTo>
                    <a:pt x="0" y="2336"/>
                  </a:lnTo>
                  <a:cubicBezTo>
                    <a:pt x="0" y="2269"/>
                    <a:pt x="23" y="2208"/>
                    <a:pt x="59" y="2158"/>
                  </a:cubicBezTo>
                  <a:cubicBezTo>
                    <a:pt x="75" y="2198"/>
                    <a:pt x="99" y="2235"/>
                    <a:pt x="130" y="2266"/>
                  </a:cubicBezTo>
                  <a:lnTo>
                    <a:pt x="257" y="2393"/>
                  </a:lnTo>
                  <a:lnTo>
                    <a:pt x="257" y="6706"/>
                  </a:lnTo>
                  <a:cubicBezTo>
                    <a:pt x="257" y="6733"/>
                    <a:pt x="279" y="6755"/>
                    <a:pt x="306" y="6755"/>
                  </a:cubicBezTo>
                  <a:lnTo>
                    <a:pt x="3376" y="6755"/>
                  </a:lnTo>
                  <a:cubicBezTo>
                    <a:pt x="3403" y="6755"/>
                    <a:pt x="3425" y="6733"/>
                    <a:pt x="3425" y="6706"/>
                  </a:cubicBezTo>
                  <a:lnTo>
                    <a:pt x="3425" y="3158"/>
                  </a:lnTo>
                  <a:lnTo>
                    <a:pt x="2756" y="3158"/>
                  </a:lnTo>
                  <a:cubicBezTo>
                    <a:pt x="2685" y="3158"/>
                    <a:pt x="2628" y="3101"/>
                    <a:pt x="2628" y="3030"/>
                  </a:cubicBezTo>
                  <a:lnTo>
                    <a:pt x="2628" y="2287"/>
                  </a:lnTo>
                  <a:lnTo>
                    <a:pt x="1785" y="2287"/>
                  </a:lnTo>
                  <a:lnTo>
                    <a:pt x="1806" y="2266"/>
                  </a:lnTo>
                  <a:cubicBezTo>
                    <a:pt x="1867" y="2206"/>
                    <a:pt x="1900" y="2125"/>
                    <a:pt x="1900" y="2040"/>
                  </a:cubicBezTo>
                  <a:cubicBezTo>
                    <a:pt x="1900" y="2037"/>
                    <a:pt x="1899" y="2034"/>
                    <a:pt x="1899" y="2031"/>
                  </a:cubicBezTo>
                  <a:lnTo>
                    <a:pt x="2812" y="2031"/>
                  </a:lnTo>
                  <a:close/>
                  <a:moveTo>
                    <a:pt x="2884" y="2902"/>
                  </a:moveTo>
                  <a:lnTo>
                    <a:pt x="3265" y="2902"/>
                  </a:lnTo>
                  <a:lnTo>
                    <a:pt x="2884" y="2488"/>
                  </a:lnTo>
                  <a:lnTo>
                    <a:pt x="2884" y="29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iṡḻiďé"/>
          <p:cNvGrpSpPr/>
          <p:nvPr/>
        </p:nvGrpSpPr>
        <p:grpSpPr>
          <a:xfrm>
            <a:off x="7365389" y="1549813"/>
            <a:ext cx="4556550" cy="1059056"/>
            <a:chOff x="5589075" y="1432904"/>
            <a:chExt cx="5931412" cy="1059056"/>
          </a:xfrm>
        </p:grpSpPr>
        <p:sp>
          <p:nvSpPr>
            <p:cNvPr id="18" name="ïsḻiḑé"/>
            <p:cNvSpPr txBox="1"/>
            <p:nvPr/>
          </p:nvSpPr>
          <p:spPr>
            <a:xfrm>
              <a:off x="5589075" y="1904725"/>
              <a:ext cx="5931412" cy="5872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仓库内的所有作业流程均可使用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RF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作业，作业全程实现无纸化</a:t>
              </a:r>
            </a:p>
          </p:txBody>
        </p:sp>
        <p:sp>
          <p:nvSpPr>
            <p:cNvPr id="19" name="ïṣḻiḍè"/>
            <p:cNvSpPr txBox="1"/>
            <p:nvPr/>
          </p:nvSpPr>
          <p:spPr>
            <a:xfrm>
              <a:off x="5589075" y="1432904"/>
              <a:ext cx="5931412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>
                  <a:latin typeface="微软雅黑" panose="020B0503020204020204" charset="-122"/>
                  <a:ea typeface="微软雅黑" panose="020B0503020204020204" charset="-122"/>
                </a:rPr>
                <a:t>全作业流程</a:t>
              </a:r>
              <a:r>
                <a:rPr lang="en-US" altLang="zh-CN" sz="1600" b="1" dirty="0">
                  <a:latin typeface="微软雅黑" panose="020B0503020204020204" charset="-122"/>
                  <a:ea typeface="微软雅黑" panose="020B0503020204020204" charset="-122"/>
                </a:rPr>
                <a:t>RF</a:t>
              </a:r>
              <a:r>
                <a:rPr lang="zh-CN" altLang="en-US" sz="1600" b="1" dirty="0">
                  <a:latin typeface="微软雅黑" panose="020B0503020204020204" charset="-122"/>
                  <a:ea typeface="微软雅黑" panose="020B0503020204020204" charset="-122"/>
                </a:rPr>
                <a:t>支持 </a:t>
              </a:r>
            </a:p>
          </p:txBody>
        </p:sp>
      </p:grpSp>
      <p:grpSp>
        <p:nvGrpSpPr>
          <p:cNvPr id="20" name="ïšľiḋê"/>
          <p:cNvGrpSpPr/>
          <p:nvPr/>
        </p:nvGrpSpPr>
        <p:grpSpPr>
          <a:xfrm>
            <a:off x="7704992" y="3123379"/>
            <a:ext cx="4216948" cy="1059056"/>
            <a:chOff x="5589075" y="1432904"/>
            <a:chExt cx="5931412" cy="1059056"/>
          </a:xfrm>
        </p:grpSpPr>
        <p:sp>
          <p:nvSpPr>
            <p:cNvPr id="21" name="îṡḷídê"/>
            <p:cNvSpPr txBox="1"/>
            <p:nvPr/>
          </p:nvSpPr>
          <p:spPr>
            <a:xfrm>
              <a:off x="5589075" y="1904725"/>
              <a:ext cx="5931412" cy="5872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系统对作业路径进行有效优化，指引作业人员，完成作业任务，更加省时省力</a:t>
              </a:r>
            </a:p>
          </p:txBody>
        </p:sp>
        <p:sp>
          <p:nvSpPr>
            <p:cNvPr id="22" name="išḻiḍé"/>
            <p:cNvSpPr txBox="1"/>
            <p:nvPr/>
          </p:nvSpPr>
          <p:spPr>
            <a:xfrm>
              <a:off x="5589075" y="1432904"/>
              <a:ext cx="5931412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 smtClean="0"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1600" b="1" dirty="0" smtClean="0">
                  <a:latin typeface="微软雅黑" panose="020B0503020204020204" charset="-122"/>
                  <a:ea typeface="微软雅黑" panose="020B0503020204020204" charset="-122"/>
                </a:rPr>
                <a:t>RF</a:t>
              </a:r>
              <a:r>
                <a:rPr lang="zh-CN" altLang="en-US" sz="1600" b="1" dirty="0" smtClean="0">
                  <a:latin typeface="微软雅黑" panose="020B0503020204020204" charset="-122"/>
                  <a:ea typeface="微软雅黑" panose="020B0503020204020204" charset="-122"/>
                </a:rPr>
                <a:t>的作业</a:t>
              </a:r>
              <a:r>
                <a:rPr lang="zh-CN" altLang="en-US" sz="1600" b="1" dirty="0">
                  <a:latin typeface="微软雅黑" panose="020B0503020204020204" charset="-122"/>
                  <a:ea typeface="微软雅黑" panose="020B0503020204020204" charset="-122"/>
                </a:rPr>
                <a:t>路径优化</a:t>
              </a:r>
            </a:p>
          </p:txBody>
        </p:sp>
      </p:grpSp>
      <p:grpSp>
        <p:nvGrpSpPr>
          <p:cNvPr id="23" name="îṣľíďè"/>
          <p:cNvGrpSpPr/>
          <p:nvPr/>
        </p:nvGrpSpPr>
        <p:grpSpPr>
          <a:xfrm>
            <a:off x="7365389" y="4516159"/>
            <a:ext cx="4536110" cy="1059056"/>
            <a:chOff x="5589075" y="1432904"/>
            <a:chExt cx="5931412" cy="1059056"/>
          </a:xfrm>
        </p:grpSpPr>
        <p:sp>
          <p:nvSpPr>
            <p:cNvPr id="24" name="íş1íďé"/>
            <p:cNvSpPr txBox="1"/>
            <p:nvPr/>
          </p:nvSpPr>
          <p:spPr>
            <a:xfrm>
              <a:off x="5589075" y="1904725"/>
              <a:ext cx="5931412" cy="5872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纸制作页和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RF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作业可以随时按照资源情况进行设置，可交替进行</a:t>
              </a:r>
            </a:p>
          </p:txBody>
        </p:sp>
        <p:sp>
          <p:nvSpPr>
            <p:cNvPr id="25" name="ïṡ1îḍé"/>
            <p:cNvSpPr txBox="1"/>
            <p:nvPr/>
          </p:nvSpPr>
          <p:spPr>
            <a:xfrm>
              <a:off x="5589075" y="1432904"/>
              <a:ext cx="5931412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en-US" altLang="zh-CN" sz="1600" b="1" dirty="0" smtClean="0">
                  <a:latin typeface="微软雅黑" panose="020B0503020204020204" charset="-122"/>
                  <a:ea typeface="微软雅黑" panose="020B0503020204020204" charset="-122"/>
                </a:rPr>
                <a:t>RF</a:t>
              </a:r>
              <a:r>
                <a:rPr lang="zh-CN" altLang="en-US" sz="1600" b="1" dirty="0" smtClean="0">
                  <a:latin typeface="微软雅黑" panose="020B0503020204020204" charset="-122"/>
                  <a:ea typeface="微软雅黑" panose="020B0503020204020204" charset="-122"/>
                </a:rPr>
                <a:t>作业与制单作业可交替进行</a:t>
              </a:r>
              <a:endParaRPr lang="zh-CN" altLang="en-US" sz="16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1" y="1962222"/>
            <a:ext cx="1966904" cy="327817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42" y="1920705"/>
            <a:ext cx="1966904" cy="327817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WMS</a:t>
            </a:r>
            <a:r>
              <a:rPr lang="zh-CN" altLang="en-US" dirty="0" smtClean="0"/>
              <a:t>丰富的仓储计费方式</a:t>
            </a:r>
            <a:endParaRPr lang="zh-CN" altLang="en-US" dirty="0"/>
          </a:p>
        </p:txBody>
      </p:sp>
      <p:sp>
        <p:nvSpPr>
          <p:cNvPr id="5" name="iSḻiḑe"/>
          <p:cNvSpPr/>
          <p:nvPr/>
        </p:nvSpPr>
        <p:spPr bwMode="auto">
          <a:xfrm>
            <a:off x="736826" y="1943507"/>
            <a:ext cx="544678" cy="421321"/>
          </a:xfrm>
          <a:custGeom>
            <a:avLst/>
            <a:gdLst>
              <a:gd name="connsiteX0" fmla="*/ 312063 w 608792"/>
              <a:gd name="connsiteY0" fmla="*/ 210963 h 470915"/>
              <a:gd name="connsiteX1" fmla="*/ 313802 w 608792"/>
              <a:gd name="connsiteY1" fmla="*/ 212266 h 470915"/>
              <a:gd name="connsiteX2" fmla="*/ 310614 w 608792"/>
              <a:gd name="connsiteY2" fmla="*/ 242236 h 470915"/>
              <a:gd name="connsiteX3" fmla="*/ 312353 w 608792"/>
              <a:gd name="connsiteY3" fmla="*/ 243539 h 470915"/>
              <a:gd name="connsiteX4" fmla="*/ 317281 w 608792"/>
              <a:gd name="connsiteY4" fmla="*/ 241802 h 470915"/>
              <a:gd name="connsiteX5" fmla="*/ 319890 w 608792"/>
              <a:gd name="connsiteY5" fmla="*/ 242960 h 470915"/>
              <a:gd name="connsiteX6" fmla="*/ 321484 w 608792"/>
              <a:gd name="connsiteY6" fmla="*/ 247448 h 470915"/>
              <a:gd name="connsiteX7" fmla="*/ 320325 w 608792"/>
              <a:gd name="connsiteY7" fmla="*/ 250054 h 470915"/>
              <a:gd name="connsiteX8" fmla="*/ 311193 w 608792"/>
              <a:gd name="connsiteY8" fmla="*/ 253384 h 470915"/>
              <a:gd name="connsiteX9" fmla="*/ 309164 w 608792"/>
              <a:gd name="connsiteY9" fmla="*/ 255990 h 470915"/>
              <a:gd name="connsiteX10" fmla="*/ 307860 w 608792"/>
              <a:gd name="connsiteY10" fmla="*/ 267863 h 470915"/>
              <a:gd name="connsiteX11" fmla="*/ 309454 w 608792"/>
              <a:gd name="connsiteY11" fmla="*/ 269166 h 470915"/>
              <a:gd name="connsiteX12" fmla="*/ 323079 w 608792"/>
              <a:gd name="connsiteY12" fmla="*/ 264243 h 470915"/>
              <a:gd name="connsiteX13" fmla="*/ 325688 w 608792"/>
              <a:gd name="connsiteY13" fmla="*/ 265546 h 470915"/>
              <a:gd name="connsiteX14" fmla="*/ 327282 w 608792"/>
              <a:gd name="connsiteY14" fmla="*/ 270034 h 470915"/>
              <a:gd name="connsiteX15" fmla="*/ 326123 w 608792"/>
              <a:gd name="connsiteY15" fmla="*/ 272496 h 470915"/>
              <a:gd name="connsiteX16" fmla="*/ 310179 w 608792"/>
              <a:gd name="connsiteY16" fmla="*/ 278287 h 470915"/>
              <a:gd name="connsiteX17" fmla="*/ 309019 w 608792"/>
              <a:gd name="connsiteY17" fmla="*/ 280893 h 470915"/>
              <a:gd name="connsiteX18" fmla="*/ 318006 w 608792"/>
              <a:gd name="connsiteY18" fmla="*/ 306085 h 470915"/>
              <a:gd name="connsiteX19" fmla="*/ 316846 w 608792"/>
              <a:gd name="connsiteY19" fmla="*/ 308546 h 470915"/>
              <a:gd name="connsiteX20" fmla="*/ 302642 w 608792"/>
              <a:gd name="connsiteY20" fmla="*/ 313614 h 470915"/>
              <a:gd name="connsiteX21" fmla="*/ 300033 w 608792"/>
              <a:gd name="connsiteY21" fmla="*/ 312455 h 470915"/>
              <a:gd name="connsiteX22" fmla="*/ 291046 w 608792"/>
              <a:gd name="connsiteY22" fmla="*/ 287263 h 470915"/>
              <a:gd name="connsiteX23" fmla="*/ 288437 w 608792"/>
              <a:gd name="connsiteY23" fmla="*/ 286105 h 470915"/>
              <a:gd name="connsiteX24" fmla="*/ 272638 w 608792"/>
              <a:gd name="connsiteY24" fmla="*/ 291752 h 470915"/>
              <a:gd name="connsiteX25" fmla="*/ 270029 w 608792"/>
              <a:gd name="connsiteY25" fmla="*/ 290593 h 470915"/>
              <a:gd name="connsiteX26" fmla="*/ 268435 w 608792"/>
              <a:gd name="connsiteY26" fmla="*/ 286105 h 470915"/>
              <a:gd name="connsiteX27" fmla="*/ 269739 w 608792"/>
              <a:gd name="connsiteY27" fmla="*/ 283499 h 470915"/>
              <a:gd name="connsiteX28" fmla="*/ 283074 w 608792"/>
              <a:gd name="connsiteY28" fmla="*/ 278721 h 470915"/>
              <a:gd name="connsiteX29" fmla="*/ 283509 w 608792"/>
              <a:gd name="connsiteY29" fmla="*/ 276550 h 470915"/>
              <a:gd name="connsiteX30" fmla="*/ 274812 w 608792"/>
              <a:gd name="connsiteY30" fmla="*/ 268297 h 470915"/>
              <a:gd name="connsiteX31" fmla="*/ 271479 w 608792"/>
              <a:gd name="connsiteY31" fmla="*/ 267718 h 470915"/>
              <a:gd name="connsiteX32" fmla="*/ 262202 w 608792"/>
              <a:gd name="connsiteY32" fmla="*/ 270903 h 470915"/>
              <a:gd name="connsiteX33" fmla="*/ 259593 w 608792"/>
              <a:gd name="connsiteY33" fmla="*/ 269745 h 470915"/>
              <a:gd name="connsiteX34" fmla="*/ 257999 w 608792"/>
              <a:gd name="connsiteY34" fmla="*/ 265257 h 470915"/>
              <a:gd name="connsiteX35" fmla="*/ 259303 w 608792"/>
              <a:gd name="connsiteY35" fmla="*/ 262650 h 470915"/>
              <a:gd name="connsiteX36" fmla="*/ 264521 w 608792"/>
              <a:gd name="connsiteY36" fmla="*/ 260768 h 470915"/>
              <a:gd name="connsiteX37" fmla="*/ 264811 w 608792"/>
              <a:gd name="connsiteY37" fmla="*/ 258741 h 470915"/>
              <a:gd name="connsiteX38" fmla="*/ 242635 w 608792"/>
              <a:gd name="connsiteY38" fmla="*/ 237893 h 470915"/>
              <a:gd name="connsiteX39" fmla="*/ 243070 w 608792"/>
              <a:gd name="connsiteY39" fmla="*/ 235721 h 470915"/>
              <a:gd name="connsiteX40" fmla="*/ 260173 w 608792"/>
              <a:gd name="connsiteY40" fmla="*/ 229640 h 470915"/>
              <a:gd name="connsiteX41" fmla="*/ 263362 w 608792"/>
              <a:gd name="connsiteY41" fmla="*/ 230509 h 470915"/>
              <a:gd name="connsiteX42" fmla="*/ 290901 w 608792"/>
              <a:gd name="connsiteY42" fmla="*/ 259900 h 470915"/>
              <a:gd name="connsiteX43" fmla="*/ 292351 w 608792"/>
              <a:gd name="connsiteY43" fmla="*/ 259320 h 470915"/>
              <a:gd name="connsiteX44" fmla="*/ 293945 w 608792"/>
              <a:gd name="connsiteY44" fmla="*/ 219505 h 470915"/>
              <a:gd name="connsiteX45" fmla="*/ 295974 w 608792"/>
              <a:gd name="connsiteY45" fmla="*/ 216755 h 470915"/>
              <a:gd name="connsiteX46" fmla="*/ 291800 w 608792"/>
              <a:gd name="connsiteY46" fmla="*/ 198241 h 470915"/>
              <a:gd name="connsiteX47" fmla="*/ 270336 w 608792"/>
              <a:gd name="connsiteY47" fmla="*/ 202007 h 470915"/>
              <a:gd name="connsiteX48" fmla="*/ 233936 w 608792"/>
              <a:gd name="connsiteY48" fmla="*/ 234736 h 470915"/>
              <a:gd name="connsiteX49" fmla="*/ 231325 w 608792"/>
              <a:gd name="connsiteY49" fmla="*/ 283685 h 470915"/>
              <a:gd name="connsiteX50" fmla="*/ 291800 w 608792"/>
              <a:gd name="connsiteY50" fmla="*/ 326407 h 470915"/>
              <a:gd name="connsiteX51" fmla="*/ 313263 w 608792"/>
              <a:gd name="connsiteY51" fmla="*/ 322786 h 470915"/>
              <a:gd name="connsiteX52" fmla="*/ 349663 w 608792"/>
              <a:gd name="connsiteY52" fmla="*/ 289912 h 470915"/>
              <a:gd name="connsiteX53" fmla="*/ 352274 w 608792"/>
              <a:gd name="connsiteY53" fmla="*/ 240963 h 470915"/>
              <a:gd name="connsiteX54" fmla="*/ 291800 w 608792"/>
              <a:gd name="connsiteY54" fmla="*/ 198241 h 470915"/>
              <a:gd name="connsiteX55" fmla="*/ 291800 w 608792"/>
              <a:gd name="connsiteY55" fmla="*/ 168119 h 470915"/>
              <a:gd name="connsiteX56" fmla="*/ 380698 w 608792"/>
              <a:gd name="connsiteY56" fmla="*/ 230826 h 470915"/>
              <a:gd name="connsiteX57" fmla="*/ 376927 w 608792"/>
              <a:gd name="connsiteY57" fmla="*/ 302801 h 470915"/>
              <a:gd name="connsiteX58" fmla="*/ 323269 w 608792"/>
              <a:gd name="connsiteY58" fmla="*/ 351171 h 470915"/>
              <a:gd name="connsiteX59" fmla="*/ 291800 w 608792"/>
              <a:gd name="connsiteY59" fmla="*/ 356529 h 470915"/>
              <a:gd name="connsiteX60" fmla="*/ 202901 w 608792"/>
              <a:gd name="connsiteY60" fmla="*/ 293822 h 470915"/>
              <a:gd name="connsiteX61" fmla="*/ 206672 w 608792"/>
              <a:gd name="connsiteY61" fmla="*/ 221847 h 470915"/>
              <a:gd name="connsiteX62" fmla="*/ 260330 w 608792"/>
              <a:gd name="connsiteY62" fmla="*/ 173622 h 470915"/>
              <a:gd name="connsiteX63" fmla="*/ 291800 w 608792"/>
              <a:gd name="connsiteY63" fmla="*/ 168119 h 470915"/>
              <a:gd name="connsiteX64" fmla="*/ 481591 w 608792"/>
              <a:gd name="connsiteY64" fmla="*/ 88030 h 470915"/>
              <a:gd name="connsiteX65" fmla="*/ 34361 w 608792"/>
              <a:gd name="connsiteY65" fmla="*/ 246310 h 470915"/>
              <a:gd name="connsiteX66" fmla="*/ 101939 w 608792"/>
              <a:gd name="connsiteY66" fmla="*/ 436739 h 470915"/>
              <a:gd name="connsiteX67" fmla="*/ 549169 w 608792"/>
              <a:gd name="connsiteY67" fmla="*/ 278314 h 470915"/>
              <a:gd name="connsiteX68" fmla="*/ 485797 w 608792"/>
              <a:gd name="connsiteY68" fmla="*/ 54578 h 470915"/>
              <a:gd name="connsiteX69" fmla="*/ 505084 w 608792"/>
              <a:gd name="connsiteY69" fmla="*/ 63846 h 470915"/>
              <a:gd name="connsiteX70" fmla="*/ 582668 w 608792"/>
              <a:gd name="connsiteY70" fmla="*/ 282514 h 470915"/>
              <a:gd name="connsiteX71" fmla="*/ 573532 w 608792"/>
              <a:gd name="connsiteY71" fmla="*/ 301629 h 470915"/>
              <a:gd name="connsiteX72" fmla="*/ 97733 w 608792"/>
              <a:gd name="connsiteY72" fmla="*/ 470046 h 470915"/>
              <a:gd name="connsiteX73" fmla="*/ 92658 w 608792"/>
              <a:gd name="connsiteY73" fmla="*/ 470915 h 470915"/>
              <a:gd name="connsiteX74" fmla="*/ 86277 w 608792"/>
              <a:gd name="connsiteY74" fmla="*/ 469467 h 470915"/>
              <a:gd name="connsiteX75" fmla="*/ 78446 w 608792"/>
              <a:gd name="connsiteY75" fmla="*/ 460923 h 470915"/>
              <a:gd name="connsiteX76" fmla="*/ 862 w 608792"/>
              <a:gd name="connsiteY76" fmla="*/ 242256 h 470915"/>
              <a:gd name="connsiteX77" fmla="*/ 9998 w 608792"/>
              <a:gd name="connsiteY77" fmla="*/ 222996 h 470915"/>
              <a:gd name="connsiteX78" fmla="*/ 517004 w 608792"/>
              <a:gd name="connsiteY78" fmla="*/ 36 h 470915"/>
              <a:gd name="connsiteX79" fmla="*/ 530346 w 608792"/>
              <a:gd name="connsiteY79" fmla="*/ 10026 h 470915"/>
              <a:gd name="connsiteX80" fmla="*/ 607930 w 608792"/>
              <a:gd name="connsiteY80" fmla="*/ 228650 h 470915"/>
              <a:gd name="connsiteX81" fmla="*/ 598794 w 608792"/>
              <a:gd name="connsiteY81" fmla="*/ 247906 h 470915"/>
              <a:gd name="connsiteX82" fmla="*/ 593718 w 608792"/>
              <a:gd name="connsiteY82" fmla="*/ 248775 h 470915"/>
              <a:gd name="connsiteX83" fmla="*/ 579506 w 608792"/>
              <a:gd name="connsiteY83" fmla="*/ 238785 h 470915"/>
              <a:gd name="connsiteX84" fmla="*/ 506998 w 608792"/>
              <a:gd name="connsiteY84" fmla="*/ 34350 h 470915"/>
              <a:gd name="connsiteX85" fmla="*/ 45411 w 608792"/>
              <a:gd name="connsiteY85" fmla="*/ 197666 h 470915"/>
              <a:gd name="connsiteX86" fmla="*/ 40336 w 608792"/>
              <a:gd name="connsiteY86" fmla="*/ 198535 h 470915"/>
              <a:gd name="connsiteX87" fmla="*/ 26124 w 608792"/>
              <a:gd name="connsiteY87" fmla="*/ 188400 h 470915"/>
              <a:gd name="connsiteX88" fmla="*/ 35260 w 608792"/>
              <a:gd name="connsiteY88" fmla="*/ 169288 h 470915"/>
              <a:gd name="connsiteX89" fmla="*/ 511059 w 608792"/>
              <a:gd name="connsiteY89" fmla="*/ 904 h 470915"/>
              <a:gd name="connsiteX90" fmla="*/ 517004 w 608792"/>
              <a:gd name="connsiteY90" fmla="*/ 36 h 47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08792" h="470915">
                <a:moveTo>
                  <a:pt x="312063" y="210963"/>
                </a:moveTo>
                <a:cubicBezTo>
                  <a:pt x="313078" y="210529"/>
                  <a:pt x="313947" y="211108"/>
                  <a:pt x="313802" y="212266"/>
                </a:cubicBezTo>
                <a:lnTo>
                  <a:pt x="310614" y="242236"/>
                </a:lnTo>
                <a:cubicBezTo>
                  <a:pt x="310469" y="243394"/>
                  <a:pt x="311193" y="243974"/>
                  <a:pt x="312353" y="243539"/>
                </a:cubicBezTo>
                <a:lnTo>
                  <a:pt x="317281" y="241802"/>
                </a:lnTo>
                <a:cubicBezTo>
                  <a:pt x="318296" y="241368"/>
                  <a:pt x="319455" y="241947"/>
                  <a:pt x="319890" y="242960"/>
                </a:cubicBezTo>
                <a:lnTo>
                  <a:pt x="321484" y="247448"/>
                </a:lnTo>
                <a:cubicBezTo>
                  <a:pt x="321919" y="248462"/>
                  <a:pt x="321339" y="249620"/>
                  <a:pt x="320325" y="250054"/>
                </a:cubicBezTo>
                <a:lnTo>
                  <a:pt x="311193" y="253384"/>
                </a:lnTo>
                <a:cubicBezTo>
                  <a:pt x="310179" y="253674"/>
                  <a:pt x="309309" y="254832"/>
                  <a:pt x="309164" y="255990"/>
                </a:cubicBezTo>
                <a:lnTo>
                  <a:pt x="307860" y="267863"/>
                </a:lnTo>
                <a:cubicBezTo>
                  <a:pt x="307715" y="268876"/>
                  <a:pt x="308439" y="269455"/>
                  <a:pt x="309454" y="269166"/>
                </a:cubicBezTo>
                <a:lnTo>
                  <a:pt x="323079" y="264243"/>
                </a:lnTo>
                <a:cubicBezTo>
                  <a:pt x="324093" y="263953"/>
                  <a:pt x="325253" y="264388"/>
                  <a:pt x="325688" y="265546"/>
                </a:cubicBezTo>
                <a:lnTo>
                  <a:pt x="327282" y="270034"/>
                </a:lnTo>
                <a:cubicBezTo>
                  <a:pt x="327717" y="271048"/>
                  <a:pt x="327137" y="272206"/>
                  <a:pt x="326123" y="272496"/>
                </a:cubicBezTo>
                <a:lnTo>
                  <a:pt x="310179" y="278287"/>
                </a:lnTo>
                <a:cubicBezTo>
                  <a:pt x="309164" y="278721"/>
                  <a:pt x="308584" y="279879"/>
                  <a:pt x="309019" y="280893"/>
                </a:cubicBezTo>
                <a:lnTo>
                  <a:pt x="318006" y="306085"/>
                </a:lnTo>
                <a:cubicBezTo>
                  <a:pt x="318441" y="307098"/>
                  <a:pt x="317861" y="308257"/>
                  <a:pt x="316846" y="308546"/>
                </a:cubicBezTo>
                <a:lnTo>
                  <a:pt x="302642" y="313614"/>
                </a:lnTo>
                <a:cubicBezTo>
                  <a:pt x="301627" y="314048"/>
                  <a:pt x="300467" y="313469"/>
                  <a:pt x="300033" y="312455"/>
                </a:cubicBezTo>
                <a:lnTo>
                  <a:pt x="291046" y="287263"/>
                </a:lnTo>
                <a:cubicBezTo>
                  <a:pt x="290611" y="286250"/>
                  <a:pt x="289452" y="285816"/>
                  <a:pt x="288437" y="286105"/>
                </a:cubicBezTo>
                <a:lnTo>
                  <a:pt x="272638" y="291752"/>
                </a:lnTo>
                <a:cubicBezTo>
                  <a:pt x="271624" y="292186"/>
                  <a:pt x="270464" y="291607"/>
                  <a:pt x="270029" y="290593"/>
                </a:cubicBezTo>
                <a:lnTo>
                  <a:pt x="268435" y="286105"/>
                </a:lnTo>
                <a:cubicBezTo>
                  <a:pt x="268145" y="284947"/>
                  <a:pt x="268580" y="283933"/>
                  <a:pt x="269739" y="283499"/>
                </a:cubicBezTo>
                <a:lnTo>
                  <a:pt x="283074" y="278721"/>
                </a:lnTo>
                <a:cubicBezTo>
                  <a:pt x="284089" y="278287"/>
                  <a:pt x="284379" y="277418"/>
                  <a:pt x="283509" y="276550"/>
                </a:cubicBezTo>
                <a:lnTo>
                  <a:pt x="274812" y="268297"/>
                </a:lnTo>
                <a:cubicBezTo>
                  <a:pt x="274088" y="267573"/>
                  <a:pt x="272493" y="267283"/>
                  <a:pt x="271479" y="267718"/>
                </a:cubicBezTo>
                <a:lnTo>
                  <a:pt x="262202" y="270903"/>
                </a:lnTo>
                <a:cubicBezTo>
                  <a:pt x="261188" y="271337"/>
                  <a:pt x="260028" y="270758"/>
                  <a:pt x="259593" y="269745"/>
                </a:cubicBezTo>
                <a:lnTo>
                  <a:pt x="257999" y="265257"/>
                </a:lnTo>
                <a:cubicBezTo>
                  <a:pt x="257709" y="264243"/>
                  <a:pt x="258144" y="263085"/>
                  <a:pt x="259303" y="262650"/>
                </a:cubicBezTo>
                <a:lnTo>
                  <a:pt x="264521" y="260768"/>
                </a:lnTo>
                <a:cubicBezTo>
                  <a:pt x="265536" y="260479"/>
                  <a:pt x="265681" y="259465"/>
                  <a:pt x="264811" y="258741"/>
                </a:cubicBezTo>
                <a:lnTo>
                  <a:pt x="242635" y="237893"/>
                </a:lnTo>
                <a:cubicBezTo>
                  <a:pt x="241910" y="237024"/>
                  <a:pt x="242055" y="236155"/>
                  <a:pt x="243070" y="235721"/>
                </a:cubicBezTo>
                <a:lnTo>
                  <a:pt x="260173" y="229640"/>
                </a:lnTo>
                <a:cubicBezTo>
                  <a:pt x="261188" y="229351"/>
                  <a:pt x="262637" y="229640"/>
                  <a:pt x="263362" y="230509"/>
                </a:cubicBezTo>
                <a:lnTo>
                  <a:pt x="290901" y="259900"/>
                </a:lnTo>
                <a:cubicBezTo>
                  <a:pt x="291626" y="260768"/>
                  <a:pt x="292206" y="260479"/>
                  <a:pt x="292351" y="259320"/>
                </a:cubicBezTo>
                <a:lnTo>
                  <a:pt x="293945" y="219505"/>
                </a:lnTo>
                <a:cubicBezTo>
                  <a:pt x="293945" y="218347"/>
                  <a:pt x="294815" y="217189"/>
                  <a:pt x="295974" y="216755"/>
                </a:cubicBezTo>
                <a:close/>
                <a:moveTo>
                  <a:pt x="291800" y="198241"/>
                </a:moveTo>
                <a:cubicBezTo>
                  <a:pt x="284548" y="198241"/>
                  <a:pt x="277297" y="199545"/>
                  <a:pt x="270336" y="202007"/>
                </a:cubicBezTo>
                <a:cubicBezTo>
                  <a:pt x="254239" y="207655"/>
                  <a:pt x="241187" y="219385"/>
                  <a:pt x="233936" y="234736"/>
                </a:cubicBezTo>
                <a:cubicBezTo>
                  <a:pt x="226540" y="250232"/>
                  <a:pt x="225670" y="267610"/>
                  <a:pt x="231325" y="283685"/>
                </a:cubicBezTo>
                <a:cubicBezTo>
                  <a:pt x="240462" y="309318"/>
                  <a:pt x="264680" y="326407"/>
                  <a:pt x="291800" y="326407"/>
                </a:cubicBezTo>
                <a:cubicBezTo>
                  <a:pt x="299051" y="326407"/>
                  <a:pt x="306302" y="325248"/>
                  <a:pt x="313263" y="322786"/>
                </a:cubicBezTo>
                <a:cubicBezTo>
                  <a:pt x="329360" y="316993"/>
                  <a:pt x="342267" y="305408"/>
                  <a:pt x="349663" y="289912"/>
                </a:cubicBezTo>
                <a:cubicBezTo>
                  <a:pt x="357059" y="274416"/>
                  <a:pt x="357929" y="257038"/>
                  <a:pt x="352274" y="240963"/>
                </a:cubicBezTo>
                <a:cubicBezTo>
                  <a:pt x="343137" y="215475"/>
                  <a:pt x="318919" y="198241"/>
                  <a:pt x="291800" y="198241"/>
                </a:cubicBezTo>
                <a:close/>
                <a:moveTo>
                  <a:pt x="291800" y="168119"/>
                </a:moveTo>
                <a:cubicBezTo>
                  <a:pt x="331680" y="168119"/>
                  <a:pt x="367356" y="193318"/>
                  <a:pt x="380698" y="230826"/>
                </a:cubicBezTo>
                <a:cubicBezTo>
                  <a:pt x="389109" y="254576"/>
                  <a:pt x="387804" y="280209"/>
                  <a:pt x="376927" y="302801"/>
                </a:cubicBezTo>
                <a:cubicBezTo>
                  <a:pt x="366051" y="325538"/>
                  <a:pt x="347053" y="342771"/>
                  <a:pt x="323269" y="351171"/>
                </a:cubicBezTo>
                <a:cubicBezTo>
                  <a:pt x="313118" y="354791"/>
                  <a:pt x="302531" y="356529"/>
                  <a:pt x="291800" y="356529"/>
                </a:cubicBezTo>
                <a:cubicBezTo>
                  <a:pt x="251919" y="356529"/>
                  <a:pt x="216243" y="331330"/>
                  <a:pt x="202901" y="293822"/>
                </a:cubicBezTo>
                <a:cubicBezTo>
                  <a:pt x="194490" y="270072"/>
                  <a:pt x="195795" y="244584"/>
                  <a:pt x="206672" y="221847"/>
                </a:cubicBezTo>
                <a:cubicBezTo>
                  <a:pt x="217548" y="199110"/>
                  <a:pt x="236546" y="182022"/>
                  <a:pt x="260330" y="173622"/>
                </a:cubicBezTo>
                <a:cubicBezTo>
                  <a:pt x="270481" y="170002"/>
                  <a:pt x="281068" y="168119"/>
                  <a:pt x="291800" y="168119"/>
                </a:cubicBezTo>
                <a:close/>
                <a:moveTo>
                  <a:pt x="481591" y="88030"/>
                </a:moveTo>
                <a:lnTo>
                  <a:pt x="34361" y="246310"/>
                </a:lnTo>
                <a:lnTo>
                  <a:pt x="101939" y="436739"/>
                </a:lnTo>
                <a:lnTo>
                  <a:pt x="549169" y="278314"/>
                </a:lnTo>
                <a:close/>
                <a:moveTo>
                  <a:pt x="485797" y="54578"/>
                </a:moveTo>
                <a:cubicBezTo>
                  <a:pt x="493628" y="51827"/>
                  <a:pt x="502329" y="55882"/>
                  <a:pt x="505084" y="63846"/>
                </a:cubicBezTo>
                <a:lnTo>
                  <a:pt x="582668" y="282514"/>
                </a:lnTo>
                <a:cubicBezTo>
                  <a:pt x="585423" y="290334"/>
                  <a:pt x="581363" y="298878"/>
                  <a:pt x="573532" y="301629"/>
                </a:cubicBezTo>
                <a:lnTo>
                  <a:pt x="97733" y="470046"/>
                </a:lnTo>
                <a:cubicBezTo>
                  <a:pt x="96138" y="470625"/>
                  <a:pt x="94398" y="470915"/>
                  <a:pt x="92658" y="470915"/>
                </a:cubicBezTo>
                <a:cubicBezTo>
                  <a:pt x="90482" y="470915"/>
                  <a:pt x="88307" y="470481"/>
                  <a:pt x="86277" y="469467"/>
                </a:cubicBezTo>
                <a:cubicBezTo>
                  <a:pt x="82652" y="467729"/>
                  <a:pt x="79896" y="464688"/>
                  <a:pt x="78446" y="460923"/>
                </a:cubicBezTo>
                <a:lnTo>
                  <a:pt x="862" y="242256"/>
                </a:lnTo>
                <a:cubicBezTo>
                  <a:pt x="-1893" y="234436"/>
                  <a:pt x="2167" y="225747"/>
                  <a:pt x="9998" y="222996"/>
                </a:cubicBezTo>
                <a:close/>
                <a:moveTo>
                  <a:pt x="517004" y="36"/>
                </a:moveTo>
                <a:cubicBezTo>
                  <a:pt x="522805" y="325"/>
                  <a:pt x="528171" y="4090"/>
                  <a:pt x="530346" y="10026"/>
                </a:cubicBezTo>
                <a:lnTo>
                  <a:pt x="607930" y="228650"/>
                </a:lnTo>
                <a:cubicBezTo>
                  <a:pt x="610685" y="236468"/>
                  <a:pt x="606625" y="245155"/>
                  <a:pt x="598794" y="247906"/>
                </a:cubicBezTo>
                <a:cubicBezTo>
                  <a:pt x="597053" y="248485"/>
                  <a:pt x="595458" y="248775"/>
                  <a:pt x="593718" y="248775"/>
                </a:cubicBezTo>
                <a:cubicBezTo>
                  <a:pt x="587482" y="248775"/>
                  <a:pt x="581682" y="244866"/>
                  <a:pt x="579506" y="238785"/>
                </a:cubicBezTo>
                <a:lnTo>
                  <a:pt x="506998" y="34350"/>
                </a:lnTo>
                <a:lnTo>
                  <a:pt x="45411" y="197666"/>
                </a:lnTo>
                <a:cubicBezTo>
                  <a:pt x="43671" y="198245"/>
                  <a:pt x="42076" y="198535"/>
                  <a:pt x="40336" y="198535"/>
                </a:cubicBezTo>
                <a:cubicBezTo>
                  <a:pt x="34100" y="198535"/>
                  <a:pt x="28300" y="194626"/>
                  <a:pt x="26124" y="188400"/>
                </a:cubicBezTo>
                <a:cubicBezTo>
                  <a:pt x="23369" y="180582"/>
                  <a:pt x="27429" y="172039"/>
                  <a:pt x="35260" y="169288"/>
                </a:cubicBezTo>
                <a:lnTo>
                  <a:pt x="511059" y="904"/>
                </a:lnTo>
                <a:cubicBezTo>
                  <a:pt x="513089" y="181"/>
                  <a:pt x="514974" y="-109"/>
                  <a:pt x="517004" y="3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iṡḻíḋe"/>
          <p:cNvGrpSpPr/>
          <p:nvPr/>
        </p:nvGrpSpPr>
        <p:grpSpPr>
          <a:xfrm>
            <a:off x="1460255" y="1663318"/>
            <a:ext cx="4035424" cy="1056347"/>
            <a:chOff x="1577477" y="1221513"/>
            <a:chExt cx="4035424" cy="1056347"/>
          </a:xfrm>
        </p:grpSpPr>
        <p:sp>
          <p:nvSpPr>
            <p:cNvPr id="7" name="îsḷiḑê"/>
            <p:cNvSpPr/>
            <p:nvPr/>
          </p:nvSpPr>
          <p:spPr bwMode="auto">
            <a:xfrm>
              <a:off x="1577477" y="1634394"/>
              <a:ext cx="4035424" cy="643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基于不同的服务商角色，定义各服务环节的收费项。服务收费项可扩展</a:t>
              </a:r>
            </a:p>
          </p:txBody>
        </p:sp>
        <p:sp>
          <p:nvSpPr>
            <p:cNvPr id="8" name="íṧľïḓe"/>
            <p:cNvSpPr txBox="1"/>
            <p:nvPr/>
          </p:nvSpPr>
          <p:spPr bwMode="auto">
            <a:xfrm>
              <a:off x="1577477" y="1221513"/>
              <a:ext cx="403542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丰富的服务收费项</a:t>
              </a:r>
            </a:p>
          </p:txBody>
        </p:sp>
      </p:grpSp>
      <p:grpSp>
        <p:nvGrpSpPr>
          <p:cNvPr id="9" name="ísliḋé"/>
          <p:cNvGrpSpPr/>
          <p:nvPr/>
        </p:nvGrpSpPr>
        <p:grpSpPr>
          <a:xfrm>
            <a:off x="1485623" y="3180771"/>
            <a:ext cx="4035424" cy="1056347"/>
            <a:chOff x="1577477" y="2859469"/>
            <a:chExt cx="4035424" cy="1056347"/>
          </a:xfrm>
        </p:grpSpPr>
        <p:sp>
          <p:nvSpPr>
            <p:cNvPr id="10" name="ïṧ1iḍè"/>
            <p:cNvSpPr/>
            <p:nvPr/>
          </p:nvSpPr>
          <p:spPr bwMode="auto">
            <a:xfrm>
              <a:off x="1577477" y="3272350"/>
              <a:ext cx="4035424" cy="643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企业可以根据需求灵活配置计费规则，如计费公式、阶梯价格等</a:t>
              </a:r>
            </a:p>
          </p:txBody>
        </p:sp>
        <p:sp>
          <p:nvSpPr>
            <p:cNvPr id="11" name="íŝļíḓe"/>
            <p:cNvSpPr txBox="1"/>
            <p:nvPr/>
          </p:nvSpPr>
          <p:spPr bwMode="auto">
            <a:xfrm>
              <a:off x="1577477" y="2859469"/>
              <a:ext cx="403542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灵活可配的计费规则</a:t>
              </a:r>
            </a:p>
          </p:txBody>
        </p:sp>
      </p:grpSp>
      <p:sp>
        <p:nvSpPr>
          <p:cNvPr id="12" name="išḷïďe"/>
          <p:cNvSpPr/>
          <p:nvPr/>
        </p:nvSpPr>
        <p:spPr bwMode="auto">
          <a:xfrm>
            <a:off x="769352" y="3360541"/>
            <a:ext cx="504994" cy="570046"/>
          </a:xfrm>
          <a:custGeom>
            <a:avLst/>
            <a:gdLst>
              <a:gd name="connsiteX0" fmla="*/ 409155 w 534109"/>
              <a:gd name="connsiteY0" fmla="*/ 362682 h 602911"/>
              <a:gd name="connsiteX1" fmla="*/ 409155 w 534109"/>
              <a:gd name="connsiteY1" fmla="*/ 508315 h 602911"/>
              <a:gd name="connsiteX2" fmla="*/ 474730 w 534109"/>
              <a:gd name="connsiteY2" fmla="*/ 473775 h 602911"/>
              <a:gd name="connsiteX3" fmla="*/ 484024 w 534109"/>
              <a:gd name="connsiteY3" fmla="*/ 435370 h 602911"/>
              <a:gd name="connsiteX4" fmla="*/ 458466 w 534109"/>
              <a:gd name="connsiteY4" fmla="*/ 382787 h 602911"/>
              <a:gd name="connsiteX5" fmla="*/ 409155 w 534109"/>
              <a:gd name="connsiteY5" fmla="*/ 362682 h 602911"/>
              <a:gd name="connsiteX6" fmla="*/ 92681 w 534109"/>
              <a:gd name="connsiteY6" fmla="*/ 297980 h 602911"/>
              <a:gd name="connsiteX7" fmla="*/ 92681 w 534109"/>
              <a:gd name="connsiteY7" fmla="*/ 386900 h 602911"/>
              <a:gd name="connsiteX8" fmla="*/ 132438 w 534109"/>
              <a:gd name="connsiteY8" fmla="*/ 365765 h 602911"/>
              <a:gd name="connsiteX9" fmla="*/ 138376 w 534109"/>
              <a:gd name="connsiteY9" fmla="*/ 342311 h 602911"/>
              <a:gd name="connsiteX10" fmla="*/ 122628 w 534109"/>
              <a:gd name="connsiteY10" fmla="*/ 310094 h 602911"/>
              <a:gd name="connsiteX11" fmla="*/ 92681 w 534109"/>
              <a:gd name="connsiteY11" fmla="*/ 297980 h 602911"/>
              <a:gd name="connsiteX12" fmla="*/ 76416 w 534109"/>
              <a:gd name="connsiteY12" fmla="*/ 183803 h 602911"/>
              <a:gd name="connsiteX13" fmla="*/ 44662 w 534109"/>
              <a:gd name="connsiteY13" fmla="*/ 197463 h 602911"/>
              <a:gd name="connsiteX14" fmla="*/ 35110 w 534109"/>
              <a:gd name="connsiteY14" fmla="*/ 223752 h 602911"/>
              <a:gd name="connsiteX15" fmla="*/ 46469 w 534109"/>
              <a:gd name="connsiteY15" fmla="*/ 250041 h 602911"/>
              <a:gd name="connsiteX16" fmla="*/ 76416 w 534109"/>
              <a:gd name="connsiteY16" fmla="*/ 263186 h 602911"/>
              <a:gd name="connsiteX17" fmla="*/ 382822 w 534109"/>
              <a:gd name="connsiteY17" fmla="*/ 175551 h 602911"/>
              <a:gd name="connsiteX18" fmla="*/ 330672 w 534109"/>
              <a:gd name="connsiteY18" fmla="*/ 197718 h 602911"/>
              <a:gd name="connsiteX19" fmla="*/ 315182 w 534109"/>
              <a:gd name="connsiteY19" fmla="*/ 241279 h 602911"/>
              <a:gd name="connsiteX20" fmla="*/ 333512 w 534109"/>
              <a:gd name="connsiteY20" fmla="*/ 284067 h 602911"/>
              <a:gd name="connsiteX21" fmla="*/ 382822 w 534109"/>
              <a:gd name="connsiteY21" fmla="*/ 305718 h 602911"/>
              <a:gd name="connsiteX22" fmla="*/ 76416 w 534109"/>
              <a:gd name="connsiteY22" fmla="*/ 136121 h 602911"/>
              <a:gd name="connsiteX23" fmla="*/ 92681 w 534109"/>
              <a:gd name="connsiteY23" fmla="*/ 136121 h 602911"/>
              <a:gd name="connsiteX24" fmla="*/ 92681 w 534109"/>
              <a:gd name="connsiteY24" fmla="*/ 158287 h 602911"/>
              <a:gd name="connsiteX25" fmla="*/ 144314 w 534109"/>
              <a:gd name="connsiteY25" fmla="*/ 178132 h 602911"/>
              <a:gd name="connsiteX26" fmla="*/ 163160 w 534109"/>
              <a:gd name="connsiteY26" fmla="*/ 224267 h 602911"/>
              <a:gd name="connsiteX27" fmla="*/ 133471 w 534109"/>
              <a:gd name="connsiteY27" fmla="*/ 224267 h 602911"/>
              <a:gd name="connsiteX28" fmla="*/ 126500 w 534109"/>
              <a:gd name="connsiteY28" fmla="*/ 202102 h 602911"/>
              <a:gd name="connsiteX29" fmla="*/ 92681 w 534109"/>
              <a:gd name="connsiteY29" fmla="*/ 184060 h 602911"/>
              <a:gd name="connsiteX30" fmla="*/ 92681 w 534109"/>
              <a:gd name="connsiteY30" fmla="*/ 266536 h 602911"/>
              <a:gd name="connsiteX31" fmla="*/ 145863 w 534109"/>
              <a:gd name="connsiteY31" fmla="*/ 287155 h 602911"/>
              <a:gd name="connsiteX32" fmla="*/ 168581 w 534109"/>
              <a:gd name="connsiteY32" fmla="*/ 334064 h 602911"/>
              <a:gd name="connsiteX33" fmla="*/ 139408 w 534109"/>
              <a:gd name="connsiteY33" fmla="*/ 397983 h 602911"/>
              <a:gd name="connsiteX34" fmla="*/ 92423 w 534109"/>
              <a:gd name="connsiteY34" fmla="*/ 411900 h 602911"/>
              <a:gd name="connsiteX35" fmla="*/ 92423 w 534109"/>
              <a:gd name="connsiteY35" fmla="*/ 444633 h 602911"/>
              <a:gd name="connsiteX36" fmla="*/ 76416 w 534109"/>
              <a:gd name="connsiteY36" fmla="*/ 444633 h 602911"/>
              <a:gd name="connsiteX37" fmla="*/ 76416 w 534109"/>
              <a:gd name="connsiteY37" fmla="*/ 411900 h 602911"/>
              <a:gd name="connsiteX38" fmla="*/ 9552 w 534109"/>
              <a:gd name="connsiteY38" fmla="*/ 377106 h 602911"/>
              <a:gd name="connsiteX39" fmla="*/ 0 w 534109"/>
              <a:gd name="connsiteY39" fmla="*/ 330971 h 602911"/>
              <a:gd name="connsiteX40" fmla="*/ 29947 w 534109"/>
              <a:gd name="connsiteY40" fmla="*/ 330971 h 602911"/>
              <a:gd name="connsiteX41" fmla="*/ 37176 w 534109"/>
              <a:gd name="connsiteY41" fmla="*/ 364734 h 602911"/>
              <a:gd name="connsiteX42" fmla="*/ 76416 w 534109"/>
              <a:gd name="connsiteY42" fmla="*/ 386127 h 602911"/>
              <a:gd name="connsiteX43" fmla="*/ 76416 w 534109"/>
              <a:gd name="connsiteY43" fmla="*/ 294114 h 602911"/>
              <a:gd name="connsiteX44" fmla="*/ 22202 w 534109"/>
              <a:gd name="connsiteY44" fmla="*/ 270918 h 602911"/>
              <a:gd name="connsiteX45" fmla="*/ 4647 w 534109"/>
              <a:gd name="connsiteY45" fmla="*/ 225814 h 602911"/>
              <a:gd name="connsiteX46" fmla="*/ 23493 w 534109"/>
              <a:gd name="connsiteY46" fmla="*/ 179679 h 602911"/>
              <a:gd name="connsiteX47" fmla="*/ 76416 w 534109"/>
              <a:gd name="connsiteY47" fmla="*/ 158544 h 602911"/>
              <a:gd name="connsiteX48" fmla="*/ 382822 w 534109"/>
              <a:gd name="connsiteY48" fmla="*/ 97451 h 602911"/>
              <a:gd name="connsiteX49" fmla="*/ 409155 w 534109"/>
              <a:gd name="connsiteY49" fmla="*/ 97451 h 602911"/>
              <a:gd name="connsiteX50" fmla="*/ 409155 w 534109"/>
              <a:gd name="connsiteY50" fmla="*/ 133795 h 602911"/>
              <a:gd name="connsiteX51" fmla="*/ 493835 w 534109"/>
              <a:gd name="connsiteY51" fmla="*/ 166272 h 602911"/>
              <a:gd name="connsiteX52" fmla="*/ 524815 w 534109"/>
              <a:gd name="connsiteY52" fmla="*/ 241795 h 602911"/>
              <a:gd name="connsiteX53" fmla="*/ 476279 w 534109"/>
              <a:gd name="connsiteY53" fmla="*/ 241795 h 602911"/>
              <a:gd name="connsiteX54" fmla="*/ 464920 w 534109"/>
              <a:gd name="connsiteY54" fmla="*/ 205451 h 602911"/>
              <a:gd name="connsiteX55" fmla="*/ 409155 w 534109"/>
              <a:gd name="connsiteY55" fmla="*/ 176067 h 602911"/>
              <a:gd name="connsiteX56" fmla="*/ 409155 w 534109"/>
              <a:gd name="connsiteY56" fmla="*/ 310873 h 602911"/>
              <a:gd name="connsiteX57" fmla="*/ 496675 w 534109"/>
              <a:gd name="connsiteY57" fmla="*/ 344639 h 602911"/>
              <a:gd name="connsiteX58" fmla="*/ 534109 w 534109"/>
              <a:gd name="connsiteY58" fmla="*/ 421708 h 602911"/>
              <a:gd name="connsiteX59" fmla="*/ 486090 w 534109"/>
              <a:gd name="connsiteY59" fmla="*/ 526357 h 602911"/>
              <a:gd name="connsiteX60" fmla="*/ 409155 w 534109"/>
              <a:gd name="connsiteY60" fmla="*/ 549040 h 602911"/>
              <a:gd name="connsiteX61" fmla="*/ 409155 w 534109"/>
              <a:gd name="connsiteY61" fmla="*/ 602911 h 602911"/>
              <a:gd name="connsiteX62" fmla="*/ 382822 w 534109"/>
              <a:gd name="connsiteY62" fmla="*/ 602911 h 602911"/>
              <a:gd name="connsiteX63" fmla="*/ 382822 w 534109"/>
              <a:gd name="connsiteY63" fmla="*/ 549040 h 602911"/>
              <a:gd name="connsiteX64" fmla="*/ 273358 w 534109"/>
              <a:gd name="connsiteY64" fmla="*/ 492076 h 602911"/>
              <a:gd name="connsiteX65" fmla="*/ 257352 w 534109"/>
              <a:gd name="connsiteY65" fmla="*/ 416553 h 602911"/>
              <a:gd name="connsiteX66" fmla="*/ 306404 w 534109"/>
              <a:gd name="connsiteY66" fmla="*/ 416553 h 602911"/>
              <a:gd name="connsiteX67" fmla="*/ 318538 w 534109"/>
              <a:gd name="connsiteY67" fmla="*/ 471713 h 602911"/>
              <a:gd name="connsiteX68" fmla="*/ 382822 w 534109"/>
              <a:gd name="connsiteY68" fmla="*/ 507026 h 602911"/>
              <a:gd name="connsiteX69" fmla="*/ 382822 w 534109"/>
              <a:gd name="connsiteY69" fmla="*/ 355981 h 602911"/>
              <a:gd name="connsiteX70" fmla="*/ 294012 w 534109"/>
              <a:gd name="connsiteY70" fmla="*/ 318090 h 602911"/>
              <a:gd name="connsiteX71" fmla="*/ 265097 w 534109"/>
              <a:gd name="connsiteY71" fmla="*/ 244372 h 602911"/>
              <a:gd name="connsiteX72" fmla="*/ 296077 w 534109"/>
              <a:gd name="connsiteY72" fmla="*/ 168592 h 602911"/>
              <a:gd name="connsiteX73" fmla="*/ 382822 w 534109"/>
              <a:gd name="connsiteY73" fmla="*/ 134310 h 602911"/>
              <a:gd name="connsiteX74" fmla="*/ 225353 w 534109"/>
              <a:gd name="connsiteY74" fmla="*/ 94587 h 602911"/>
              <a:gd name="connsiteX75" fmla="*/ 225353 w 534109"/>
              <a:gd name="connsiteY75" fmla="*/ 146391 h 602911"/>
              <a:gd name="connsiteX76" fmla="*/ 248595 w 534109"/>
              <a:gd name="connsiteY76" fmla="*/ 134020 h 602911"/>
              <a:gd name="connsiteX77" fmla="*/ 251952 w 534109"/>
              <a:gd name="connsiteY77" fmla="*/ 120360 h 602911"/>
              <a:gd name="connsiteX78" fmla="*/ 242913 w 534109"/>
              <a:gd name="connsiteY78" fmla="*/ 101546 h 602911"/>
              <a:gd name="connsiteX79" fmla="*/ 225353 w 534109"/>
              <a:gd name="connsiteY79" fmla="*/ 94587 h 602911"/>
              <a:gd name="connsiteX80" fmla="*/ 216056 w 534109"/>
              <a:gd name="connsiteY80" fmla="*/ 27835 h 602911"/>
              <a:gd name="connsiteX81" fmla="*/ 197462 w 534109"/>
              <a:gd name="connsiteY81" fmla="*/ 35825 h 602911"/>
              <a:gd name="connsiteX82" fmla="*/ 191781 w 534109"/>
              <a:gd name="connsiteY82" fmla="*/ 51289 h 602911"/>
              <a:gd name="connsiteX83" fmla="*/ 198237 w 534109"/>
              <a:gd name="connsiteY83" fmla="*/ 66495 h 602911"/>
              <a:gd name="connsiteX84" fmla="*/ 216056 w 534109"/>
              <a:gd name="connsiteY84" fmla="*/ 74227 h 602911"/>
              <a:gd name="connsiteX85" fmla="*/ 215798 w 534109"/>
              <a:gd name="connsiteY85" fmla="*/ 0 h 602911"/>
              <a:gd name="connsiteX86" fmla="*/ 225353 w 534109"/>
              <a:gd name="connsiteY86" fmla="*/ 0 h 602911"/>
              <a:gd name="connsiteX87" fmla="*/ 225353 w 534109"/>
              <a:gd name="connsiteY87" fmla="*/ 12887 h 602911"/>
              <a:gd name="connsiteX88" fmla="*/ 255567 w 534109"/>
              <a:gd name="connsiteY88" fmla="*/ 24485 h 602911"/>
              <a:gd name="connsiteX89" fmla="*/ 266414 w 534109"/>
              <a:gd name="connsiteY89" fmla="*/ 51289 h 602911"/>
              <a:gd name="connsiteX90" fmla="*/ 249111 w 534109"/>
              <a:gd name="connsiteY90" fmla="*/ 51289 h 602911"/>
              <a:gd name="connsiteX91" fmla="*/ 245238 w 534109"/>
              <a:gd name="connsiteY91" fmla="*/ 38402 h 602911"/>
              <a:gd name="connsiteX92" fmla="*/ 225353 w 534109"/>
              <a:gd name="connsiteY92" fmla="*/ 28093 h 602911"/>
              <a:gd name="connsiteX93" fmla="*/ 225353 w 534109"/>
              <a:gd name="connsiteY93" fmla="*/ 76031 h 602911"/>
              <a:gd name="connsiteX94" fmla="*/ 256600 w 534109"/>
              <a:gd name="connsiteY94" fmla="*/ 88144 h 602911"/>
              <a:gd name="connsiteX95" fmla="*/ 269771 w 534109"/>
              <a:gd name="connsiteY95" fmla="*/ 115464 h 602911"/>
              <a:gd name="connsiteX96" fmla="*/ 252727 w 534109"/>
              <a:gd name="connsiteY96" fmla="*/ 152835 h 602911"/>
              <a:gd name="connsiteX97" fmla="*/ 225353 w 534109"/>
              <a:gd name="connsiteY97" fmla="*/ 161082 h 602911"/>
              <a:gd name="connsiteX98" fmla="*/ 225353 w 534109"/>
              <a:gd name="connsiteY98" fmla="*/ 180154 h 602911"/>
              <a:gd name="connsiteX99" fmla="*/ 215798 w 534109"/>
              <a:gd name="connsiteY99" fmla="*/ 180154 h 602911"/>
              <a:gd name="connsiteX100" fmla="*/ 215798 w 534109"/>
              <a:gd name="connsiteY100" fmla="*/ 161082 h 602911"/>
              <a:gd name="connsiteX101" fmla="*/ 176802 w 534109"/>
              <a:gd name="connsiteY101" fmla="*/ 140721 h 602911"/>
              <a:gd name="connsiteX102" fmla="*/ 171121 w 534109"/>
              <a:gd name="connsiteY102" fmla="*/ 113659 h 602911"/>
              <a:gd name="connsiteX103" fmla="*/ 188682 w 534109"/>
              <a:gd name="connsiteY103" fmla="*/ 113659 h 602911"/>
              <a:gd name="connsiteX104" fmla="*/ 193072 w 534109"/>
              <a:gd name="connsiteY104" fmla="*/ 133505 h 602911"/>
              <a:gd name="connsiteX105" fmla="*/ 215798 w 534109"/>
              <a:gd name="connsiteY105" fmla="*/ 145876 h 602911"/>
              <a:gd name="connsiteX106" fmla="*/ 215798 w 534109"/>
              <a:gd name="connsiteY106" fmla="*/ 92268 h 602911"/>
              <a:gd name="connsiteX107" fmla="*/ 184292 w 534109"/>
              <a:gd name="connsiteY107" fmla="*/ 78608 h 602911"/>
              <a:gd name="connsiteX108" fmla="*/ 173962 w 534109"/>
              <a:gd name="connsiteY108" fmla="*/ 52319 h 602911"/>
              <a:gd name="connsiteX109" fmla="*/ 185066 w 534109"/>
              <a:gd name="connsiteY109" fmla="*/ 25258 h 602911"/>
              <a:gd name="connsiteX110" fmla="*/ 215798 w 534109"/>
              <a:gd name="connsiteY110" fmla="*/ 13144 h 60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4109" h="602911">
                <a:moveTo>
                  <a:pt x="409155" y="362682"/>
                </a:moveTo>
                <a:lnTo>
                  <a:pt x="409155" y="508315"/>
                </a:lnTo>
                <a:cubicBezTo>
                  <a:pt x="440910" y="507026"/>
                  <a:pt x="462596" y="495427"/>
                  <a:pt x="474730" y="473775"/>
                </a:cubicBezTo>
                <a:cubicBezTo>
                  <a:pt x="480926" y="462692"/>
                  <a:pt x="484024" y="449804"/>
                  <a:pt x="484024" y="435370"/>
                </a:cubicBezTo>
                <a:cubicBezTo>
                  <a:pt x="484024" y="412171"/>
                  <a:pt x="475505" y="394644"/>
                  <a:pt x="458466" y="382787"/>
                </a:cubicBezTo>
                <a:cubicBezTo>
                  <a:pt x="448655" y="375570"/>
                  <a:pt x="432390" y="369126"/>
                  <a:pt x="409155" y="362682"/>
                </a:cubicBezTo>
                <a:close/>
                <a:moveTo>
                  <a:pt x="92681" y="297980"/>
                </a:moveTo>
                <a:lnTo>
                  <a:pt x="92681" y="386900"/>
                </a:lnTo>
                <a:cubicBezTo>
                  <a:pt x="111785" y="386127"/>
                  <a:pt x="125209" y="378910"/>
                  <a:pt x="132438" y="365765"/>
                </a:cubicBezTo>
                <a:cubicBezTo>
                  <a:pt x="136311" y="359064"/>
                  <a:pt x="138376" y="351074"/>
                  <a:pt x="138376" y="342311"/>
                </a:cubicBezTo>
                <a:cubicBezTo>
                  <a:pt x="138376" y="328136"/>
                  <a:pt x="133213" y="317568"/>
                  <a:pt x="122628" y="310094"/>
                </a:cubicBezTo>
                <a:cubicBezTo>
                  <a:pt x="116690" y="305970"/>
                  <a:pt x="106622" y="301846"/>
                  <a:pt x="92681" y="297980"/>
                </a:cubicBezTo>
                <a:close/>
                <a:moveTo>
                  <a:pt x="76416" y="183803"/>
                </a:moveTo>
                <a:cubicBezTo>
                  <a:pt x="61701" y="184318"/>
                  <a:pt x="50858" y="188957"/>
                  <a:pt x="44662" y="197463"/>
                </a:cubicBezTo>
                <a:cubicBezTo>
                  <a:pt x="38466" y="205710"/>
                  <a:pt x="35110" y="214731"/>
                  <a:pt x="35110" y="223752"/>
                </a:cubicBezTo>
                <a:cubicBezTo>
                  <a:pt x="35110" y="235092"/>
                  <a:pt x="38983" y="243855"/>
                  <a:pt x="46469" y="250041"/>
                </a:cubicBezTo>
                <a:cubicBezTo>
                  <a:pt x="53698" y="256485"/>
                  <a:pt x="63766" y="260866"/>
                  <a:pt x="76416" y="263186"/>
                </a:cubicBezTo>
                <a:close/>
                <a:moveTo>
                  <a:pt x="382822" y="175551"/>
                </a:moveTo>
                <a:cubicBezTo>
                  <a:pt x="358296" y="176324"/>
                  <a:pt x="340999" y="183799"/>
                  <a:pt x="330672" y="197718"/>
                </a:cubicBezTo>
                <a:cubicBezTo>
                  <a:pt x="320345" y="211637"/>
                  <a:pt x="315182" y="226071"/>
                  <a:pt x="315182" y="241279"/>
                </a:cubicBezTo>
                <a:cubicBezTo>
                  <a:pt x="315182" y="259322"/>
                  <a:pt x="321120" y="273756"/>
                  <a:pt x="333512" y="284067"/>
                </a:cubicBezTo>
                <a:cubicBezTo>
                  <a:pt x="345646" y="294377"/>
                  <a:pt x="362169" y="301594"/>
                  <a:pt x="382822" y="305718"/>
                </a:cubicBezTo>
                <a:close/>
                <a:moveTo>
                  <a:pt x="76416" y="136121"/>
                </a:moveTo>
                <a:lnTo>
                  <a:pt x="92681" y="136121"/>
                </a:lnTo>
                <a:lnTo>
                  <a:pt x="92681" y="158287"/>
                </a:lnTo>
                <a:cubicBezTo>
                  <a:pt x="114883" y="159833"/>
                  <a:pt x="132180" y="166534"/>
                  <a:pt x="144314" y="178132"/>
                </a:cubicBezTo>
                <a:cubicBezTo>
                  <a:pt x="156189" y="189731"/>
                  <a:pt x="162643" y="205195"/>
                  <a:pt x="163160" y="224267"/>
                </a:cubicBezTo>
                <a:lnTo>
                  <a:pt x="133471" y="224267"/>
                </a:lnTo>
                <a:cubicBezTo>
                  <a:pt x="132696" y="215762"/>
                  <a:pt x="130373" y="208288"/>
                  <a:pt x="126500" y="202102"/>
                </a:cubicBezTo>
                <a:cubicBezTo>
                  <a:pt x="119530" y="190761"/>
                  <a:pt x="108171" y="184833"/>
                  <a:pt x="92681" y="184060"/>
                </a:cubicBezTo>
                <a:lnTo>
                  <a:pt x="92681" y="266536"/>
                </a:lnTo>
                <a:cubicBezTo>
                  <a:pt x="118755" y="273753"/>
                  <a:pt x="136569" y="280712"/>
                  <a:pt x="145863" y="287155"/>
                </a:cubicBezTo>
                <a:cubicBezTo>
                  <a:pt x="161094" y="297723"/>
                  <a:pt x="168581" y="313187"/>
                  <a:pt x="168581" y="334064"/>
                </a:cubicBezTo>
                <a:cubicBezTo>
                  <a:pt x="168581" y="363961"/>
                  <a:pt x="159029" y="385353"/>
                  <a:pt x="139408" y="397983"/>
                </a:cubicBezTo>
                <a:cubicBezTo>
                  <a:pt x="128566" y="404941"/>
                  <a:pt x="113076" y="409581"/>
                  <a:pt x="92423" y="411900"/>
                </a:cubicBezTo>
                <a:lnTo>
                  <a:pt x="92423" y="444633"/>
                </a:lnTo>
                <a:lnTo>
                  <a:pt x="76416" y="444633"/>
                </a:lnTo>
                <a:lnTo>
                  <a:pt x="76416" y="411900"/>
                </a:lnTo>
                <a:cubicBezTo>
                  <a:pt x="43630" y="409581"/>
                  <a:pt x="21428" y="397983"/>
                  <a:pt x="9552" y="377106"/>
                </a:cubicBezTo>
                <a:cubicBezTo>
                  <a:pt x="3098" y="365508"/>
                  <a:pt x="0" y="350301"/>
                  <a:pt x="0" y="330971"/>
                </a:cubicBezTo>
                <a:lnTo>
                  <a:pt x="29947" y="330971"/>
                </a:lnTo>
                <a:cubicBezTo>
                  <a:pt x="30980" y="346177"/>
                  <a:pt x="33303" y="357518"/>
                  <a:pt x="37176" y="364734"/>
                </a:cubicBezTo>
                <a:cubicBezTo>
                  <a:pt x="44404" y="377364"/>
                  <a:pt x="57312" y="384580"/>
                  <a:pt x="76416" y="386127"/>
                </a:cubicBezTo>
                <a:lnTo>
                  <a:pt x="76416" y="294114"/>
                </a:lnTo>
                <a:cubicBezTo>
                  <a:pt x="51891" y="289475"/>
                  <a:pt x="33819" y="281743"/>
                  <a:pt x="22202" y="270918"/>
                </a:cubicBezTo>
                <a:cubicBezTo>
                  <a:pt x="10585" y="260093"/>
                  <a:pt x="4647" y="245144"/>
                  <a:pt x="4647" y="225814"/>
                </a:cubicBezTo>
                <a:cubicBezTo>
                  <a:pt x="4647" y="208803"/>
                  <a:pt x="11101" y="193339"/>
                  <a:pt x="23493" y="179679"/>
                </a:cubicBezTo>
                <a:cubicBezTo>
                  <a:pt x="36143" y="165761"/>
                  <a:pt x="53698" y="158802"/>
                  <a:pt x="76416" y="158544"/>
                </a:cubicBezTo>
                <a:close/>
                <a:moveTo>
                  <a:pt x="382822" y="97451"/>
                </a:moveTo>
                <a:lnTo>
                  <a:pt x="409155" y="97451"/>
                </a:lnTo>
                <a:lnTo>
                  <a:pt x="409155" y="133795"/>
                </a:lnTo>
                <a:cubicBezTo>
                  <a:pt x="446073" y="136372"/>
                  <a:pt x="474214" y="147198"/>
                  <a:pt x="493835" y="166272"/>
                </a:cubicBezTo>
                <a:cubicBezTo>
                  <a:pt x="513714" y="185346"/>
                  <a:pt x="524040" y="210348"/>
                  <a:pt x="524815" y="241795"/>
                </a:cubicBezTo>
                <a:lnTo>
                  <a:pt x="476279" y="241795"/>
                </a:lnTo>
                <a:cubicBezTo>
                  <a:pt x="474988" y="227618"/>
                  <a:pt x="471116" y="215503"/>
                  <a:pt x="464920" y="205451"/>
                </a:cubicBezTo>
                <a:cubicBezTo>
                  <a:pt x="453302" y="186892"/>
                  <a:pt x="434714" y="177098"/>
                  <a:pt x="409155" y="176067"/>
                </a:cubicBezTo>
                <a:lnTo>
                  <a:pt x="409155" y="310873"/>
                </a:lnTo>
                <a:cubicBezTo>
                  <a:pt x="452011" y="322988"/>
                  <a:pt x="481184" y="334329"/>
                  <a:pt x="496675" y="344639"/>
                </a:cubicBezTo>
                <a:cubicBezTo>
                  <a:pt x="521459" y="362167"/>
                  <a:pt x="534109" y="387685"/>
                  <a:pt x="534109" y="421708"/>
                </a:cubicBezTo>
                <a:cubicBezTo>
                  <a:pt x="534109" y="470940"/>
                  <a:pt x="518103" y="505737"/>
                  <a:pt x="486090" y="526357"/>
                </a:cubicBezTo>
                <a:cubicBezTo>
                  <a:pt x="468276" y="537957"/>
                  <a:pt x="442717" y="545431"/>
                  <a:pt x="409155" y="549040"/>
                </a:cubicBezTo>
                <a:lnTo>
                  <a:pt x="409155" y="602911"/>
                </a:lnTo>
                <a:lnTo>
                  <a:pt x="382822" y="602911"/>
                </a:lnTo>
                <a:lnTo>
                  <a:pt x="382822" y="549040"/>
                </a:lnTo>
                <a:cubicBezTo>
                  <a:pt x="329123" y="545431"/>
                  <a:pt x="292463" y="526615"/>
                  <a:pt x="273358" y="492076"/>
                </a:cubicBezTo>
                <a:cubicBezTo>
                  <a:pt x="262774" y="473517"/>
                  <a:pt x="257352" y="448257"/>
                  <a:pt x="257352" y="416553"/>
                </a:cubicBezTo>
                <a:lnTo>
                  <a:pt x="306404" y="416553"/>
                </a:lnTo>
                <a:cubicBezTo>
                  <a:pt x="307953" y="441813"/>
                  <a:pt x="312084" y="460114"/>
                  <a:pt x="318538" y="471713"/>
                </a:cubicBezTo>
                <a:cubicBezTo>
                  <a:pt x="330156" y="492591"/>
                  <a:pt x="351584" y="504448"/>
                  <a:pt x="382822" y="507026"/>
                </a:cubicBezTo>
                <a:lnTo>
                  <a:pt x="382822" y="355981"/>
                </a:lnTo>
                <a:cubicBezTo>
                  <a:pt x="342806" y="348506"/>
                  <a:pt x="313116" y="335876"/>
                  <a:pt x="294012" y="318090"/>
                </a:cubicBezTo>
                <a:cubicBezTo>
                  <a:pt x="274649" y="300305"/>
                  <a:pt x="265097" y="275818"/>
                  <a:pt x="265097" y="244372"/>
                </a:cubicBezTo>
                <a:cubicBezTo>
                  <a:pt x="265097" y="216277"/>
                  <a:pt x="275424" y="191017"/>
                  <a:pt x="296077" y="168592"/>
                </a:cubicBezTo>
                <a:cubicBezTo>
                  <a:pt x="316731" y="146167"/>
                  <a:pt x="345646" y="134568"/>
                  <a:pt x="382822" y="134310"/>
                </a:cubicBezTo>
                <a:close/>
                <a:moveTo>
                  <a:pt x="225353" y="94587"/>
                </a:moveTo>
                <a:lnTo>
                  <a:pt x="225353" y="146391"/>
                </a:lnTo>
                <a:cubicBezTo>
                  <a:pt x="236716" y="145876"/>
                  <a:pt x="244463" y="141752"/>
                  <a:pt x="248595" y="134020"/>
                </a:cubicBezTo>
                <a:cubicBezTo>
                  <a:pt x="250919" y="130154"/>
                  <a:pt x="251952" y="125515"/>
                  <a:pt x="251952" y="120360"/>
                </a:cubicBezTo>
                <a:cubicBezTo>
                  <a:pt x="251952" y="112113"/>
                  <a:pt x="249111" y="105928"/>
                  <a:pt x="242913" y="101546"/>
                </a:cubicBezTo>
                <a:cubicBezTo>
                  <a:pt x="239298" y="99227"/>
                  <a:pt x="233617" y="96907"/>
                  <a:pt x="225353" y="94587"/>
                </a:cubicBezTo>
                <a:close/>
                <a:moveTo>
                  <a:pt x="216056" y="27835"/>
                </a:moveTo>
                <a:cubicBezTo>
                  <a:pt x="207275" y="28093"/>
                  <a:pt x="201078" y="30670"/>
                  <a:pt x="197462" y="35825"/>
                </a:cubicBezTo>
                <a:cubicBezTo>
                  <a:pt x="193588" y="40722"/>
                  <a:pt x="191781" y="45876"/>
                  <a:pt x="191781" y="51289"/>
                </a:cubicBezTo>
                <a:cubicBezTo>
                  <a:pt x="191781" y="57732"/>
                  <a:pt x="193847" y="62886"/>
                  <a:pt x="198237" y="66495"/>
                </a:cubicBezTo>
                <a:cubicBezTo>
                  <a:pt x="202627" y="70103"/>
                  <a:pt x="208567" y="72680"/>
                  <a:pt x="216056" y="74227"/>
                </a:cubicBezTo>
                <a:close/>
                <a:moveTo>
                  <a:pt x="215798" y="0"/>
                </a:moveTo>
                <a:lnTo>
                  <a:pt x="225353" y="0"/>
                </a:lnTo>
                <a:lnTo>
                  <a:pt x="225353" y="12887"/>
                </a:lnTo>
                <a:cubicBezTo>
                  <a:pt x="238523" y="13918"/>
                  <a:pt x="248595" y="17784"/>
                  <a:pt x="255567" y="24485"/>
                </a:cubicBezTo>
                <a:cubicBezTo>
                  <a:pt x="262540" y="31186"/>
                  <a:pt x="266156" y="40206"/>
                  <a:pt x="266414" y="51289"/>
                </a:cubicBezTo>
                <a:lnTo>
                  <a:pt x="249111" y="51289"/>
                </a:lnTo>
                <a:cubicBezTo>
                  <a:pt x="248853" y="46392"/>
                  <a:pt x="247304" y="42010"/>
                  <a:pt x="245238" y="38402"/>
                </a:cubicBezTo>
                <a:cubicBezTo>
                  <a:pt x="241106" y="31701"/>
                  <a:pt x="234391" y="28350"/>
                  <a:pt x="225353" y="28093"/>
                </a:cubicBezTo>
                <a:lnTo>
                  <a:pt x="225353" y="76031"/>
                </a:lnTo>
                <a:cubicBezTo>
                  <a:pt x="240589" y="80412"/>
                  <a:pt x="250919" y="84278"/>
                  <a:pt x="256600" y="88144"/>
                </a:cubicBezTo>
                <a:cubicBezTo>
                  <a:pt x="265381" y="94330"/>
                  <a:pt x="269771" y="103350"/>
                  <a:pt x="269771" y="115464"/>
                </a:cubicBezTo>
                <a:cubicBezTo>
                  <a:pt x="269771" y="132989"/>
                  <a:pt x="264090" y="145618"/>
                  <a:pt x="252727" y="152835"/>
                </a:cubicBezTo>
                <a:cubicBezTo>
                  <a:pt x="246271" y="156958"/>
                  <a:pt x="237232" y="159536"/>
                  <a:pt x="225353" y="161082"/>
                </a:cubicBezTo>
                <a:lnTo>
                  <a:pt x="225353" y="180154"/>
                </a:lnTo>
                <a:lnTo>
                  <a:pt x="215798" y="180154"/>
                </a:lnTo>
                <a:lnTo>
                  <a:pt x="215798" y="161082"/>
                </a:lnTo>
                <a:cubicBezTo>
                  <a:pt x="196687" y="159793"/>
                  <a:pt x="183775" y="152835"/>
                  <a:pt x="176802" y="140721"/>
                </a:cubicBezTo>
                <a:cubicBezTo>
                  <a:pt x="173187" y="134020"/>
                  <a:pt x="171121" y="125000"/>
                  <a:pt x="171121" y="113659"/>
                </a:cubicBezTo>
                <a:lnTo>
                  <a:pt x="188682" y="113659"/>
                </a:lnTo>
                <a:cubicBezTo>
                  <a:pt x="189198" y="122680"/>
                  <a:pt x="190748" y="129381"/>
                  <a:pt x="193072" y="133505"/>
                </a:cubicBezTo>
                <a:cubicBezTo>
                  <a:pt x="197204" y="140979"/>
                  <a:pt x="204693" y="145103"/>
                  <a:pt x="215798" y="145876"/>
                </a:cubicBezTo>
                <a:lnTo>
                  <a:pt x="215798" y="92268"/>
                </a:lnTo>
                <a:cubicBezTo>
                  <a:pt x="201594" y="89433"/>
                  <a:pt x="191006" y="85051"/>
                  <a:pt x="184292" y="78608"/>
                </a:cubicBezTo>
                <a:cubicBezTo>
                  <a:pt x="177319" y="72422"/>
                  <a:pt x="173962" y="63660"/>
                  <a:pt x="173962" y="52319"/>
                </a:cubicBezTo>
                <a:cubicBezTo>
                  <a:pt x="173962" y="42526"/>
                  <a:pt x="177577" y="33505"/>
                  <a:pt x="185066" y="25258"/>
                </a:cubicBezTo>
                <a:cubicBezTo>
                  <a:pt x="192297" y="17268"/>
                  <a:pt x="202627" y="13144"/>
                  <a:pt x="215798" y="13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ïŝlîḋé"/>
          <p:cNvGrpSpPr/>
          <p:nvPr/>
        </p:nvGrpSpPr>
        <p:grpSpPr>
          <a:xfrm>
            <a:off x="1436482" y="4698223"/>
            <a:ext cx="4035424" cy="1517451"/>
            <a:chOff x="1577477" y="2859469"/>
            <a:chExt cx="4035424" cy="1517451"/>
          </a:xfrm>
        </p:grpSpPr>
        <p:sp>
          <p:nvSpPr>
            <p:cNvPr id="14" name="îṧḷïḑê"/>
            <p:cNvSpPr/>
            <p:nvPr/>
          </p:nvSpPr>
          <p:spPr bwMode="auto">
            <a:xfrm>
              <a:off x="1577477" y="3272349"/>
              <a:ext cx="4035424" cy="1104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支持服务需求方、服务提供方从各自的角度对账  四层级：费项汇总维度、服务作业维度、服务作业明细维度、服务需求方的业务订单维度</a:t>
              </a:r>
            </a:p>
          </p:txBody>
        </p:sp>
        <p:sp>
          <p:nvSpPr>
            <p:cNvPr id="15" name="ïṣľîḍê"/>
            <p:cNvSpPr txBox="1"/>
            <p:nvPr/>
          </p:nvSpPr>
          <p:spPr bwMode="auto">
            <a:xfrm>
              <a:off x="1577477" y="2859469"/>
              <a:ext cx="403542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四层级对账单</a:t>
              </a:r>
            </a:p>
          </p:txBody>
        </p:sp>
      </p:grpSp>
      <p:sp>
        <p:nvSpPr>
          <p:cNvPr id="16" name="ísḷiďê"/>
          <p:cNvSpPr/>
          <p:nvPr/>
        </p:nvSpPr>
        <p:spPr bwMode="auto">
          <a:xfrm>
            <a:off x="736826" y="4974453"/>
            <a:ext cx="497132" cy="429238"/>
          </a:xfrm>
          <a:custGeom>
            <a:avLst/>
            <a:gdLst>
              <a:gd name="connsiteX0" fmla="*/ 72570 w 607639"/>
              <a:gd name="connsiteY0" fmla="*/ 486266 h 524654"/>
              <a:gd name="connsiteX1" fmla="*/ 535068 w 607639"/>
              <a:gd name="connsiteY1" fmla="*/ 486266 h 524654"/>
              <a:gd name="connsiteX2" fmla="*/ 554291 w 607639"/>
              <a:gd name="connsiteY2" fmla="*/ 505460 h 524654"/>
              <a:gd name="connsiteX3" fmla="*/ 535068 w 607639"/>
              <a:gd name="connsiteY3" fmla="*/ 524654 h 524654"/>
              <a:gd name="connsiteX4" fmla="*/ 72570 w 607639"/>
              <a:gd name="connsiteY4" fmla="*/ 524654 h 524654"/>
              <a:gd name="connsiteX5" fmla="*/ 53347 w 607639"/>
              <a:gd name="connsiteY5" fmla="*/ 505460 h 524654"/>
              <a:gd name="connsiteX6" fmla="*/ 72570 w 607639"/>
              <a:gd name="connsiteY6" fmla="*/ 486266 h 524654"/>
              <a:gd name="connsiteX7" fmla="*/ 303785 w 607639"/>
              <a:gd name="connsiteY7" fmla="*/ 246963 h 524654"/>
              <a:gd name="connsiteX8" fmla="*/ 239796 w 607639"/>
              <a:gd name="connsiteY8" fmla="*/ 294485 h 524654"/>
              <a:gd name="connsiteX9" fmla="*/ 367862 w 607639"/>
              <a:gd name="connsiteY9" fmla="*/ 294485 h 524654"/>
              <a:gd name="connsiteX10" fmla="*/ 303785 w 607639"/>
              <a:gd name="connsiteY10" fmla="*/ 246963 h 524654"/>
              <a:gd name="connsiteX11" fmla="*/ 303785 w 607639"/>
              <a:gd name="connsiteY11" fmla="*/ 208591 h 524654"/>
              <a:gd name="connsiteX12" fmla="*/ 409068 w 607639"/>
              <a:gd name="connsiteY12" fmla="*/ 313671 h 524654"/>
              <a:gd name="connsiteX13" fmla="*/ 389845 w 607639"/>
              <a:gd name="connsiteY13" fmla="*/ 332857 h 524654"/>
              <a:gd name="connsiteX14" fmla="*/ 217724 w 607639"/>
              <a:gd name="connsiteY14" fmla="*/ 332857 h 524654"/>
              <a:gd name="connsiteX15" fmla="*/ 198501 w 607639"/>
              <a:gd name="connsiteY15" fmla="*/ 313671 h 524654"/>
              <a:gd name="connsiteX16" fmla="*/ 303785 w 607639"/>
              <a:gd name="connsiteY16" fmla="*/ 208591 h 524654"/>
              <a:gd name="connsiteX17" fmla="*/ 303775 w 607639"/>
              <a:gd name="connsiteY17" fmla="*/ 123703 h 524654"/>
              <a:gd name="connsiteX18" fmla="*/ 282597 w 607639"/>
              <a:gd name="connsiteY18" fmla="*/ 144942 h 524654"/>
              <a:gd name="connsiteX19" fmla="*/ 303775 w 607639"/>
              <a:gd name="connsiteY19" fmla="*/ 166181 h 524654"/>
              <a:gd name="connsiteX20" fmla="*/ 325041 w 607639"/>
              <a:gd name="connsiteY20" fmla="*/ 144942 h 524654"/>
              <a:gd name="connsiteX21" fmla="*/ 303775 w 607639"/>
              <a:gd name="connsiteY21" fmla="*/ 123703 h 524654"/>
              <a:gd name="connsiteX22" fmla="*/ 303775 w 607639"/>
              <a:gd name="connsiteY22" fmla="*/ 85314 h 524654"/>
              <a:gd name="connsiteX23" fmla="*/ 363482 w 607639"/>
              <a:gd name="connsiteY23" fmla="*/ 144942 h 524654"/>
              <a:gd name="connsiteX24" fmla="*/ 303775 w 607639"/>
              <a:gd name="connsiteY24" fmla="*/ 204570 h 524654"/>
              <a:gd name="connsiteX25" fmla="*/ 244156 w 607639"/>
              <a:gd name="connsiteY25" fmla="*/ 144942 h 524654"/>
              <a:gd name="connsiteX26" fmla="*/ 303775 w 607639"/>
              <a:gd name="connsiteY26" fmla="*/ 85314 h 524654"/>
              <a:gd name="connsiteX27" fmla="*/ 261705 w 607639"/>
              <a:gd name="connsiteY27" fmla="*/ 65713 h 524654"/>
              <a:gd name="connsiteX28" fmla="*/ 187890 w 607639"/>
              <a:gd name="connsiteY28" fmla="*/ 65759 h 524654"/>
              <a:gd name="connsiteX29" fmla="*/ 187445 w 607639"/>
              <a:gd name="connsiteY29" fmla="*/ 350213 h 524654"/>
              <a:gd name="connsiteX30" fmla="*/ 187890 w 607639"/>
              <a:gd name="connsiteY30" fmla="*/ 350658 h 524654"/>
              <a:gd name="connsiteX31" fmla="*/ 256157 w 607639"/>
              <a:gd name="connsiteY31" fmla="*/ 350658 h 524654"/>
              <a:gd name="connsiteX32" fmla="*/ 303775 w 607639"/>
              <a:gd name="connsiteY32" fmla="*/ 413840 h 524654"/>
              <a:gd name="connsiteX33" fmla="*/ 351482 w 607639"/>
              <a:gd name="connsiteY33" fmla="*/ 350658 h 524654"/>
              <a:gd name="connsiteX34" fmla="*/ 419660 w 607639"/>
              <a:gd name="connsiteY34" fmla="*/ 350658 h 524654"/>
              <a:gd name="connsiteX35" fmla="*/ 420194 w 607639"/>
              <a:gd name="connsiteY35" fmla="*/ 350213 h 524654"/>
              <a:gd name="connsiteX36" fmla="*/ 420194 w 607639"/>
              <a:gd name="connsiteY36" fmla="*/ 66204 h 524654"/>
              <a:gd name="connsiteX37" fmla="*/ 261705 w 607639"/>
              <a:gd name="connsiteY37" fmla="*/ 65713 h 524654"/>
              <a:gd name="connsiteX38" fmla="*/ 446807 w 607639"/>
              <a:gd name="connsiteY38" fmla="*/ 38389 h 524654"/>
              <a:gd name="connsiteX39" fmla="*/ 458644 w 607639"/>
              <a:gd name="connsiteY39" fmla="*/ 215140 h 524654"/>
              <a:gd name="connsiteX40" fmla="*/ 498163 w 607639"/>
              <a:gd name="connsiteY40" fmla="*/ 250774 h 524654"/>
              <a:gd name="connsiteX41" fmla="*/ 569189 w 607639"/>
              <a:gd name="connsiteY41" fmla="*/ 215140 h 524654"/>
              <a:gd name="connsiteX42" fmla="*/ 569189 w 607639"/>
              <a:gd name="connsiteY42" fmla="*/ 38389 h 524654"/>
              <a:gd name="connsiteX43" fmla="*/ 38450 w 607639"/>
              <a:gd name="connsiteY43" fmla="*/ 38389 h 524654"/>
              <a:gd name="connsiteX44" fmla="*/ 38450 w 607639"/>
              <a:gd name="connsiteY44" fmla="*/ 215140 h 524654"/>
              <a:gd name="connsiteX45" fmla="*/ 109477 w 607639"/>
              <a:gd name="connsiteY45" fmla="*/ 250774 h 524654"/>
              <a:gd name="connsiteX46" fmla="*/ 148995 w 607639"/>
              <a:gd name="connsiteY46" fmla="*/ 215140 h 524654"/>
              <a:gd name="connsiteX47" fmla="*/ 160744 w 607639"/>
              <a:gd name="connsiteY47" fmla="*/ 38389 h 524654"/>
              <a:gd name="connsiteX48" fmla="*/ 32309 w 607639"/>
              <a:gd name="connsiteY48" fmla="*/ 0 h 524654"/>
              <a:gd name="connsiteX49" fmla="*/ 186555 w 607639"/>
              <a:gd name="connsiteY49" fmla="*/ 0 h 524654"/>
              <a:gd name="connsiteX50" fmla="*/ 218508 w 607639"/>
              <a:gd name="connsiteY50" fmla="*/ 27370 h 524654"/>
              <a:gd name="connsiteX51" fmla="*/ 389131 w 607639"/>
              <a:gd name="connsiteY51" fmla="*/ 27370 h 524654"/>
              <a:gd name="connsiteX52" fmla="*/ 421084 w 607639"/>
              <a:gd name="connsiteY52" fmla="*/ 0 h 524654"/>
              <a:gd name="connsiteX53" fmla="*/ 575241 w 607639"/>
              <a:gd name="connsiteY53" fmla="*/ 0 h 524654"/>
              <a:gd name="connsiteX54" fmla="*/ 607639 w 607639"/>
              <a:gd name="connsiteY54" fmla="*/ 32258 h 524654"/>
              <a:gd name="connsiteX55" fmla="*/ 607639 w 607639"/>
              <a:gd name="connsiteY55" fmla="*/ 221272 h 524654"/>
              <a:gd name="connsiteX56" fmla="*/ 575241 w 607639"/>
              <a:gd name="connsiteY56" fmla="*/ 253529 h 524654"/>
              <a:gd name="connsiteX57" fmla="*/ 540974 w 607639"/>
              <a:gd name="connsiteY57" fmla="*/ 253529 h 524654"/>
              <a:gd name="connsiteX58" fmla="*/ 514807 w 607639"/>
              <a:gd name="connsiteY58" fmla="*/ 298761 h 524654"/>
              <a:gd name="connsiteX59" fmla="*/ 481519 w 607639"/>
              <a:gd name="connsiteY59" fmla="*/ 298761 h 524654"/>
              <a:gd name="connsiteX60" fmla="*/ 458644 w 607639"/>
              <a:gd name="connsiteY60" fmla="*/ 259128 h 524654"/>
              <a:gd name="connsiteX61" fmla="*/ 458644 w 607639"/>
              <a:gd name="connsiteY61" fmla="*/ 350213 h 524654"/>
              <a:gd name="connsiteX62" fmla="*/ 419660 w 607639"/>
              <a:gd name="connsiteY62" fmla="*/ 389047 h 524654"/>
              <a:gd name="connsiteX63" fmla="*/ 362519 w 607639"/>
              <a:gd name="connsiteY63" fmla="*/ 389047 h 524654"/>
              <a:gd name="connsiteX64" fmla="*/ 320419 w 607639"/>
              <a:gd name="connsiteY64" fmla="*/ 461827 h 524654"/>
              <a:gd name="connsiteX65" fmla="*/ 287131 w 607639"/>
              <a:gd name="connsiteY65" fmla="*/ 461827 h 524654"/>
              <a:gd name="connsiteX66" fmla="*/ 245121 w 607639"/>
              <a:gd name="connsiteY66" fmla="*/ 389047 h 524654"/>
              <a:gd name="connsiteX67" fmla="*/ 187890 w 607639"/>
              <a:gd name="connsiteY67" fmla="*/ 389047 h 524654"/>
              <a:gd name="connsiteX68" fmla="*/ 148995 w 607639"/>
              <a:gd name="connsiteY68" fmla="*/ 350213 h 524654"/>
              <a:gd name="connsiteX69" fmla="*/ 148995 w 607639"/>
              <a:gd name="connsiteY69" fmla="*/ 259128 h 524654"/>
              <a:gd name="connsiteX70" fmla="*/ 126121 w 607639"/>
              <a:gd name="connsiteY70" fmla="*/ 298761 h 524654"/>
              <a:gd name="connsiteX71" fmla="*/ 92833 w 607639"/>
              <a:gd name="connsiteY71" fmla="*/ 298761 h 524654"/>
              <a:gd name="connsiteX72" fmla="*/ 66665 w 607639"/>
              <a:gd name="connsiteY72" fmla="*/ 253529 h 524654"/>
              <a:gd name="connsiteX73" fmla="*/ 32309 w 607639"/>
              <a:gd name="connsiteY73" fmla="*/ 253529 h 524654"/>
              <a:gd name="connsiteX74" fmla="*/ 0 w 607639"/>
              <a:gd name="connsiteY74" fmla="*/ 221272 h 524654"/>
              <a:gd name="connsiteX75" fmla="*/ 0 w 607639"/>
              <a:gd name="connsiteY75" fmla="*/ 32258 h 524654"/>
              <a:gd name="connsiteX76" fmla="*/ 32309 w 607639"/>
              <a:gd name="connsiteY76" fmla="*/ 0 h 52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607639" h="524654">
                <a:moveTo>
                  <a:pt x="72570" y="486266"/>
                </a:moveTo>
                <a:lnTo>
                  <a:pt x="535068" y="486266"/>
                </a:lnTo>
                <a:cubicBezTo>
                  <a:pt x="545659" y="486266"/>
                  <a:pt x="554291" y="494886"/>
                  <a:pt x="554291" y="505460"/>
                </a:cubicBezTo>
                <a:cubicBezTo>
                  <a:pt x="554291" y="516123"/>
                  <a:pt x="545659" y="524654"/>
                  <a:pt x="535068" y="524654"/>
                </a:cubicBezTo>
                <a:lnTo>
                  <a:pt x="72570" y="524654"/>
                </a:lnTo>
                <a:cubicBezTo>
                  <a:pt x="61979" y="524654"/>
                  <a:pt x="53347" y="516123"/>
                  <a:pt x="53347" y="505460"/>
                </a:cubicBezTo>
                <a:cubicBezTo>
                  <a:pt x="53347" y="494886"/>
                  <a:pt x="61979" y="486266"/>
                  <a:pt x="72570" y="486266"/>
                </a:cubicBezTo>
                <a:close/>
                <a:moveTo>
                  <a:pt x="303785" y="246963"/>
                </a:moveTo>
                <a:cubicBezTo>
                  <a:pt x="273615" y="246963"/>
                  <a:pt x="248072" y="267038"/>
                  <a:pt x="239796" y="294485"/>
                </a:cubicBezTo>
                <a:lnTo>
                  <a:pt x="367862" y="294485"/>
                </a:lnTo>
                <a:cubicBezTo>
                  <a:pt x="359586" y="267038"/>
                  <a:pt x="333955" y="246963"/>
                  <a:pt x="303785" y="246963"/>
                </a:cubicBezTo>
                <a:close/>
                <a:moveTo>
                  <a:pt x="303785" y="208591"/>
                </a:moveTo>
                <a:cubicBezTo>
                  <a:pt x="361900" y="208591"/>
                  <a:pt x="409068" y="255757"/>
                  <a:pt x="409068" y="313671"/>
                </a:cubicBezTo>
                <a:cubicBezTo>
                  <a:pt x="409068" y="324241"/>
                  <a:pt x="400524" y="332857"/>
                  <a:pt x="389845" y="332857"/>
                </a:cubicBezTo>
                <a:lnTo>
                  <a:pt x="217724" y="332857"/>
                </a:lnTo>
                <a:cubicBezTo>
                  <a:pt x="207134" y="332857"/>
                  <a:pt x="198501" y="324241"/>
                  <a:pt x="198501" y="313671"/>
                </a:cubicBezTo>
                <a:cubicBezTo>
                  <a:pt x="198501" y="255757"/>
                  <a:pt x="245758" y="208591"/>
                  <a:pt x="303785" y="208591"/>
                </a:cubicBezTo>
                <a:close/>
                <a:moveTo>
                  <a:pt x="303775" y="123703"/>
                </a:moveTo>
                <a:cubicBezTo>
                  <a:pt x="292118" y="123703"/>
                  <a:pt x="282597" y="133212"/>
                  <a:pt x="282597" y="144942"/>
                </a:cubicBezTo>
                <a:cubicBezTo>
                  <a:pt x="282597" y="156672"/>
                  <a:pt x="292118" y="166181"/>
                  <a:pt x="303775" y="166181"/>
                </a:cubicBezTo>
                <a:cubicBezTo>
                  <a:pt x="315520" y="166181"/>
                  <a:pt x="325041" y="156672"/>
                  <a:pt x="325041" y="144942"/>
                </a:cubicBezTo>
                <a:cubicBezTo>
                  <a:pt x="325041" y="133212"/>
                  <a:pt x="315520" y="123703"/>
                  <a:pt x="303775" y="123703"/>
                </a:cubicBezTo>
                <a:close/>
                <a:moveTo>
                  <a:pt x="303775" y="85314"/>
                </a:moveTo>
                <a:cubicBezTo>
                  <a:pt x="336698" y="85314"/>
                  <a:pt x="363482" y="112062"/>
                  <a:pt x="363482" y="144942"/>
                </a:cubicBezTo>
                <a:cubicBezTo>
                  <a:pt x="363482" y="177822"/>
                  <a:pt x="336698" y="204570"/>
                  <a:pt x="303775" y="204570"/>
                </a:cubicBezTo>
                <a:cubicBezTo>
                  <a:pt x="270851" y="204570"/>
                  <a:pt x="244156" y="177822"/>
                  <a:pt x="244156" y="144942"/>
                </a:cubicBezTo>
                <a:cubicBezTo>
                  <a:pt x="244156" y="112062"/>
                  <a:pt x="270851" y="85314"/>
                  <a:pt x="303775" y="85314"/>
                </a:cubicBezTo>
                <a:close/>
                <a:moveTo>
                  <a:pt x="261705" y="65713"/>
                </a:moveTo>
                <a:cubicBezTo>
                  <a:pt x="220892" y="65722"/>
                  <a:pt x="188157" y="65759"/>
                  <a:pt x="187890" y="65759"/>
                </a:cubicBezTo>
                <a:cubicBezTo>
                  <a:pt x="187178" y="65759"/>
                  <a:pt x="187445" y="349414"/>
                  <a:pt x="187445" y="350213"/>
                </a:cubicBezTo>
                <a:cubicBezTo>
                  <a:pt x="187445" y="350480"/>
                  <a:pt x="187623" y="350658"/>
                  <a:pt x="187890" y="350658"/>
                </a:cubicBezTo>
                <a:lnTo>
                  <a:pt x="256157" y="350658"/>
                </a:lnTo>
                <a:cubicBezTo>
                  <a:pt x="270576" y="350658"/>
                  <a:pt x="271466" y="357856"/>
                  <a:pt x="303775" y="413840"/>
                </a:cubicBezTo>
                <a:cubicBezTo>
                  <a:pt x="336173" y="357856"/>
                  <a:pt x="337063" y="350658"/>
                  <a:pt x="351482" y="350658"/>
                </a:cubicBezTo>
                <a:lnTo>
                  <a:pt x="419660" y="350658"/>
                </a:lnTo>
                <a:cubicBezTo>
                  <a:pt x="419927" y="350658"/>
                  <a:pt x="420194" y="350480"/>
                  <a:pt x="420194" y="350213"/>
                </a:cubicBezTo>
                <a:cubicBezTo>
                  <a:pt x="420194" y="339105"/>
                  <a:pt x="420194" y="79533"/>
                  <a:pt x="420194" y="66204"/>
                </a:cubicBezTo>
                <a:cubicBezTo>
                  <a:pt x="420194" y="65759"/>
                  <a:pt x="329728" y="65697"/>
                  <a:pt x="261705" y="65713"/>
                </a:cubicBezTo>
                <a:close/>
                <a:moveTo>
                  <a:pt x="446807" y="38389"/>
                </a:moveTo>
                <a:cubicBezTo>
                  <a:pt x="463095" y="54296"/>
                  <a:pt x="458644" y="59272"/>
                  <a:pt x="458644" y="215140"/>
                </a:cubicBezTo>
                <a:cubicBezTo>
                  <a:pt x="480896" y="215140"/>
                  <a:pt x="478225" y="216295"/>
                  <a:pt x="498163" y="250774"/>
                </a:cubicBezTo>
                <a:cubicBezTo>
                  <a:pt x="522016" y="209541"/>
                  <a:pt x="510712" y="215140"/>
                  <a:pt x="569189" y="215140"/>
                </a:cubicBezTo>
                <a:lnTo>
                  <a:pt x="569189" y="38389"/>
                </a:lnTo>
                <a:close/>
                <a:moveTo>
                  <a:pt x="38450" y="38389"/>
                </a:moveTo>
                <a:lnTo>
                  <a:pt x="38450" y="215140"/>
                </a:lnTo>
                <a:cubicBezTo>
                  <a:pt x="97194" y="215140"/>
                  <a:pt x="85623" y="209630"/>
                  <a:pt x="109477" y="250774"/>
                </a:cubicBezTo>
                <a:cubicBezTo>
                  <a:pt x="129325" y="216384"/>
                  <a:pt x="126655" y="215140"/>
                  <a:pt x="148995" y="215140"/>
                </a:cubicBezTo>
                <a:cubicBezTo>
                  <a:pt x="148995" y="64782"/>
                  <a:pt x="144367" y="54474"/>
                  <a:pt x="160744" y="38389"/>
                </a:cubicBezTo>
                <a:close/>
                <a:moveTo>
                  <a:pt x="32309" y="0"/>
                </a:moveTo>
                <a:lnTo>
                  <a:pt x="186555" y="0"/>
                </a:lnTo>
                <a:cubicBezTo>
                  <a:pt x="202665" y="0"/>
                  <a:pt x="216105" y="11908"/>
                  <a:pt x="218508" y="27370"/>
                </a:cubicBezTo>
                <a:lnTo>
                  <a:pt x="389131" y="27370"/>
                </a:lnTo>
                <a:cubicBezTo>
                  <a:pt x="391445" y="11908"/>
                  <a:pt x="404885" y="0"/>
                  <a:pt x="421084" y="0"/>
                </a:cubicBezTo>
                <a:lnTo>
                  <a:pt x="575241" y="0"/>
                </a:lnTo>
                <a:cubicBezTo>
                  <a:pt x="593131" y="0"/>
                  <a:pt x="607639" y="14485"/>
                  <a:pt x="607639" y="32258"/>
                </a:cubicBezTo>
                <a:lnTo>
                  <a:pt x="607639" y="221272"/>
                </a:lnTo>
                <a:cubicBezTo>
                  <a:pt x="607639" y="239044"/>
                  <a:pt x="593131" y="253529"/>
                  <a:pt x="575241" y="253529"/>
                </a:cubicBezTo>
                <a:lnTo>
                  <a:pt x="540974" y="253529"/>
                </a:lnTo>
                <a:lnTo>
                  <a:pt x="514807" y="298761"/>
                </a:lnTo>
                <a:cubicBezTo>
                  <a:pt x="507419" y="311469"/>
                  <a:pt x="488906" y="311557"/>
                  <a:pt x="481519" y="298761"/>
                </a:cubicBezTo>
                <a:lnTo>
                  <a:pt x="458644" y="259128"/>
                </a:lnTo>
                <a:lnTo>
                  <a:pt x="458644" y="350213"/>
                </a:lnTo>
                <a:cubicBezTo>
                  <a:pt x="458644" y="371630"/>
                  <a:pt x="441199" y="389047"/>
                  <a:pt x="419660" y="389047"/>
                </a:cubicBezTo>
                <a:lnTo>
                  <a:pt x="362519" y="389047"/>
                </a:lnTo>
                <a:lnTo>
                  <a:pt x="320419" y="461827"/>
                </a:lnTo>
                <a:cubicBezTo>
                  <a:pt x="313121" y="474623"/>
                  <a:pt x="294519" y="474623"/>
                  <a:pt x="287131" y="461827"/>
                </a:cubicBezTo>
                <a:lnTo>
                  <a:pt x="245121" y="389047"/>
                </a:lnTo>
                <a:lnTo>
                  <a:pt x="187890" y="389047"/>
                </a:lnTo>
                <a:cubicBezTo>
                  <a:pt x="166440" y="389047"/>
                  <a:pt x="148995" y="371630"/>
                  <a:pt x="148995" y="350213"/>
                </a:cubicBezTo>
                <a:lnTo>
                  <a:pt x="148995" y="259128"/>
                </a:lnTo>
                <a:lnTo>
                  <a:pt x="126121" y="298761"/>
                </a:lnTo>
                <a:cubicBezTo>
                  <a:pt x="118733" y="311557"/>
                  <a:pt x="100220" y="311557"/>
                  <a:pt x="92833" y="298761"/>
                </a:cubicBezTo>
                <a:lnTo>
                  <a:pt x="66665" y="253529"/>
                </a:lnTo>
                <a:lnTo>
                  <a:pt x="32309" y="253529"/>
                </a:lnTo>
                <a:cubicBezTo>
                  <a:pt x="14508" y="253529"/>
                  <a:pt x="0" y="239044"/>
                  <a:pt x="0" y="221272"/>
                </a:cubicBezTo>
                <a:lnTo>
                  <a:pt x="0" y="32258"/>
                </a:lnTo>
                <a:cubicBezTo>
                  <a:pt x="0" y="14485"/>
                  <a:pt x="14508" y="0"/>
                  <a:pt x="3230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50938" y="2950218"/>
            <a:ext cx="362755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550938" y="4467671"/>
            <a:ext cx="362755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138790"/>
            <a:ext cx="4247707" cy="309832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565060"/>
            <a:ext cx="4247707" cy="309832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WMS</a:t>
            </a:r>
            <a:r>
              <a:rPr lang="zh-CN" altLang="en-US" dirty="0" smtClean="0"/>
              <a:t>的供应链金融</a:t>
            </a:r>
            <a:endParaRPr lang="zh-CN" altLang="en-US" dirty="0"/>
          </a:p>
        </p:txBody>
      </p:sp>
      <p:grpSp>
        <p:nvGrpSpPr>
          <p:cNvPr id="5" name="2040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4865433" y="1228752"/>
            <a:ext cx="7207150" cy="4826764"/>
            <a:chOff x="4490850" y="1228752"/>
            <a:chExt cx="7207150" cy="4826764"/>
          </a:xfrm>
        </p:grpSpPr>
        <p:sp>
          <p:nvSpPr>
            <p:cNvPr id="6" name="îṣ1îḓè"/>
            <p:cNvSpPr/>
            <p:nvPr/>
          </p:nvSpPr>
          <p:spPr>
            <a:xfrm>
              <a:off x="4490850" y="1405046"/>
              <a:ext cx="6197659" cy="12235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iŝļîďè"/>
            <p:cNvSpPr/>
            <p:nvPr/>
          </p:nvSpPr>
          <p:spPr>
            <a:xfrm>
              <a:off x="5333941" y="2975911"/>
              <a:ext cx="6197659" cy="12235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iṥḻîḓè"/>
            <p:cNvSpPr/>
            <p:nvPr/>
          </p:nvSpPr>
          <p:spPr>
            <a:xfrm>
              <a:off x="4490850" y="4541593"/>
              <a:ext cx="6197659" cy="12235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" name="íṧḻîḑê"/>
            <p:cNvGrpSpPr/>
            <p:nvPr/>
          </p:nvGrpSpPr>
          <p:grpSpPr>
            <a:xfrm>
              <a:off x="4991500" y="1228752"/>
              <a:ext cx="2330315" cy="4826764"/>
              <a:chOff x="1831740" y="1240206"/>
              <a:chExt cx="2330315" cy="4826764"/>
            </a:xfrm>
          </p:grpSpPr>
          <p:sp>
            <p:nvSpPr>
              <p:cNvPr id="19" name="iṥľïḑè"/>
              <p:cNvSpPr/>
              <p:nvPr/>
            </p:nvSpPr>
            <p:spPr>
              <a:xfrm rot="10800000">
                <a:off x="1831740" y="1240206"/>
                <a:ext cx="1487224" cy="1681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dist="25400" dir="5400000" rotWithShape="0">
                  <a:srgbClr val="000000">
                    <a:alpha val="52007"/>
                  </a:srgbClr>
                </a:outerShdw>
              </a:effectLst>
            </p:spPr>
            <p:txBody>
              <a:bodyPr wrap="square" lIns="91440" tIns="45720" rIns="91440" bIns="45720" numCol="1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îśľíḍè"/>
              <p:cNvSpPr/>
              <p:nvPr/>
            </p:nvSpPr>
            <p:spPr>
              <a:xfrm rot="10800000">
                <a:off x="2674831" y="2813078"/>
                <a:ext cx="1487224" cy="1681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dist="25400" dir="5400000" rotWithShape="0">
                  <a:srgbClr val="000000">
                    <a:alpha val="52007"/>
                  </a:srgbClr>
                </a:outerShdw>
              </a:effectLst>
            </p:spPr>
            <p:txBody>
              <a:bodyPr wrap="square" lIns="91440" tIns="45720" rIns="91440" bIns="45720" numCol="1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3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íśḻíďê"/>
              <p:cNvSpPr/>
              <p:nvPr/>
            </p:nvSpPr>
            <p:spPr>
              <a:xfrm rot="10800000">
                <a:off x="1831740" y="4385949"/>
                <a:ext cx="1487224" cy="1681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dist="25400" dir="5400000" rotWithShape="0">
                  <a:srgbClr val="000000">
                    <a:alpha val="52007"/>
                  </a:srgbClr>
                </a:outerShdw>
              </a:effectLst>
            </p:spPr>
            <p:txBody>
              <a:bodyPr wrap="square" lIns="91440" tIns="45720" rIns="91440" bIns="45720" numCol="1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íşḻïḍê"/>
              <p:cNvSpPr/>
              <p:nvPr/>
            </p:nvSpPr>
            <p:spPr bwMode="auto">
              <a:xfrm>
                <a:off x="2287000" y="1776348"/>
                <a:ext cx="576700" cy="608738"/>
              </a:xfrm>
              <a:custGeom>
                <a:avLst/>
                <a:gdLst>
                  <a:gd name="T0" fmla="*/ 75 w 366"/>
                  <a:gd name="T1" fmla="*/ 163 h 387"/>
                  <a:gd name="T2" fmla="*/ 78 w 366"/>
                  <a:gd name="T3" fmla="*/ 163 h 387"/>
                  <a:gd name="T4" fmla="*/ 78 w 366"/>
                  <a:gd name="T5" fmla="*/ 195 h 387"/>
                  <a:gd name="T6" fmla="*/ 74 w 366"/>
                  <a:gd name="T7" fmla="*/ 194 h 387"/>
                  <a:gd name="T8" fmla="*/ 55 w 366"/>
                  <a:gd name="T9" fmla="*/ 172 h 387"/>
                  <a:gd name="T10" fmla="*/ 75 w 366"/>
                  <a:gd name="T11" fmla="*/ 163 h 387"/>
                  <a:gd name="T12" fmla="*/ 343 w 366"/>
                  <a:gd name="T13" fmla="*/ 12 h 387"/>
                  <a:gd name="T14" fmla="*/ 337 w 366"/>
                  <a:gd name="T15" fmla="*/ 0 h 387"/>
                  <a:gd name="T16" fmla="*/ 183 w 366"/>
                  <a:gd name="T17" fmla="*/ 75 h 387"/>
                  <a:gd name="T18" fmla="*/ 29 w 366"/>
                  <a:gd name="T19" fmla="*/ 0 h 387"/>
                  <a:gd name="T20" fmla="*/ 23 w 366"/>
                  <a:gd name="T21" fmla="*/ 12 h 387"/>
                  <a:gd name="T22" fmla="*/ 183 w 366"/>
                  <a:gd name="T23" fmla="*/ 90 h 387"/>
                  <a:gd name="T24" fmla="*/ 343 w 366"/>
                  <a:gd name="T25" fmla="*/ 12 h 387"/>
                  <a:gd name="T26" fmla="*/ 92 w 366"/>
                  <a:gd name="T27" fmla="*/ 220 h 387"/>
                  <a:gd name="T28" fmla="*/ 91 w 366"/>
                  <a:gd name="T29" fmla="*/ 254 h 387"/>
                  <a:gd name="T30" fmla="*/ 94 w 366"/>
                  <a:gd name="T31" fmla="*/ 255 h 387"/>
                  <a:gd name="T32" fmla="*/ 116 w 366"/>
                  <a:gd name="T33" fmla="*/ 244 h 387"/>
                  <a:gd name="T34" fmla="*/ 111 w 366"/>
                  <a:gd name="T35" fmla="*/ 229 h 387"/>
                  <a:gd name="T36" fmla="*/ 92 w 366"/>
                  <a:gd name="T37" fmla="*/ 220 h 387"/>
                  <a:gd name="T38" fmla="*/ 366 w 366"/>
                  <a:gd name="T39" fmla="*/ 22 h 387"/>
                  <a:gd name="T40" fmla="*/ 366 w 366"/>
                  <a:gd name="T41" fmla="*/ 297 h 387"/>
                  <a:gd name="T42" fmla="*/ 183 w 366"/>
                  <a:gd name="T43" fmla="*/ 387 h 387"/>
                  <a:gd name="T44" fmla="*/ 0 w 366"/>
                  <a:gd name="T45" fmla="*/ 297 h 387"/>
                  <a:gd name="T46" fmla="*/ 0 w 366"/>
                  <a:gd name="T47" fmla="*/ 22 h 387"/>
                  <a:gd name="T48" fmla="*/ 183 w 366"/>
                  <a:gd name="T49" fmla="*/ 112 h 387"/>
                  <a:gd name="T50" fmla="*/ 366 w 366"/>
                  <a:gd name="T51" fmla="*/ 22 h 387"/>
                  <a:gd name="T52" fmla="*/ 138 w 366"/>
                  <a:gd name="T53" fmla="*/ 251 h 387"/>
                  <a:gd name="T54" fmla="*/ 130 w 366"/>
                  <a:gd name="T55" fmla="*/ 222 h 387"/>
                  <a:gd name="T56" fmla="*/ 97 w 366"/>
                  <a:gd name="T57" fmla="*/ 203 h 387"/>
                  <a:gd name="T58" fmla="*/ 92 w 366"/>
                  <a:gd name="T59" fmla="*/ 201 h 387"/>
                  <a:gd name="T60" fmla="*/ 93 w 366"/>
                  <a:gd name="T61" fmla="*/ 168 h 387"/>
                  <a:gd name="T62" fmla="*/ 96 w 366"/>
                  <a:gd name="T63" fmla="*/ 169 h 387"/>
                  <a:gd name="T64" fmla="*/ 114 w 366"/>
                  <a:gd name="T65" fmla="*/ 190 h 387"/>
                  <a:gd name="T66" fmla="*/ 114 w 366"/>
                  <a:gd name="T67" fmla="*/ 192 h 387"/>
                  <a:gd name="T68" fmla="*/ 135 w 366"/>
                  <a:gd name="T69" fmla="*/ 199 h 387"/>
                  <a:gd name="T70" fmla="*/ 135 w 366"/>
                  <a:gd name="T71" fmla="*/ 196 h 387"/>
                  <a:gd name="T72" fmla="*/ 127 w 366"/>
                  <a:gd name="T73" fmla="*/ 167 h 387"/>
                  <a:gd name="T74" fmla="*/ 93 w 366"/>
                  <a:gd name="T75" fmla="*/ 149 h 387"/>
                  <a:gd name="T76" fmla="*/ 93 w 366"/>
                  <a:gd name="T77" fmla="*/ 136 h 387"/>
                  <a:gd name="T78" fmla="*/ 79 w 366"/>
                  <a:gd name="T79" fmla="*/ 132 h 387"/>
                  <a:gd name="T80" fmla="*/ 78 w 366"/>
                  <a:gd name="T81" fmla="*/ 144 h 387"/>
                  <a:gd name="T82" fmla="*/ 43 w 366"/>
                  <a:gd name="T83" fmla="*/ 140 h 387"/>
                  <a:gd name="T84" fmla="*/ 33 w 366"/>
                  <a:gd name="T85" fmla="*/ 164 h 387"/>
                  <a:gd name="T86" fmla="*/ 42 w 366"/>
                  <a:gd name="T87" fmla="*/ 195 h 387"/>
                  <a:gd name="T88" fmla="*/ 77 w 366"/>
                  <a:gd name="T89" fmla="*/ 214 h 387"/>
                  <a:gd name="T90" fmla="*/ 77 w 366"/>
                  <a:gd name="T91" fmla="*/ 249 h 387"/>
                  <a:gd name="T92" fmla="*/ 74 w 366"/>
                  <a:gd name="T93" fmla="*/ 248 h 387"/>
                  <a:gd name="T94" fmla="*/ 57 w 366"/>
                  <a:gd name="T95" fmla="*/ 239 h 387"/>
                  <a:gd name="T96" fmla="*/ 53 w 366"/>
                  <a:gd name="T97" fmla="*/ 222 h 387"/>
                  <a:gd name="T98" fmla="*/ 53 w 366"/>
                  <a:gd name="T99" fmla="*/ 220 h 387"/>
                  <a:gd name="T100" fmla="*/ 31 w 366"/>
                  <a:gd name="T101" fmla="*/ 213 h 387"/>
                  <a:gd name="T102" fmla="*/ 31 w 366"/>
                  <a:gd name="T103" fmla="*/ 217 h 387"/>
                  <a:gd name="T104" fmla="*/ 40 w 366"/>
                  <a:gd name="T105" fmla="*/ 248 h 387"/>
                  <a:gd name="T106" fmla="*/ 72 w 366"/>
                  <a:gd name="T107" fmla="*/ 267 h 387"/>
                  <a:gd name="T108" fmla="*/ 76 w 366"/>
                  <a:gd name="T109" fmla="*/ 268 h 387"/>
                  <a:gd name="T110" fmla="*/ 76 w 366"/>
                  <a:gd name="T111" fmla="*/ 282 h 387"/>
                  <a:gd name="T112" fmla="*/ 91 w 366"/>
                  <a:gd name="T113" fmla="*/ 287 h 387"/>
                  <a:gd name="T114" fmla="*/ 91 w 366"/>
                  <a:gd name="T115" fmla="*/ 273 h 387"/>
                  <a:gd name="T116" fmla="*/ 95 w 366"/>
                  <a:gd name="T117" fmla="*/ 274 h 387"/>
                  <a:gd name="T118" fmla="*/ 128 w 366"/>
                  <a:gd name="T119" fmla="*/ 277 h 387"/>
                  <a:gd name="T120" fmla="*/ 138 w 366"/>
                  <a:gd name="T121" fmla="*/ 251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" h="387">
                    <a:moveTo>
                      <a:pt x="75" y="163"/>
                    </a:moveTo>
                    <a:lnTo>
                      <a:pt x="78" y="163"/>
                    </a:lnTo>
                    <a:lnTo>
                      <a:pt x="78" y="195"/>
                    </a:lnTo>
                    <a:cubicBezTo>
                      <a:pt x="75" y="194"/>
                      <a:pt x="74" y="194"/>
                      <a:pt x="74" y="194"/>
                    </a:cubicBezTo>
                    <a:cubicBezTo>
                      <a:pt x="61" y="190"/>
                      <a:pt x="55" y="182"/>
                      <a:pt x="55" y="172"/>
                    </a:cubicBezTo>
                    <a:cubicBezTo>
                      <a:pt x="55" y="161"/>
                      <a:pt x="62" y="158"/>
                      <a:pt x="75" y="163"/>
                    </a:cubicBezTo>
                    <a:close/>
                    <a:moveTo>
                      <a:pt x="343" y="12"/>
                    </a:moveTo>
                    <a:lnTo>
                      <a:pt x="337" y="0"/>
                    </a:lnTo>
                    <a:lnTo>
                      <a:pt x="183" y="75"/>
                    </a:lnTo>
                    <a:lnTo>
                      <a:pt x="29" y="0"/>
                    </a:lnTo>
                    <a:lnTo>
                      <a:pt x="23" y="12"/>
                    </a:lnTo>
                    <a:lnTo>
                      <a:pt x="183" y="90"/>
                    </a:lnTo>
                    <a:lnTo>
                      <a:pt x="343" y="12"/>
                    </a:lnTo>
                    <a:close/>
                    <a:moveTo>
                      <a:pt x="92" y="220"/>
                    </a:moveTo>
                    <a:lnTo>
                      <a:pt x="91" y="254"/>
                    </a:lnTo>
                    <a:lnTo>
                      <a:pt x="94" y="255"/>
                    </a:lnTo>
                    <a:cubicBezTo>
                      <a:pt x="108" y="260"/>
                      <a:pt x="115" y="256"/>
                      <a:pt x="116" y="244"/>
                    </a:cubicBezTo>
                    <a:cubicBezTo>
                      <a:pt x="116" y="237"/>
                      <a:pt x="114" y="232"/>
                      <a:pt x="111" y="229"/>
                    </a:cubicBezTo>
                    <a:cubicBezTo>
                      <a:pt x="108" y="226"/>
                      <a:pt x="102" y="223"/>
                      <a:pt x="92" y="220"/>
                    </a:cubicBezTo>
                    <a:close/>
                    <a:moveTo>
                      <a:pt x="366" y="22"/>
                    </a:moveTo>
                    <a:lnTo>
                      <a:pt x="366" y="297"/>
                    </a:lnTo>
                    <a:lnTo>
                      <a:pt x="183" y="387"/>
                    </a:lnTo>
                    <a:lnTo>
                      <a:pt x="0" y="297"/>
                    </a:lnTo>
                    <a:lnTo>
                      <a:pt x="0" y="22"/>
                    </a:lnTo>
                    <a:lnTo>
                      <a:pt x="183" y="112"/>
                    </a:lnTo>
                    <a:lnTo>
                      <a:pt x="366" y="22"/>
                    </a:lnTo>
                    <a:close/>
                    <a:moveTo>
                      <a:pt x="138" y="251"/>
                    </a:moveTo>
                    <a:cubicBezTo>
                      <a:pt x="138" y="238"/>
                      <a:pt x="135" y="228"/>
                      <a:pt x="130" y="222"/>
                    </a:cubicBezTo>
                    <a:cubicBezTo>
                      <a:pt x="124" y="215"/>
                      <a:pt x="113" y="209"/>
                      <a:pt x="97" y="203"/>
                    </a:cubicBezTo>
                    <a:lnTo>
                      <a:pt x="92" y="201"/>
                    </a:lnTo>
                    <a:lnTo>
                      <a:pt x="93" y="168"/>
                    </a:lnTo>
                    <a:lnTo>
                      <a:pt x="96" y="169"/>
                    </a:lnTo>
                    <a:cubicBezTo>
                      <a:pt x="108" y="173"/>
                      <a:pt x="114" y="180"/>
                      <a:pt x="114" y="190"/>
                    </a:cubicBezTo>
                    <a:lnTo>
                      <a:pt x="114" y="192"/>
                    </a:lnTo>
                    <a:lnTo>
                      <a:pt x="135" y="199"/>
                    </a:lnTo>
                    <a:lnTo>
                      <a:pt x="135" y="196"/>
                    </a:lnTo>
                    <a:cubicBezTo>
                      <a:pt x="136" y="183"/>
                      <a:pt x="133" y="174"/>
                      <a:pt x="127" y="167"/>
                    </a:cubicBezTo>
                    <a:cubicBezTo>
                      <a:pt x="121" y="160"/>
                      <a:pt x="110" y="154"/>
                      <a:pt x="93" y="149"/>
                    </a:cubicBezTo>
                    <a:lnTo>
                      <a:pt x="93" y="136"/>
                    </a:lnTo>
                    <a:lnTo>
                      <a:pt x="79" y="132"/>
                    </a:lnTo>
                    <a:lnTo>
                      <a:pt x="78" y="144"/>
                    </a:lnTo>
                    <a:cubicBezTo>
                      <a:pt x="61" y="139"/>
                      <a:pt x="49" y="137"/>
                      <a:pt x="43" y="140"/>
                    </a:cubicBezTo>
                    <a:cubicBezTo>
                      <a:pt x="36" y="143"/>
                      <a:pt x="33" y="151"/>
                      <a:pt x="33" y="164"/>
                    </a:cubicBezTo>
                    <a:cubicBezTo>
                      <a:pt x="33" y="178"/>
                      <a:pt x="36" y="188"/>
                      <a:pt x="42" y="195"/>
                    </a:cubicBezTo>
                    <a:cubicBezTo>
                      <a:pt x="48" y="202"/>
                      <a:pt x="60" y="209"/>
                      <a:pt x="77" y="214"/>
                    </a:cubicBezTo>
                    <a:lnTo>
                      <a:pt x="77" y="249"/>
                    </a:lnTo>
                    <a:lnTo>
                      <a:pt x="74" y="248"/>
                    </a:lnTo>
                    <a:cubicBezTo>
                      <a:pt x="65" y="245"/>
                      <a:pt x="59" y="242"/>
                      <a:pt x="57" y="239"/>
                    </a:cubicBezTo>
                    <a:cubicBezTo>
                      <a:pt x="54" y="236"/>
                      <a:pt x="53" y="230"/>
                      <a:pt x="53" y="222"/>
                    </a:cubicBezTo>
                    <a:lnTo>
                      <a:pt x="53" y="220"/>
                    </a:lnTo>
                    <a:lnTo>
                      <a:pt x="31" y="213"/>
                    </a:lnTo>
                    <a:lnTo>
                      <a:pt x="31" y="217"/>
                    </a:lnTo>
                    <a:cubicBezTo>
                      <a:pt x="31" y="230"/>
                      <a:pt x="34" y="241"/>
                      <a:pt x="40" y="248"/>
                    </a:cubicBezTo>
                    <a:cubicBezTo>
                      <a:pt x="46" y="255"/>
                      <a:pt x="57" y="262"/>
                      <a:pt x="72" y="267"/>
                    </a:cubicBezTo>
                    <a:lnTo>
                      <a:pt x="76" y="268"/>
                    </a:lnTo>
                    <a:lnTo>
                      <a:pt x="76" y="282"/>
                    </a:lnTo>
                    <a:lnTo>
                      <a:pt x="91" y="287"/>
                    </a:lnTo>
                    <a:lnTo>
                      <a:pt x="91" y="273"/>
                    </a:lnTo>
                    <a:lnTo>
                      <a:pt x="95" y="274"/>
                    </a:lnTo>
                    <a:cubicBezTo>
                      <a:pt x="111" y="279"/>
                      <a:pt x="122" y="280"/>
                      <a:pt x="128" y="277"/>
                    </a:cubicBezTo>
                    <a:cubicBezTo>
                      <a:pt x="134" y="273"/>
                      <a:pt x="137" y="264"/>
                      <a:pt x="138" y="25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îş1îḍe"/>
              <p:cNvSpPr/>
              <p:nvPr/>
            </p:nvSpPr>
            <p:spPr bwMode="auto">
              <a:xfrm>
                <a:off x="2275538" y="4952106"/>
                <a:ext cx="599626" cy="548705"/>
              </a:xfrm>
              <a:custGeom>
                <a:avLst/>
                <a:gdLst>
                  <a:gd name="connsiteX0" fmla="*/ 225712 w 609614"/>
                  <a:gd name="connsiteY0" fmla="*/ 133933 h 557845"/>
                  <a:gd name="connsiteX1" fmla="*/ 247839 w 609614"/>
                  <a:gd name="connsiteY1" fmla="*/ 143139 h 557845"/>
                  <a:gd name="connsiteX2" fmla="*/ 247839 w 609614"/>
                  <a:gd name="connsiteY2" fmla="*/ 187325 h 557845"/>
                  <a:gd name="connsiteX3" fmla="*/ 221656 w 609614"/>
                  <a:gd name="connsiteY3" fmla="*/ 213469 h 557845"/>
                  <a:gd name="connsiteX4" fmla="*/ 387606 w 609614"/>
                  <a:gd name="connsiteY4" fmla="*/ 213469 h 557845"/>
                  <a:gd name="connsiteX5" fmla="*/ 361423 w 609614"/>
                  <a:gd name="connsiteY5" fmla="*/ 187325 h 557845"/>
                  <a:gd name="connsiteX6" fmla="*/ 361423 w 609614"/>
                  <a:gd name="connsiteY6" fmla="*/ 143139 h 557845"/>
                  <a:gd name="connsiteX7" fmla="*/ 383549 w 609614"/>
                  <a:gd name="connsiteY7" fmla="*/ 133933 h 557845"/>
                  <a:gd name="connsiteX8" fmla="*/ 405676 w 609614"/>
                  <a:gd name="connsiteY8" fmla="*/ 143139 h 557845"/>
                  <a:gd name="connsiteX9" fmla="*/ 484964 w 609614"/>
                  <a:gd name="connsiteY9" fmla="*/ 222307 h 557845"/>
                  <a:gd name="connsiteX10" fmla="*/ 484964 w 609614"/>
                  <a:gd name="connsiteY10" fmla="*/ 266493 h 557845"/>
                  <a:gd name="connsiteX11" fmla="*/ 403832 w 609614"/>
                  <a:gd name="connsiteY11" fmla="*/ 347502 h 557845"/>
                  <a:gd name="connsiteX12" fmla="*/ 381705 w 609614"/>
                  <a:gd name="connsiteY12" fmla="*/ 356708 h 557845"/>
                  <a:gd name="connsiteX13" fmla="*/ 359579 w 609614"/>
                  <a:gd name="connsiteY13" fmla="*/ 347502 h 557845"/>
                  <a:gd name="connsiteX14" fmla="*/ 359579 w 609614"/>
                  <a:gd name="connsiteY14" fmla="*/ 303316 h 557845"/>
                  <a:gd name="connsiteX15" fmla="*/ 387606 w 609614"/>
                  <a:gd name="connsiteY15" fmla="*/ 275331 h 557845"/>
                  <a:gd name="connsiteX16" fmla="*/ 221656 w 609614"/>
                  <a:gd name="connsiteY16" fmla="*/ 275331 h 557845"/>
                  <a:gd name="connsiteX17" fmla="*/ 249683 w 609614"/>
                  <a:gd name="connsiteY17" fmla="*/ 303316 h 557845"/>
                  <a:gd name="connsiteX18" fmla="*/ 249683 w 609614"/>
                  <a:gd name="connsiteY18" fmla="*/ 347502 h 557845"/>
                  <a:gd name="connsiteX19" fmla="*/ 227556 w 609614"/>
                  <a:gd name="connsiteY19" fmla="*/ 356708 h 557845"/>
                  <a:gd name="connsiteX20" fmla="*/ 205429 w 609614"/>
                  <a:gd name="connsiteY20" fmla="*/ 347502 h 557845"/>
                  <a:gd name="connsiteX21" fmla="*/ 124298 w 609614"/>
                  <a:gd name="connsiteY21" fmla="*/ 266493 h 557845"/>
                  <a:gd name="connsiteX22" fmla="*/ 124298 w 609614"/>
                  <a:gd name="connsiteY22" fmla="*/ 222307 h 557845"/>
                  <a:gd name="connsiteX23" fmla="*/ 203585 w 609614"/>
                  <a:gd name="connsiteY23" fmla="*/ 143139 h 557845"/>
                  <a:gd name="connsiteX24" fmla="*/ 225712 w 609614"/>
                  <a:gd name="connsiteY24" fmla="*/ 133933 h 557845"/>
                  <a:gd name="connsiteX25" fmla="*/ 360377 w 609614"/>
                  <a:gd name="connsiteY25" fmla="*/ 147 h 557845"/>
                  <a:gd name="connsiteX26" fmla="*/ 375076 w 609614"/>
                  <a:gd name="connsiteY26" fmla="*/ 2472 h 557845"/>
                  <a:gd name="connsiteX27" fmla="*/ 591913 w 609614"/>
                  <a:gd name="connsiteY27" fmla="*/ 98215 h 557845"/>
                  <a:gd name="connsiteX28" fmla="*/ 609614 w 609614"/>
                  <a:gd name="connsiteY28" fmla="*/ 125097 h 557845"/>
                  <a:gd name="connsiteX29" fmla="*/ 609614 w 609614"/>
                  <a:gd name="connsiteY29" fmla="*/ 528326 h 557845"/>
                  <a:gd name="connsiteX30" fmla="*/ 568312 w 609614"/>
                  <a:gd name="connsiteY30" fmla="*/ 555207 h 557845"/>
                  <a:gd name="connsiteX31" fmla="*/ 351475 w 609614"/>
                  <a:gd name="connsiteY31" fmla="*/ 459832 h 557845"/>
                  <a:gd name="connsiteX32" fmla="*/ 333774 w 609614"/>
                  <a:gd name="connsiteY32" fmla="*/ 432950 h 557845"/>
                  <a:gd name="connsiteX33" fmla="*/ 333774 w 609614"/>
                  <a:gd name="connsiteY33" fmla="*/ 389129 h 557845"/>
                  <a:gd name="connsiteX34" fmla="*/ 382083 w 609614"/>
                  <a:gd name="connsiteY34" fmla="*/ 405332 h 557845"/>
                  <a:gd name="connsiteX35" fmla="*/ 438505 w 609614"/>
                  <a:gd name="connsiteY35" fmla="*/ 381764 h 557845"/>
                  <a:gd name="connsiteX36" fmla="*/ 520372 w 609614"/>
                  <a:gd name="connsiteY36" fmla="*/ 300750 h 557845"/>
                  <a:gd name="connsiteX37" fmla="*/ 521109 w 609614"/>
                  <a:gd name="connsiteY37" fmla="*/ 300014 h 557845"/>
                  <a:gd name="connsiteX38" fmla="*/ 522216 w 609614"/>
                  <a:gd name="connsiteY38" fmla="*/ 298909 h 557845"/>
                  <a:gd name="connsiteX39" fmla="*/ 531435 w 609614"/>
                  <a:gd name="connsiteY39" fmla="*/ 287125 h 557845"/>
                  <a:gd name="connsiteX40" fmla="*/ 541023 w 609614"/>
                  <a:gd name="connsiteY40" fmla="*/ 265399 h 557845"/>
                  <a:gd name="connsiteX41" fmla="*/ 520741 w 609614"/>
                  <a:gd name="connsiteY41" fmla="*/ 188435 h 557845"/>
                  <a:gd name="connsiteX42" fmla="*/ 440718 w 609614"/>
                  <a:gd name="connsiteY42" fmla="*/ 108526 h 557845"/>
                  <a:gd name="connsiteX43" fmla="*/ 383558 w 609614"/>
                  <a:gd name="connsiteY43" fmla="*/ 85327 h 557845"/>
                  <a:gd name="connsiteX44" fmla="*/ 333774 w 609614"/>
                  <a:gd name="connsiteY44" fmla="*/ 102634 h 557845"/>
                  <a:gd name="connsiteX45" fmla="*/ 333774 w 609614"/>
                  <a:gd name="connsiteY45" fmla="*/ 29354 h 557845"/>
                  <a:gd name="connsiteX46" fmla="*/ 360377 w 609614"/>
                  <a:gd name="connsiteY46" fmla="*/ 147 h 557845"/>
                  <a:gd name="connsiteX47" fmla="*/ 249082 w 609614"/>
                  <a:gd name="connsiteY47" fmla="*/ 147 h 557845"/>
                  <a:gd name="connsiteX48" fmla="*/ 275840 w 609614"/>
                  <a:gd name="connsiteY48" fmla="*/ 29353 h 557845"/>
                  <a:gd name="connsiteX49" fmla="*/ 275840 w 609614"/>
                  <a:gd name="connsiteY49" fmla="*/ 101895 h 557845"/>
                  <a:gd name="connsiteX50" fmla="*/ 226056 w 609614"/>
                  <a:gd name="connsiteY50" fmla="*/ 84956 h 557845"/>
                  <a:gd name="connsiteX51" fmla="*/ 169634 w 609614"/>
                  <a:gd name="connsiteY51" fmla="*/ 108523 h 557845"/>
                  <a:gd name="connsiteX52" fmla="*/ 89611 w 609614"/>
                  <a:gd name="connsiteY52" fmla="*/ 188430 h 557845"/>
                  <a:gd name="connsiteX53" fmla="*/ 69329 w 609614"/>
                  <a:gd name="connsiteY53" fmla="*/ 265391 h 557845"/>
                  <a:gd name="connsiteX54" fmla="*/ 78548 w 609614"/>
                  <a:gd name="connsiteY54" fmla="*/ 287117 h 557845"/>
                  <a:gd name="connsiteX55" fmla="*/ 88136 w 609614"/>
                  <a:gd name="connsiteY55" fmla="*/ 298901 h 557845"/>
                  <a:gd name="connsiteX56" fmla="*/ 88873 w 609614"/>
                  <a:gd name="connsiteY56" fmla="*/ 300005 h 557845"/>
                  <a:gd name="connsiteX57" fmla="*/ 89980 w 609614"/>
                  <a:gd name="connsiteY57" fmla="*/ 300742 h 557845"/>
                  <a:gd name="connsiteX58" fmla="*/ 171110 w 609614"/>
                  <a:gd name="connsiteY58" fmla="*/ 381754 h 557845"/>
                  <a:gd name="connsiteX59" fmla="*/ 227531 w 609614"/>
                  <a:gd name="connsiteY59" fmla="*/ 405321 h 557845"/>
                  <a:gd name="connsiteX60" fmla="*/ 275840 w 609614"/>
                  <a:gd name="connsiteY60" fmla="*/ 389118 h 557845"/>
                  <a:gd name="connsiteX61" fmla="*/ 275840 w 609614"/>
                  <a:gd name="connsiteY61" fmla="*/ 432938 h 557845"/>
                  <a:gd name="connsiteX62" fmla="*/ 258139 w 609614"/>
                  <a:gd name="connsiteY62" fmla="*/ 459819 h 557845"/>
                  <a:gd name="connsiteX63" fmla="*/ 41302 w 609614"/>
                  <a:gd name="connsiteY63" fmla="*/ 555192 h 557845"/>
                  <a:gd name="connsiteX64" fmla="*/ 0 w 609614"/>
                  <a:gd name="connsiteY64" fmla="*/ 528679 h 557845"/>
                  <a:gd name="connsiteX65" fmla="*/ 0 w 609614"/>
                  <a:gd name="connsiteY65" fmla="*/ 125094 h 557845"/>
                  <a:gd name="connsiteX66" fmla="*/ 17701 w 609614"/>
                  <a:gd name="connsiteY66" fmla="*/ 98213 h 557845"/>
                  <a:gd name="connsiteX67" fmla="*/ 234538 w 609614"/>
                  <a:gd name="connsiteY67" fmla="*/ 2471 h 557845"/>
                  <a:gd name="connsiteX68" fmla="*/ 249082 w 609614"/>
                  <a:gd name="connsiteY68" fmla="*/ 147 h 5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9614" h="557845">
                    <a:moveTo>
                      <a:pt x="225712" y="133933"/>
                    </a:moveTo>
                    <a:cubicBezTo>
                      <a:pt x="233456" y="133933"/>
                      <a:pt x="241938" y="137247"/>
                      <a:pt x="247839" y="143139"/>
                    </a:cubicBezTo>
                    <a:cubicBezTo>
                      <a:pt x="260009" y="155658"/>
                      <a:pt x="260009" y="175174"/>
                      <a:pt x="247839" y="187325"/>
                    </a:cubicBezTo>
                    <a:lnTo>
                      <a:pt x="221656" y="213469"/>
                    </a:lnTo>
                    <a:lnTo>
                      <a:pt x="387606" y="213469"/>
                    </a:lnTo>
                    <a:lnTo>
                      <a:pt x="361423" y="187325"/>
                    </a:lnTo>
                    <a:cubicBezTo>
                      <a:pt x="349253" y="175174"/>
                      <a:pt x="349253" y="155658"/>
                      <a:pt x="361423" y="143139"/>
                    </a:cubicBezTo>
                    <a:cubicBezTo>
                      <a:pt x="367692" y="136879"/>
                      <a:pt x="375805" y="133933"/>
                      <a:pt x="383549" y="133933"/>
                    </a:cubicBezTo>
                    <a:cubicBezTo>
                      <a:pt x="391294" y="133933"/>
                      <a:pt x="399776" y="137247"/>
                      <a:pt x="405676" y="143139"/>
                    </a:cubicBezTo>
                    <a:lnTo>
                      <a:pt x="484964" y="222307"/>
                    </a:lnTo>
                    <a:cubicBezTo>
                      <a:pt x="496764" y="234458"/>
                      <a:pt x="497133" y="254342"/>
                      <a:pt x="484964" y="266493"/>
                    </a:cubicBezTo>
                    <a:lnTo>
                      <a:pt x="403832" y="347502"/>
                    </a:lnTo>
                    <a:cubicBezTo>
                      <a:pt x="397194" y="353762"/>
                      <a:pt x="389450" y="356708"/>
                      <a:pt x="381705" y="356708"/>
                    </a:cubicBezTo>
                    <a:cubicBezTo>
                      <a:pt x="373592" y="356708"/>
                      <a:pt x="365479" y="353394"/>
                      <a:pt x="359579" y="347502"/>
                    </a:cubicBezTo>
                    <a:cubicBezTo>
                      <a:pt x="347040" y="335351"/>
                      <a:pt x="347040" y="315467"/>
                      <a:pt x="359579" y="303316"/>
                    </a:cubicBezTo>
                    <a:lnTo>
                      <a:pt x="387606" y="275331"/>
                    </a:lnTo>
                    <a:lnTo>
                      <a:pt x="221656" y="275331"/>
                    </a:lnTo>
                    <a:lnTo>
                      <a:pt x="249683" y="303316"/>
                    </a:lnTo>
                    <a:cubicBezTo>
                      <a:pt x="262221" y="315467"/>
                      <a:pt x="262221" y="335351"/>
                      <a:pt x="249683" y="347502"/>
                    </a:cubicBezTo>
                    <a:cubicBezTo>
                      <a:pt x="243413" y="353762"/>
                      <a:pt x="235669" y="356708"/>
                      <a:pt x="227556" y="356708"/>
                    </a:cubicBezTo>
                    <a:cubicBezTo>
                      <a:pt x="219812" y="356708"/>
                      <a:pt x="211330" y="353394"/>
                      <a:pt x="205429" y="347502"/>
                    </a:cubicBezTo>
                    <a:lnTo>
                      <a:pt x="124298" y="266493"/>
                    </a:lnTo>
                    <a:cubicBezTo>
                      <a:pt x="113603" y="253606"/>
                      <a:pt x="112128" y="234458"/>
                      <a:pt x="124298" y="222307"/>
                    </a:cubicBezTo>
                    <a:lnTo>
                      <a:pt x="203585" y="143139"/>
                    </a:lnTo>
                    <a:cubicBezTo>
                      <a:pt x="209855" y="136879"/>
                      <a:pt x="217968" y="133933"/>
                      <a:pt x="225712" y="133933"/>
                    </a:cubicBezTo>
                    <a:close/>
                    <a:moveTo>
                      <a:pt x="360377" y="147"/>
                    </a:moveTo>
                    <a:cubicBezTo>
                      <a:pt x="365166" y="-336"/>
                      <a:pt x="370190" y="354"/>
                      <a:pt x="375076" y="2472"/>
                    </a:cubicBezTo>
                    <a:lnTo>
                      <a:pt x="591913" y="98215"/>
                    </a:lnTo>
                    <a:cubicBezTo>
                      <a:pt x="602976" y="103003"/>
                      <a:pt x="609614" y="113313"/>
                      <a:pt x="609614" y="125097"/>
                    </a:cubicBezTo>
                    <a:lnTo>
                      <a:pt x="609614" y="528326"/>
                    </a:lnTo>
                    <a:cubicBezTo>
                      <a:pt x="609614" y="549315"/>
                      <a:pt x="588226" y="563677"/>
                      <a:pt x="568312" y="555207"/>
                    </a:cubicBezTo>
                    <a:lnTo>
                      <a:pt x="351475" y="459832"/>
                    </a:lnTo>
                    <a:cubicBezTo>
                      <a:pt x="340781" y="455045"/>
                      <a:pt x="333774" y="444734"/>
                      <a:pt x="333774" y="432950"/>
                    </a:cubicBezTo>
                    <a:lnTo>
                      <a:pt x="333774" y="389129"/>
                    </a:lnTo>
                    <a:cubicBezTo>
                      <a:pt x="347788" y="399440"/>
                      <a:pt x="364382" y="405332"/>
                      <a:pt x="382083" y="405332"/>
                    </a:cubicBezTo>
                    <a:cubicBezTo>
                      <a:pt x="403103" y="405332"/>
                      <a:pt x="423385" y="397230"/>
                      <a:pt x="438505" y="381764"/>
                    </a:cubicBezTo>
                    <a:lnTo>
                      <a:pt x="520372" y="300750"/>
                    </a:lnTo>
                    <a:lnTo>
                      <a:pt x="521109" y="300014"/>
                    </a:lnTo>
                    <a:lnTo>
                      <a:pt x="522216" y="298909"/>
                    </a:lnTo>
                    <a:cubicBezTo>
                      <a:pt x="524060" y="297068"/>
                      <a:pt x="528116" y="292649"/>
                      <a:pt x="531435" y="287125"/>
                    </a:cubicBezTo>
                    <a:cubicBezTo>
                      <a:pt x="535491" y="280865"/>
                      <a:pt x="538442" y="273500"/>
                      <a:pt x="541023" y="265399"/>
                    </a:cubicBezTo>
                    <a:cubicBezTo>
                      <a:pt x="548398" y="238517"/>
                      <a:pt x="540285" y="209057"/>
                      <a:pt x="520741" y="188435"/>
                    </a:cubicBezTo>
                    <a:cubicBezTo>
                      <a:pt x="518897" y="186594"/>
                      <a:pt x="509309" y="177020"/>
                      <a:pt x="440718" y="108526"/>
                    </a:cubicBezTo>
                    <a:cubicBezTo>
                      <a:pt x="425229" y="93060"/>
                      <a:pt x="405316" y="84959"/>
                      <a:pt x="383558" y="85327"/>
                    </a:cubicBezTo>
                    <a:cubicBezTo>
                      <a:pt x="365488" y="85327"/>
                      <a:pt x="348156" y="91219"/>
                      <a:pt x="333774" y="102634"/>
                    </a:cubicBezTo>
                    <a:lnTo>
                      <a:pt x="333774" y="29354"/>
                    </a:lnTo>
                    <a:cubicBezTo>
                      <a:pt x="333774" y="13611"/>
                      <a:pt x="346013" y="1597"/>
                      <a:pt x="360377" y="147"/>
                    </a:cubicBezTo>
                    <a:close/>
                    <a:moveTo>
                      <a:pt x="249082" y="147"/>
                    </a:moveTo>
                    <a:cubicBezTo>
                      <a:pt x="263394" y="1597"/>
                      <a:pt x="275840" y="13611"/>
                      <a:pt x="275840" y="29353"/>
                    </a:cubicBezTo>
                    <a:lnTo>
                      <a:pt x="275840" y="101895"/>
                    </a:lnTo>
                    <a:cubicBezTo>
                      <a:pt x="262196" y="91216"/>
                      <a:pt x="244495" y="84956"/>
                      <a:pt x="226056" y="84956"/>
                    </a:cubicBezTo>
                    <a:cubicBezTo>
                      <a:pt x="205036" y="84956"/>
                      <a:pt x="184754" y="93057"/>
                      <a:pt x="169634" y="108523"/>
                    </a:cubicBezTo>
                    <a:lnTo>
                      <a:pt x="89611" y="188430"/>
                    </a:lnTo>
                    <a:cubicBezTo>
                      <a:pt x="69329" y="209051"/>
                      <a:pt x="61953" y="238878"/>
                      <a:pt x="69329" y="265391"/>
                    </a:cubicBezTo>
                    <a:cubicBezTo>
                      <a:pt x="71172" y="273492"/>
                      <a:pt x="74860" y="280857"/>
                      <a:pt x="78548" y="287117"/>
                    </a:cubicBezTo>
                    <a:cubicBezTo>
                      <a:pt x="82235" y="292641"/>
                      <a:pt x="85923" y="296323"/>
                      <a:pt x="88136" y="298901"/>
                    </a:cubicBezTo>
                    <a:lnTo>
                      <a:pt x="88873" y="300005"/>
                    </a:lnTo>
                    <a:lnTo>
                      <a:pt x="89980" y="300742"/>
                    </a:lnTo>
                    <a:lnTo>
                      <a:pt x="171110" y="381754"/>
                    </a:lnTo>
                    <a:cubicBezTo>
                      <a:pt x="185860" y="397219"/>
                      <a:pt x="206143" y="405321"/>
                      <a:pt x="227531" y="405321"/>
                    </a:cubicBezTo>
                    <a:cubicBezTo>
                      <a:pt x="245232" y="405321"/>
                      <a:pt x="262196" y="399429"/>
                      <a:pt x="275840" y="389118"/>
                    </a:cubicBezTo>
                    <a:lnTo>
                      <a:pt x="275840" y="432938"/>
                    </a:lnTo>
                    <a:cubicBezTo>
                      <a:pt x="275840" y="444722"/>
                      <a:pt x="268834" y="455032"/>
                      <a:pt x="258139" y="459819"/>
                    </a:cubicBezTo>
                    <a:lnTo>
                      <a:pt x="41302" y="555192"/>
                    </a:lnTo>
                    <a:cubicBezTo>
                      <a:pt x="22126" y="564030"/>
                      <a:pt x="0" y="549669"/>
                      <a:pt x="0" y="528679"/>
                    </a:cubicBezTo>
                    <a:lnTo>
                      <a:pt x="0" y="125094"/>
                    </a:lnTo>
                    <a:cubicBezTo>
                      <a:pt x="0" y="113310"/>
                      <a:pt x="7006" y="102631"/>
                      <a:pt x="17701" y="98213"/>
                    </a:cubicBezTo>
                    <a:lnTo>
                      <a:pt x="234538" y="2471"/>
                    </a:lnTo>
                    <a:cubicBezTo>
                      <a:pt x="239332" y="354"/>
                      <a:pt x="244311" y="-336"/>
                      <a:pt x="249082" y="14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ïsľïḋè"/>
              <p:cNvSpPr/>
              <p:nvPr/>
            </p:nvSpPr>
            <p:spPr bwMode="auto">
              <a:xfrm>
                <a:off x="3107307" y="3342835"/>
                <a:ext cx="622270" cy="621504"/>
              </a:xfrm>
              <a:custGeom>
                <a:avLst/>
                <a:gdLst>
                  <a:gd name="connsiteX0" fmla="*/ 295778 w 561177"/>
                  <a:gd name="connsiteY0" fmla="*/ 296719 h 560487"/>
                  <a:gd name="connsiteX1" fmla="*/ 295778 w 561177"/>
                  <a:gd name="connsiteY1" fmla="*/ 364055 h 560487"/>
                  <a:gd name="connsiteX2" fmla="*/ 301521 w 561177"/>
                  <a:gd name="connsiteY2" fmla="*/ 364055 h 560487"/>
                  <a:gd name="connsiteX3" fmla="*/ 343156 w 561177"/>
                  <a:gd name="connsiteY3" fmla="*/ 328238 h 560487"/>
                  <a:gd name="connsiteX4" fmla="*/ 333106 w 561177"/>
                  <a:gd name="connsiteY4" fmla="*/ 302450 h 560487"/>
                  <a:gd name="connsiteX5" fmla="*/ 295778 w 561177"/>
                  <a:gd name="connsiteY5" fmla="*/ 296719 h 560487"/>
                  <a:gd name="connsiteX6" fmla="*/ 259886 w 561177"/>
                  <a:gd name="connsiteY6" fmla="*/ 194998 h 560487"/>
                  <a:gd name="connsiteX7" fmla="*/ 221123 w 561177"/>
                  <a:gd name="connsiteY7" fmla="*/ 225085 h 560487"/>
                  <a:gd name="connsiteX8" fmla="*/ 259886 w 561177"/>
                  <a:gd name="connsiteY8" fmla="*/ 256604 h 560487"/>
                  <a:gd name="connsiteX9" fmla="*/ 265629 w 561177"/>
                  <a:gd name="connsiteY9" fmla="*/ 256604 h 560487"/>
                  <a:gd name="connsiteX10" fmla="*/ 265629 w 561177"/>
                  <a:gd name="connsiteY10" fmla="*/ 194998 h 560487"/>
                  <a:gd name="connsiteX11" fmla="*/ 265629 w 561177"/>
                  <a:gd name="connsiteY11" fmla="*/ 131960 h 560487"/>
                  <a:gd name="connsiteX12" fmla="*/ 295778 w 561177"/>
                  <a:gd name="connsiteY12" fmla="*/ 131960 h 560487"/>
                  <a:gd name="connsiteX13" fmla="*/ 295778 w 561177"/>
                  <a:gd name="connsiteY13" fmla="*/ 156316 h 560487"/>
                  <a:gd name="connsiteX14" fmla="*/ 361820 w 561177"/>
                  <a:gd name="connsiteY14" fmla="*/ 170643 h 560487"/>
                  <a:gd name="connsiteX15" fmla="*/ 379048 w 561177"/>
                  <a:gd name="connsiteY15" fmla="*/ 222219 h 560487"/>
                  <a:gd name="connsiteX16" fmla="*/ 379048 w 561177"/>
                  <a:gd name="connsiteY16" fmla="*/ 227950 h 560487"/>
                  <a:gd name="connsiteX17" fmla="*/ 337413 w 561177"/>
                  <a:gd name="connsiteY17" fmla="*/ 227950 h 560487"/>
                  <a:gd name="connsiteX18" fmla="*/ 337413 w 561177"/>
                  <a:gd name="connsiteY18" fmla="*/ 222219 h 560487"/>
                  <a:gd name="connsiteX19" fmla="*/ 301521 w 561177"/>
                  <a:gd name="connsiteY19" fmla="*/ 194998 h 560487"/>
                  <a:gd name="connsiteX20" fmla="*/ 295778 w 561177"/>
                  <a:gd name="connsiteY20" fmla="*/ 194998 h 560487"/>
                  <a:gd name="connsiteX21" fmla="*/ 295778 w 561177"/>
                  <a:gd name="connsiteY21" fmla="*/ 258036 h 560487"/>
                  <a:gd name="connsiteX22" fmla="*/ 304392 w 561177"/>
                  <a:gd name="connsiteY22" fmla="*/ 259469 h 560487"/>
                  <a:gd name="connsiteX23" fmla="*/ 370434 w 561177"/>
                  <a:gd name="connsiteY23" fmla="*/ 275229 h 560487"/>
                  <a:gd name="connsiteX24" fmla="*/ 386226 w 561177"/>
                  <a:gd name="connsiteY24" fmla="*/ 326805 h 560487"/>
                  <a:gd name="connsiteX25" fmla="*/ 367562 w 561177"/>
                  <a:gd name="connsiteY25" fmla="*/ 384113 h 560487"/>
                  <a:gd name="connsiteX26" fmla="*/ 304392 w 561177"/>
                  <a:gd name="connsiteY26" fmla="*/ 399872 h 560487"/>
                  <a:gd name="connsiteX27" fmla="*/ 295778 w 561177"/>
                  <a:gd name="connsiteY27" fmla="*/ 399872 h 560487"/>
                  <a:gd name="connsiteX28" fmla="*/ 295778 w 561177"/>
                  <a:gd name="connsiteY28" fmla="*/ 428526 h 560487"/>
                  <a:gd name="connsiteX29" fmla="*/ 265629 w 561177"/>
                  <a:gd name="connsiteY29" fmla="*/ 428526 h 560487"/>
                  <a:gd name="connsiteX30" fmla="*/ 265629 w 561177"/>
                  <a:gd name="connsiteY30" fmla="*/ 399872 h 560487"/>
                  <a:gd name="connsiteX31" fmla="*/ 258451 w 561177"/>
                  <a:gd name="connsiteY31" fmla="*/ 399872 h 560487"/>
                  <a:gd name="connsiteX32" fmla="*/ 193845 w 561177"/>
                  <a:gd name="connsiteY32" fmla="*/ 384113 h 560487"/>
                  <a:gd name="connsiteX33" fmla="*/ 175181 w 561177"/>
                  <a:gd name="connsiteY33" fmla="*/ 331103 h 560487"/>
                  <a:gd name="connsiteX34" fmla="*/ 175181 w 561177"/>
                  <a:gd name="connsiteY34" fmla="*/ 321075 h 560487"/>
                  <a:gd name="connsiteX35" fmla="*/ 218252 w 561177"/>
                  <a:gd name="connsiteY35" fmla="*/ 321075 h 560487"/>
                  <a:gd name="connsiteX36" fmla="*/ 218252 w 561177"/>
                  <a:gd name="connsiteY36" fmla="*/ 326805 h 560487"/>
                  <a:gd name="connsiteX37" fmla="*/ 225430 w 561177"/>
                  <a:gd name="connsiteY37" fmla="*/ 356892 h 560487"/>
                  <a:gd name="connsiteX38" fmla="*/ 259886 w 561177"/>
                  <a:gd name="connsiteY38" fmla="*/ 364055 h 560487"/>
                  <a:gd name="connsiteX39" fmla="*/ 265629 w 561177"/>
                  <a:gd name="connsiteY39" fmla="*/ 364055 h 560487"/>
                  <a:gd name="connsiteX40" fmla="*/ 265629 w 561177"/>
                  <a:gd name="connsiteY40" fmla="*/ 293854 h 560487"/>
                  <a:gd name="connsiteX41" fmla="*/ 196716 w 561177"/>
                  <a:gd name="connsiteY41" fmla="*/ 279527 h 560487"/>
                  <a:gd name="connsiteX42" fmla="*/ 178052 w 561177"/>
                  <a:gd name="connsiteY42" fmla="*/ 225085 h 560487"/>
                  <a:gd name="connsiteX43" fmla="*/ 196716 w 561177"/>
                  <a:gd name="connsiteY43" fmla="*/ 170643 h 560487"/>
                  <a:gd name="connsiteX44" fmla="*/ 265629 w 561177"/>
                  <a:gd name="connsiteY44" fmla="*/ 156316 h 560487"/>
                  <a:gd name="connsiteX45" fmla="*/ 281306 w 561177"/>
                  <a:gd name="connsiteY45" fmla="*/ 114678 h 560487"/>
                  <a:gd name="connsiteX46" fmla="*/ 114819 w 561177"/>
                  <a:gd name="connsiteY46" fmla="*/ 280960 h 560487"/>
                  <a:gd name="connsiteX47" fmla="*/ 281306 w 561177"/>
                  <a:gd name="connsiteY47" fmla="*/ 445809 h 560487"/>
                  <a:gd name="connsiteX48" fmla="*/ 446358 w 561177"/>
                  <a:gd name="connsiteY48" fmla="*/ 280960 h 560487"/>
                  <a:gd name="connsiteX49" fmla="*/ 281306 w 561177"/>
                  <a:gd name="connsiteY49" fmla="*/ 114678 h 560487"/>
                  <a:gd name="connsiteX50" fmla="*/ 213850 w 561177"/>
                  <a:gd name="connsiteY50" fmla="*/ 0 h 560487"/>
                  <a:gd name="connsiteX51" fmla="*/ 347327 w 561177"/>
                  <a:gd name="connsiteY51" fmla="*/ 0 h 560487"/>
                  <a:gd name="connsiteX52" fmla="*/ 347327 w 561177"/>
                  <a:gd name="connsiteY52" fmla="*/ 41571 h 560487"/>
                  <a:gd name="connsiteX53" fmla="*/ 403301 w 561177"/>
                  <a:gd name="connsiteY53" fmla="*/ 64506 h 560487"/>
                  <a:gd name="connsiteX54" fmla="*/ 432006 w 561177"/>
                  <a:gd name="connsiteY54" fmla="*/ 34403 h 560487"/>
                  <a:gd name="connsiteX55" fmla="*/ 526732 w 561177"/>
                  <a:gd name="connsiteY55" fmla="*/ 129012 h 560487"/>
                  <a:gd name="connsiteX56" fmla="*/ 498027 w 561177"/>
                  <a:gd name="connsiteY56" fmla="*/ 159115 h 560487"/>
                  <a:gd name="connsiteX57" fmla="*/ 519555 w 561177"/>
                  <a:gd name="connsiteY57" fmla="*/ 213587 h 560487"/>
                  <a:gd name="connsiteX58" fmla="*/ 561177 w 561177"/>
                  <a:gd name="connsiteY58" fmla="*/ 213587 h 560487"/>
                  <a:gd name="connsiteX59" fmla="*/ 561177 w 561177"/>
                  <a:gd name="connsiteY59" fmla="*/ 346900 h 560487"/>
                  <a:gd name="connsiteX60" fmla="*/ 519555 w 561177"/>
                  <a:gd name="connsiteY60" fmla="*/ 346900 h 560487"/>
                  <a:gd name="connsiteX61" fmla="*/ 498027 w 561177"/>
                  <a:gd name="connsiteY61" fmla="*/ 402805 h 560487"/>
                  <a:gd name="connsiteX62" fmla="*/ 526732 w 561177"/>
                  <a:gd name="connsiteY62" fmla="*/ 431475 h 560487"/>
                  <a:gd name="connsiteX63" fmla="*/ 432006 w 561177"/>
                  <a:gd name="connsiteY63" fmla="*/ 526084 h 560487"/>
                  <a:gd name="connsiteX64" fmla="*/ 403301 w 561177"/>
                  <a:gd name="connsiteY64" fmla="*/ 497414 h 560487"/>
                  <a:gd name="connsiteX65" fmla="*/ 347327 w 561177"/>
                  <a:gd name="connsiteY65" fmla="*/ 518916 h 560487"/>
                  <a:gd name="connsiteX66" fmla="*/ 347327 w 561177"/>
                  <a:gd name="connsiteY66" fmla="*/ 560487 h 560487"/>
                  <a:gd name="connsiteX67" fmla="*/ 213850 w 561177"/>
                  <a:gd name="connsiteY67" fmla="*/ 560487 h 560487"/>
                  <a:gd name="connsiteX68" fmla="*/ 213850 w 561177"/>
                  <a:gd name="connsiteY68" fmla="*/ 518916 h 560487"/>
                  <a:gd name="connsiteX69" fmla="*/ 159311 w 561177"/>
                  <a:gd name="connsiteY69" fmla="*/ 497414 h 560487"/>
                  <a:gd name="connsiteX70" fmla="*/ 129171 w 561177"/>
                  <a:gd name="connsiteY70" fmla="*/ 526084 h 560487"/>
                  <a:gd name="connsiteX71" fmla="*/ 34446 w 561177"/>
                  <a:gd name="connsiteY71" fmla="*/ 431475 h 560487"/>
                  <a:gd name="connsiteX72" fmla="*/ 64586 w 561177"/>
                  <a:gd name="connsiteY72" fmla="*/ 402805 h 560487"/>
                  <a:gd name="connsiteX73" fmla="*/ 41622 w 561177"/>
                  <a:gd name="connsiteY73" fmla="*/ 346900 h 560487"/>
                  <a:gd name="connsiteX74" fmla="*/ 0 w 561177"/>
                  <a:gd name="connsiteY74" fmla="*/ 346900 h 560487"/>
                  <a:gd name="connsiteX75" fmla="*/ 0 w 561177"/>
                  <a:gd name="connsiteY75" fmla="*/ 213587 h 560487"/>
                  <a:gd name="connsiteX76" fmla="*/ 41622 w 561177"/>
                  <a:gd name="connsiteY76" fmla="*/ 213587 h 560487"/>
                  <a:gd name="connsiteX77" fmla="*/ 64586 w 561177"/>
                  <a:gd name="connsiteY77" fmla="*/ 159115 h 560487"/>
                  <a:gd name="connsiteX78" fmla="*/ 34446 w 561177"/>
                  <a:gd name="connsiteY78" fmla="*/ 129012 h 560487"/>
                  <a:gd name="connsiteX79" fmla="*/ 129171 w 561177"/>
                  <a:gd name="connsiteY79" fmla="*/ 34403 h 560487"/>
                  <a:gd name="connsiteX80" fmla="*/ 159311 w 561177"/>
                  <a:gd name="connsiteY80" fmla="*/ 64506 h 560487"/>
                  <a:gd name="connsiteX81" fmla="*/ 213850 w 561177"/>
                  <a:gd name="connsiteY81" fmla="*/ 41571 h 56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561177" h="560487">
                    <a:moveTo>
                      <a:pt x="295778" y="296719"/>
                    </a:moveTo>
                    <a:lnTo>
                      <a:pt x="295778" y="364055"/>
                    </a:lnTo>
                    <a:lnTo>
                      <a:pt x="301521" y="364055"/>
                    </a:lnTo>
                    <a:cubicBezTo>
                      <a:pt x="328799" y="364055"/>
                      <a:pt x="343156" y="351161"/>
                      <a:pt x="343156" y="328238"/>
                    </a:cubicBezTo>
                    <a:cubicBezTo>
                      <a:pt x="343156" y="315344"/>
                      <a:pt x="340284" y="306748"/>
                      <a:pt x="333106" y="302450"/>
                    </a:cubicBezTo>
                    <a:cubicBezTo>
                      <a:pt x="327363" y="298152"/>
                      <a:pt x="314442" y="296719"/>
                      <a:pt x="295778" y="296719"/>
                    </a:cubicBezTo>
                    <a:close/>
                    <a:moveTo>
                      <a:pt x="259886" y="194998"/>
                    </a:moveTo>
                    <a:cubicBezTo>
                      <a:pt x="234044" y="194998"/>
                      <a:pt x="221123" y="205027"/>
                      <a:pt x="221123" y="225085"/>
                    </a:cubicBezTo>
                    <a:cubicBezTo>
                      <a:pt x="221123" y="246575"/>
                      <a:pt x="234044" y="256604"/>
                      <a:pt x="259886" y="256604"/>
                    </a:cubicBezTo>
                    <a:cubicBezTo>
                      <a:pt x="259886" y="256604"/>
                      <a:pt x="261322" y="256604"/>
                      <a:pt x="265629" y="256604"/>
                    </a:cubicBezTo>
                    <a:lnTo>
                      <a:pt x="265629" y="194998"/>
                    </a:lnTo>
                    <a:close/>
                    <a:moveTo>
                      <a:pt x="265629" y="131960"/>
                    </a:moveTo>
                    <a:lnTo>
                      <a:pt x="295778" y="131960"/>
                    </a:lnTo>
                    <a:lnTo>
                      <a:pt x="295778" y="156316"/>
                    </a:lnTo>
                    <a:cubicBezTo>
                      <a:pt x="327363" y="156316"/>
                      <a:pt x="348898" y="160614"/>
                      <a:pt x="361820" y="170643"/>
                    </a:cubicBezTo>
                    <a:cubicBezTo>
                      <a:pt x="373305" y="179239"/>
                      <a:pt x="379048" y="196431"/>
                      <a:pt x="379048" y="222219"/>
                    </a:cubicBezTo>
                    <a:lnTo>
                      <a:pt x="379048" y="227950"/>
                    </a:lnTo>
                    <a:lnTo>
                      <a:pt x="337413" y="227950"/>
                    </a:lnTo>
                    <a:lnTo>
                      <a:pt x="337413" y="222219"/>
                    </a:lnTo>
                    <a:cubicBezTo>
                      <a:pt x="337413" y="203594"/>
                      <a:pt x="325928" y="194998"/>
                      <a:pt x="301521" y="194998"/>
                    </a:cubicBezTo>
                    <a:lnTo>
                      <a:pt x="295778" y="194998"/>
                    </a:lnTo>
                    <a:lnTo>
                      <a:pt x="295778" y="258036"/>
                    </a:lnTo>
                    <a:lnTo>
                      <a:pt x="304392" y="259469"/>
                    </a:lnTo>
                    <a:cubicBezTo>
                      <a:pt x="337413" y="260902"/>
                      <a:pt x="358948" y="266633"/>
                      <a:pt x="370434" y="275229"/>
                    </a:cubicBezTo>
                    <a:cubicBezTo>
                      <a:pt x="380483" y="285258"/>
                      <a:pt x="386226" y="302450"/>
                      <a:pt x="386226" y="326805"/>
                    </a:cubicBezTo>
                    <a:cubicBezTo>
                      <a:pt x="386226" y="354026"/>
                      <a:pt x="380483" y="372651"/>
                      <a:pt x="367562" y="384113"/>
                    </a:cubicBezTo>
                    <a:cubicBezTo>
                      <a:pt x="356077" y="395574"/>
                      <a:pt x="334542" y="399872"/>
                      <a:pt x="304392" y="399872"/>
                    </a:cubicBezTo>
                    <a:lnTo>
                      <a:pt x="295778" y="399872"/>
                    </a:lnTo>
                    <a:lnTo>
                      <a:pt x="295778" y="428526"/>
                    </a:lnTo>
                    <a:lnTo>
                      <a:pt x="265629" y="428526"/>
                    </a:lnTo>
                    <a:lnTo>
                      <a:pt x="265629" y="399872"/>
                    </a:lnTo>
                    <a:lnTo>
                      <a:pt x="258451" y="399872"/>
                    </a:lnTo>
                    <a:cubicBezTo>
                      <a:pt x="226866" y="399872"/>
                      <a:pt x="205330" y="395574"/>
                      <a:pt x="193845" y="384113"/>
                    </a:cubicBezTo>
                    <a:cubicBezTo>
                      <a:pt x="180924" y="374084"/>
                      <a:pt x="175181" y="356892"/>
                      <a:pt x="175181" y="331103"/>
                    </a:cubicBezTo>
                    <a:lnTo>
                      <a:pt x="175181" y="321075"/>
                    </a:lnTo>
                    <a:lnTo>
                      <a:pt x="218252" y="321075"/>
                    </a:lnTo>
                    <a:lnTo>
                      <a:pt x="218252" y="326805"/>
                    </a:lnTo>
                    <a:cubicBezTo>
                      <a:pt x="218252" y="342565"/>
                      <a:pt x="221123" y="352594"/>
                      <a:pt x="225430" y="356892"/>
                    </a:cubicBezTo>
                    <a:cubicBezTo>
                      <a:pt x="231173" y="361190"/>
                      <a:pt x="242658" y="364055"/>
                      <a:pt x="259886" y="364055"/>
                    </a:cubicBezTo>
                    <a:lnTo>
                      <a:pt x="265629" y="364055"/>
                    </a:lnTo>
                    <a:lnTo>
                      <a:pt x="265629" y="293854"/>
                    </a:lnTo>
                    <a:cubicBezTo>
                      <a:pt x="232608" y="293854"/>
                      <a:pt x="208202" y="289556"/>
                      <a:pt x="196716" y="279527"/>
                    </a:cubicBezTo>
                    <a:cubicBezTo>
                      <a:pt x="183795" y="269498"/>
                      <a:pt x="178052" y="250873"/>
                      <a:pt x="178052" y="225085"/>
                    </a:cubicBezTo>
                    <a:cubicBezTo>
                      <a:pt x="178052" y="197864"/>
                      <a:pt x="183795" y="180671"/>
                      <a:pt x="196716" y="170643"/>
                    </a:cubicBezTo>
                    <a:cubicBezTo>
                      <a:pt x="208202" y="160614"/>
                      <a:pt x="232608" y="156316"/>
                      <a:pt x="265629" y="156316"/>
                    </a:cubicBezTo>
                    <a:close/>
                    <a:moveTo>
                      <a:pt x="281306" y="114678"/>
                    </a:moveTo>
                    <a:cubicBezTo>
                      <a:pt x="189451" y="114678"/>
                      <a:pt x="114819" y="189218"/>
                      <a:pt x="114819" y="280960"/>
                    </a:cubicBezTo>
                    <a:cubicBezTo>
                      <a:pt x="114819" y="371269"/>
                      <a:pt x="189451" y="445809"/>
                      <a:pt x="281306" y="445809"/>
                    </a:cubicBezTo>
                    <a:cubicBezTo>
                      <a:pt x="371726" y="445809"/>
                      <a:pt x="446358" y="371269"/>
                      <a:pt x="446358" y="280960"/>
                    </a:cubicBezTo>
                    <a:cubicBezTo>
                      <a:pt x="446358" y="189218"/>
                      <a:pt x="371726" y="114678"/>
                      <a:pt x="281306" y="114678"/>
                    </a:cubicBezTo>
                    <a:close/>
                    <a:moveTo>
                      <a:pt x="213850" y="0"/>
                    </a:moveTo>
                    <a:lnTo>
                      <a:pt x="347327" y="0"/>
                    </a:lnTo>
                    <a:lnTo>
                      <a:pt x="347327" y="41571"/>
                    </a:lnTo>
                    <a:cubicBezTo>
                      <a:pt x="367420" y="47305"/>
                      <a:pt x="386078" y="54472"/>
                      <a:pt x="403301" y="64506"/>
                    </a:cubicBezTo>
                    <a:lnTo>
                      <a:pt x="432006" y="34403"/>
                    </a:lnTo>
                    <a:lnTo>
                      <a:pt x="526732" y="129012"/>
                    </a:lnTo>
                    <a:lnTo>
                      <a:pt x="498027" y="159115"/>
                    </a:lnTo>
                    <a:cubicBezTo>
                      <a:pt x="506638" y="176317"/>
                      <a:pt x="515250" y="193519"/>
                      <a:pt x="519555" y="213587"/>
                    </a:cubicBezTo>
                    <a:lnTo>
                      <a:pt x="561177" y="213587"/>
                    </a:lnTo>
                    <a:lnTo>
                      <a:pt x="561177" y="346900"/>
                    </a:lnTo>
                    <a:lnTo>
                      <a:pt x="519555" y="346900"/>
                    </a:lnTo>
                    <a:cubicBezTo>
                      <a:pt x="515250" y="366969"/>
                      <a:pt x="506638" y="385604"/>
                      <a:pt x="498027" y="402805"/>
                    </a:cubicBezTo>
                    <a:lnTo>
                      <a:pt x="526732" y="431475"/>
                    </a:lnTo>
                    <a:lnTo>
                      <a:pt x="432006" y="526084"/>
                    </a:lnTo>
                    <a:lnTo>
                      <a:pt x="403301" y="497414"/>
                    </a:lnTo>
                    <a:cubicBezTo>
                      <a:pt x="386078" y="506015"/>
                      <a:pt x="367420" y="514616"/>
                      <a:pt x="347327" y="518916"/>
                    </a:cubicBezTo>
                    <a:lnTo>
                      <a:pt x="347327" y="560487"/>
                    </a:lnTo>
                    <a:lnTo>
                      <a:pt x="213850" y="560487"/>
                    </a:lnTo>
                    <a:lnTo>
                      <a:pt x="213850" y="518916"/>
                    </a:lnTo>
                    <a:cubicBezTo>
                      <a:pt x="193757" y="514616"/>
                      <a:pt x="176534" y="506015"/>
                      <a:pt x="159311" y="497414"/>
                    </a:cubicBezTo>
                    <a:lnTo>
                      <a:pt x="129171" y="526084"/>
                    </a:lnTo>
                    <a:lnTo>
                      <a:pt x="34446" y="431475"/>
                    </a:lnTo>
                    <a:lnTo>
                      <a:pt x="64586" y="402805"/>
                    </a:lnTo>
                    <a:cubicBezTo>
                      <a:pt x="54539" y="385604"/>
                      <a:pt x="47363" y="366969"/>
                      <a:pt x="41622" y="346900"/>
                    </a:cubicBezTo>
                    <a:lnTo>
                      <a:pt x="0" y="346900"/>
                    </a:lnTo>
                    <a:lnTo>
                      <a:pt x="0" y="213587"/>
                    </a:lnTo>
                    <a:lnTo>
                      <a:pt x="41622" y="213587"/>
                    </a:lnTo>
                    <a:cubicBezTo>
                      <a:pt x="47363" y="193519"/>
                      <a:pt x="54539" y="176317"/>
                      <a:pt x="64586" y="159115"/>
                    </a:cubicBezTo>
                    <a:lnTo>
                      <a:pt x="34446" y="129012"/>
                    </a:lnTo>
                    <a:lnTo>
                      <a:pt x="129171" y="34403"/>
                    </a:lnTo>
                    <a:lnTo>
                      <a:pt x="159311" y="64506"/>
                    </a:lnTo>
                    <a:cubicBezTo>
                      <a:pt x="176534" y="54472"/>
                      <a:pt x="193757" y="47305"/>
                      <a:pt x="213850" y="415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" name="iṧľíḋe"/>
            <p:cNvGrpSpPr/>
            <p:nvPr/>
          </p:nvGrpSpPr>
          <p:grpSpPr>
            <a:xfrm>
              <a:off x="6762579" y="1418587"/>
              <a:ext cx="4092411" cy="1196466"/>
              <a:chOff x="7431450" y="1919492"/>
              <a:chExt cx="4092411" cy="1196466"/>
            </a:xfrm>
          </p:grpSpPr>
          <p:sp>
            <p:nvSpPr>
              <p:cNvPr id="17" name="íṧ1îdè"/>
              <p:cNvSpPr txBox="1"/>
              <p:nvPr/>
            </p:nvSpPr>
            <p:spPr bwMode="auto">
              <a:xfrm>
                <a:off x="7431450" y="1919492"/>
                <a:ext cx="409233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</a:rPr>
                  <a:t>仓单质押</a:t>
                </a:r>
              </a:p>
            </p:txBody>
          </p:sp>
          <p:sp>
            <p:nvSpPr>
              <p:cNvPr id="18" name="išliḋé"/>
              <p:cNvSpPr/>
              <p:nvPr/>
            </p:nvSpPr>
            <p:spPr bwMode="auto">
              <a:xfrm>
                <a:off x="7432995" y="2361298"/>
                <a:ext cx="4090866" cy="754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提供仓单质押功能，实现库存监管</a:t>
                </a:r>
              </a:p>
            </p:txBody>
          </p:sp>
        </p:grpSp>
        <p:grpSp>
          <p:nvGrpSpPr>
            <p:cNvPr id="11" name="îṧľiḋê"/>
            <p:cNvGrpSpPr/>
            <p:nvPr/>
          </p:nvGrpSpPr>
          <p:grpSpPr>
            <a:xfrm>
              <a:off x="6762579" y="4555134"/>
              <a:ext cx="4092330" cy="1196466"/>
              <a:chOff x="7431450" y="1919492"/>
              <a:chExt cx="4092330" cy="1196466"/>
            </a:xfrm>
          </p:grpSpPr>
          <p:sp>
            <p:nvSpPr>
              <p:cNvPr id="15" name="íšḷiḋê"/>
              <p:cNvSpPr txBox="1"/>
              <p:nvPr/>
            </p:nvSpPr>
            <p:spPr bwMode="auto">
              <a:xfrm>
                <a:off x="7431450" y="1919492"/>
                <a:ext cx="409233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</a:rPr>
                  <a:t>商品置换</a:t>
                </a:r>
              </a:p>
            </p:txBody>
          </p:sp>
          <p:sp>
            <p:nvSpPr>
              <p:cNvPr id="16" name="íṡ1îḍé"/>
              <p:cNvSpPr/>
              <p:nvPr/>
            </p:nvSpPr>
            <p:spPr bwMode="auto">
              <a:xfrm>
                <a:off x="7432995" y="2361298"/>
                <a:ext cx="3565805" cy="754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提供质押商品的转换功能，保护质押商品的价值</a:t>
                </a:r>
              </a:p>
            </p:txBody>
          </p:sp>
        </p:grpSp>
        <p:grpSp>
          <p:nvGrpSpPr>
            <p:cNvPr id="12" name="îṧḻîḍè"/>
            <p:cNvGrpSpPr/>
            <p:nvPr/>
          </p:nvGrpSpPr>
          <p:grpSpPr>
            <a:xfrm>
              <a:off x="7605670" y="2989452"/>
              <a:ext cx="4092330" cy="1196466"/>
              <a:chOff x="7431450" y="1919492"/>
              <a:chExt cx="4092330" cy="1196466"/>
            </a:xfrm>
          </p:grpSpPr>
          <p:sp>
            <p:nvSpPr>
              <p:cNvPr id="13" name="íşḷíḍè"/>
              <p:cNvSpPr txBox="1"/>
              <p:nvPr/>
            </p:nvSpPr>
            <p:spPr bwMode="auto">
              <a:xfrm>
                <a:off x="7431450" y="1919492"/>
                <a:ext cx="409233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</a:rPr>
                  <a:t>库存冻结、解冻</a:t>
                </a:r>
              </a:p>
            </p:txBody>
          </p:sp>
          <p:sp>
            <p:nvSpPr>
              <p:cNvPr id="14" name="ïṡ1îďe"/>
              <p:cNvSpPr/>
              <p:nvPr/>
            </p:nvSpPr>
            <p:spPr bwMode="auto">
              <a:xfrm>
                <a:off x="7432995" y="2361298"/>
                <a:ext cx="3730826" cy="754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提供质押商品冻结、解冻功能，保证投资方的质押商品安全</a:t>
                </a: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7" y="1393922"/>
            <a:ext cx="3103187" cy="226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37" y="2515086"/>
            <a:ext cx="3103187" cy="226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9" y="3659993"/>
            <a:ext cx="3103187" cy="226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二</a:t>
            </a:r>
            <a:r>
              <a:rPr lang="en-US" altLang="zh-CN" sz="2400" dirty="0"/>
              <a:t>.</a:t>
            </a:r>
            <a:r>
              <a:rPr lang="zh-CN" altLang="en-US" sz="2400" dirty="0"/>
              <a:t>功能介绍</a:t>
            </a:r>
          </a:p>
          <a:p>
            <a:endParaRPr lang="zh-CN" altLang="en-US" sz="2400" dirty="0"/>
          </a:p>
        </p:txBody>
      </p:sp>
      <p:sp>
        <p:nvSpPr>
          <p:cNvPr id="25" name="文本框 38"/>
          <p:cNvSpPr txBox="1">
            <a:spLocks noChangeArrowheads="1"/>
          </p:cNvSpPr>
          <p:nvPr/>
        </p:nvSpPr>
        <p:spPr bwMode="auto">
          <a:xfrm>
            <a:off x="2588260" y="2714625"/>
            <a:ext cx="60020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2.3 TMS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介绍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</a:t>
            </a:r>
            <a:r>
              <a:rPr lang="en-US" altLang="zh-CN" dirty="0" smtClean="0"/>
              <a:t> – TMS</a:t>
            </a:r>
            <a:r>
              <a:rPr lang="zh-CN" altLang="en-US" dirty="0" smtClean="0"/>
              <a:t>系统架构图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7" y="792994"/>
            <a:ext cx="11432109" cy="5491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</a:t>
            </a:r>
            <a:r>
              <a:rPr lang="en-US" altLang="zh-CN" dirty="0" smtClean="0"/>
              <a:t> – TMS</a:t>
            </a:r>
            <a:r>
              <a:rPr lang="zh-CN" altLang="en-US" dirty="0" smtClean="0"/>
              <a:t>产品特色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39165" y="1169035"/>
            <a:ext cx="2115820" cy="1973580"/>
            <a:chOff x="1299" y="1841"/>
            <a:chExt cx="3332" cy="3108"/>
          </a:xfrm>
        </p:grpSpPr>
        <p:sp>
          <p:nvSpPr>
            <p:cNvPr id="11" name="文本框 10"/>
            <p:cNvSpPr txBox="1"/>
            <p:nvPr/>
          </p:nvSpPr>
          <p:spPr>
            <a:xfrm>
              <a:off x="2117" y="3011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</a:rPr>
                <a:t>订单管理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99" y="3595"/>
              <a:ext cx="3333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</a:rPr>
                <a:t>统一的订单中心提供全方位的物流订单管理，可以进一步驱动运输管理模块作业，能够实现对订单的产生到POD完成、结算的全生命周期管理和跟踪。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2240" y="1841"/>
              <a:ext cx="1134" cy="11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金融"/>
            <p:cNvSpPr>
              <a:spLocks noChangeAspect="1"/>
            </p:cNvSpPr>
            <p:nvPr/>
          </p:nvSpPr>
          <p:spPr bwMode="auto">
            <a:xfrm>
              <a:off x="2534" y="2127"/>
              <a:ext cx="567" cy="567"/>
            </a:xfrm>
            <a:custGeom>
              <a:avLst/>
              <a:gdLst>
                <a:gd name="T0" fmla="*/ 170315 w 2451100"/>
                <a:gd name="T1" fmla="*/ 1533006 h 3089275"/>
                <a:gd name="T2" fmla="*/ 1307705 w 2451100"/>
                <a:gd name="T3" fmla="*/ 1220727 h 3089275"/>
                <a:gd name="T4" fmla="*/ 1307705 w 2451100"/>
                <a:gd name="T5" fmla="*/ 840902 h 3089275"/>
                <a:gd name="T6" fmla="*/ 476078 w 2451100"/>
                <a:gd name="T7" fmla="*/ 627952 h 3089275"/>
                <a:gd name="T8" fmla="*/ 523507 w 2451100"/>
                <a:gd name="T9" fmla="*/ 856516 h 3089275"/>
                <a:gd name="T10" fmla="*/ 564905 w 2451100"/>
                <a:gd name="T11" fmla="*/ 824563 h 3089275"/>
                <a:gd name="T12" fmla="*/ 589680 w 2451100"/>
                <a:gd name="T13" fmla="*/ 782665 h 3089275"/>
                <a:gd name="T14" fmla="*/ 593428 w 2451100"/>
                <a:gd name="T15" fmla="*/ 734409 h 3089275"/>
                <a:gd name="T16" fmla="*/ 575337 w 2451100"/>
                <a:gd name="T17" fmla="*/ 689739 h 3089275"/>
                <a:gd name="T18" fmla="*/ 538828 w 2451100"/>
                <a:gd name="T19" fmla="*/ 654036 h 3089275"/>
                <a:gd name="T20" fmla="*/ 488790 w 2451100"/>
                <a:gd name="T21" fmla="*/ 630886 h 3089275"/>
                <a:gd name="T22" fmla="*/ 388717 w 2451100"/>
                <a:gd name="T23" fmla="*/ 291300 h 3089275"/>
                <a:gd name="T24" fmla="*/ 337376 w 2451100"/>
                <a:gd name="T25" fmla="*/ 312983 h 3089275"/>
                <a:gd name="T26" fmla="*/ 299400 w 2451100"/>
                <a:gd name="T27" fmla="*/ 347219 h 3089275"/>
                <a:gd name="T28" fmla="*/ 278864 w 2451100"/>
                <a:gd name="T29" fmla="*/ 391073 h 3089275"/>
                <a:gd name="T30" fmla="*/ 280005 w 2451100"/>
                <a:gd name="T31" fmla="*/ 439492 h 3089275"/>
                <a:gd name="T32" fmla="*/ 302823 w 2451100"/>
                <a:gd name="T33" fmla="*/ 482205 h 3089275"/>
                <a:gd name="T34" fmla="*/ 342592 w 2451100"/>
                <a:gd name="T35" fmla="*/ 515463 h 3089275"/>
                <a:gd name="T36" fmla="*/ 395073 w 2451100"/>
                <a:gd name="T37" fmla="*/ 535352 h 3089275"/>
                <a:gd name="T38" fmla="*/ 533449 w 2451100"/>
                <a:gd name="T39" fmla="*/ 216308 h 3089275"/>
                <a:gd name="T40" fmla="*/ 620320 w 2451100"/>
                <a:gd name="T41" fmla="*/ 261141 h 3089275"/>
                <a:gd name="T42" fmla="*/ 666283 w 2451100"/>
                <a:gd name="T43" fmla="*/ 308255 h 3089275"/>
                <a:gd name="T44" fmla="*/ 687634 w 2451100"/>
                <a:gd name="T45" fmla="*/ 346403 h 3089275"/>
                <a:gd name="T46" fmla="*/ 699043 w 2451100"/>
                <a:gd name="T47" fmla="*/ 388302 h 3089275"/>
                <a:gd name="T48" fmla="*/ 593754 w 2451100"/>
                <a:gd name="T49" fmla="*/ 396290 h 3089275"/>
                <a:gd name="T50" fmla="*/ 575662 w 2451100"/>
                <a:gd name="T51" fmla="*/ 351620 h 3089275"/>
                <a:gd name="T52" fmla="*/ 539153 w 2451100"/>
                <a:gd name="T53" fmla="*/ 316080 h 3089275"/>
                <a:gd name="T54" fmla="*/ 488790 w 2451100"/>
                <a:gd name="T55" fmla="*/ 292931 h 3089275"/>
                <a:gd name="T56" fmla="*/ 543880 w 2451100"/>
                <a:gd name="T57" fmla="*/ 558176 h 3089275"/>
                <a:gd name="T58" fmla="*/ 628144 w 2451100"/>
                <a:gd name="T59" fmla="*/ 605943 h 3089275"/>
                <a:gd name="T60" fmla="*/ 668728 w 2451100"/>
                <a:gd name="T61" fmla="*/ 650449 h 3089275"/>
                <a:gd name="T62" fmla="*/ 688938 w 2451100"/>
                <a:gd name="T63" fmla="*/ 689087 h 3089275"/>
                <a:gd name="T64" fmla="*/ 699206 w 2451100"/>
                <a:gd name="T65" fmla="*/ 731148 h 3089275"/>
                <a:gd name="T66" fmla="*/ 698554 w 2451100"/>
                <a:gd name="T67" fmla="*/ 775003 h 3089275"/>
                <a:gd name="T68" fmla="*/ 686982 w 2451100"/>
                <a:gd name="T69" fmla="*/ 816738 h 3089275"/>
                <a:gd name="T70" fmla="*/ 665794 w 2451100"/>
                <a:gd name="T71" fmla="*/ 854886 h 3089275"/>
                <a:gd name="T72" fmla="*/ 619995 w 2451100"/>
                <a:gd name="T73" fmla="*/ 902001 h 3089275"/>
                <a:gd name="T74" fmla="*/ 533286 w 2451100"/>
                <a:gd name="T75" fmla="*/ 946833 h 3089275"/>
                <a:gd name="T76" fmla="*/ 383175 w 2451100"/>
                <a:gd name="T77" fmla="*/ 957593 h 3089275"/>
                <a:gd name="T78" fmla="*/ 286524 w 2451100"/>
                <a:gd name="T79" fmla="*/ 925313 h 3089275"/>
                <a:gd name="T80" fmla="*/ 217418 w 2451100"/>
                <a:gd name="T81" fmla="*/ 870536 h 3089275"/>
                <a:gd name="T82" fmla="*/ 191992 w 2451100"/>
                <a:gd name="T83" fmla="*/ 834345 h 3089275"/>
                <a:gd name="T84" fmla="*/ 175857 w 2451100"/>
                <a:gd name="T85" fmla="*/ 793913 h 3089275"/>
                <a:gd name="T86" fmla="*/ 170315 w 2451100"/>
                <a:gd name="T87" fmla="*/ 750548 h 3089275"/>
                <a:gd name="T88" fmla="*/ 285057 w 2451100"/>
                <a:gd name="T89" fmla="*/ 792773 h 3089275"/>
                <a:gd name="T90" fmla="*/ 314069 w 2451100"/>
                <a:gd name="T91" fmla="*/ 832714 h 3089275"/>
                <a:gd name="T92" fmla="*/ 358728 w 2451100"/>
                <a:gd name="T93" fmla="*/ 862059 h 3089275"/>
                <a:gd name="T94" fmla="*/ 371766 w 2451100"/>
                <a:gd name="T95" fmla="*/ 617355 h 3089275"/>
                <a:gd name="T96" fmla="*/ 277397 w 2451100"/>
                <a:gd name="T97" fmla="*/ 581815 h 3089275"/>
                <a:gd name="T98" fmla="*/ 214484 w 2451100"/>
                <a:gd name="T99" fmla="*/ 528668 h 3089275"/>
                <a:gd name="T100" fmla="*/ 190199 w 2451100"/>
                <a:gd name="T101" fmla="*/ 491824 h 3089275"/>
                <a:gd name="T102" fmla="*/ 175368 w 2451100"/>
                <a:gd name="T103" fmla="*/ 451393 h 3089275"/>
                <a:gd name="T104" fmla="*/ 170967 w 2451100"/>
                <a:gd name="T105" fmla="*/ 407702 h 3089275"/>
                <a:gd name="T106" fmla="*/ 177813 w 2451100"/>
                <a:gd name="T107" fmla="*/ 364826 h 3089275"/>
                <a:gd name="T108" fmla="*/ 194763 w 2451100"/>
                <a:gd name="T109" fmla="*/ 324884 h 3089275"/>
                <a:gd name="T110" fmla="*/ 221004 w 2451100"/>
                <a:gd name="T111" fmla="*/ 289018 h 3089275"/>
                <a:gd name="T112" fmla="*/ 296467 w 2451100"/>
                <a:gd name="T113" fmla="*/ 233100 h 3089275"/>
                <a:gd name="T114" fmla="*/ 395073 w 2451100"/>
                <a:gd name="T115" fmla="*/ 204081 h 3089275"/>
                <a:gd name="T116" fmla="*/ 1472951 w 2451100"/>
                <a:gd name="T117" fmla="*/ 428229 h 3089275"/>
                <a:gd name="T118" fmla="*/ 0 w 2451100"/>
                <a:gd name="T119" fmla="*/ 1905000 h 308927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451100" h="3089275">
                  <a:moveTo>
                    <a:pt x="276225" y="2640012"/>
                  </a:moveTo>
                  <a:lnTo>
                    <a:pt x="2120900" y="2640012"/>
                  </a:lnTo>
                  <a:lnTo>
                    <a:pt x="2120900" y="2733675"/>
                  </a:lnTo>
                  <a:lnTo>
                    <a:pt x="276225" y="2733675"/>
                  </a:lnTo>
                  <a:lnTo>
                    <a:pt x="276225" y="2640012"/>
                  </a:lnTo>
                  <a:close/>
                  <a:moveTo>
                    <a:pt x="276225" y="2393950"/>
                  </a:moveTo>
                  <a:lnTo>
                    <a:pt x="2120900" y="2393950"/>
                  </a:lnTo>
                  <a:lnTo>
                    <a:pt x="2120900" y="2486025"/>
                  </a:lnTo>
                  <a:lnTo>
                    <a:pt x="276225" y="2486025"/>
                  </a:lnTo>
                  <a:lnTo>
                    <a:pt x="276225" y="2393950"/>
                  </a:lnTo>
                  <a:close/>
                  <a:moveTo>
                    <a:pt x="276225" y="2133600"/>
                  </a:moveTo>
                  <a:lnTo>
                    <a:pt x="2120900" y="2133600"/>
                  </a:lnTo>
                  <a:lnTo>
                    <a:pt x="2120900" y="2227263"/>
                  </a:lnTo>
                  <a:lnTo>
                    <a:pt x="276225" y="2227263"/>
                  </a:lnTo>
                  <a:lnTo>
                    <a:pt x="276225" y="2133600"/>
                  </a:lnTo>
                  <a:close/>
                  <a:moveTo>
                    <a:pt x="276225" y="1885950"/>
                  </a:moveTo>
                  <a:lnTo>
                    <a:pt x="2120900" y="1885950"/>
                  </a:lnTo>
                  <a:lnTo>
                    <a:pt x="2120900" y="1979613"/>
                  </a:lnTo>
                  <a:lnTo>
                    <a:pt x="276225" y="1979613"/>
                  </a:lnTo>
                  <a:lnTo>
                    <a:pt x="276225" y="1885950"/>
                  </a:lnTo>
                  <a:close/>
                  <a:moveTo>
                    <a:pt x="1443037" y="1611312"/>
                  </a:moveTo>
                  <a:lnTo>
                    <a:pt x="2120900" y="1611312"/>
                  </a:lnTo>
                  <a:lnTo>
                    <a:pt x="2120900" y="1704975"/>
                  </a:lnTo>
                  <a:lnTo>
                    <a:pt x="1443037" y="1704975"/>
                  </a:lnTo>
                  <a:lnTo>
                    <a:pt x="1443037" y="1611312"/>
                  </a:lnTo>
                  <a:close/>
                  <a:moveTo>
                    <a:pt x="1443037" y="1363662"/>
                  </a:moveTo>
                  <a:lnTo>
                    <a:pt x="2120900" y="1363662"/>
                  </a:lnTo>
                  <a:lnTo>
                    <a:pt x="2120900" y="1457325"/>
                  </a:lnTo>
                  <a:lnTo>
                    <a:pt x="1443037" y="1457325"/>
                  </a:lnTo>
                  <a:lnTo>
                    <a:pt x="1443037" y="1363662"/>
                  </a:lnTo>
                  <a:close/>
                  <a:moveTo>
                    <a:pt x="1443037" y="1104900"/>
                  </a:moveTo>
                  <a:lnTo>
                    <a:pt x="2120900" y="1104900"/>
                  </a:lnTo>
                  <a:lnTo>
                    <a:pt x="2120900" y="1198563"/>
                  </a:lnTo>
                  <a:lnTo>
                    <a:pt x="1443037" y="1198563"/>
                  </a:lnTo>
                  <a:lnTo>
                    <a:pt x="1443037" y="1104900"/>
                  </a:lnTo>
                  <a:close/>
                  <a:moveTo>
                    <a:pt x="772126" y="1018329"/>
                  </a:moveTo>
                  <a:lnTo>
                    <a:pt x="772126" y="1416214"/>
                  </a:lnTo>
                  <a:lnTo>
                    <a:pt x="782435" y="1414099"/>
                  </a:lnTo>
                  <a:lnTo>
                    <a:pt x="792744" y="1411191"/>
                  </a:lnTo>
                  <a:lnTo>
                    <a:pt x="802525" y="1408283"/>
                  </a:lnTo>
                  <a:lnTo>
                    <a:pt x="812041" y="1405111"/>
                  </a:lnTo>
                  <a:lnTo>
                    <a:pt x="821822" y="1401409"/>
                  </a:lnTo>
                  <a:lnTo>
                    <a:pt x="831074" y="1397444"/>
                  </a:lnTo>
                  <a:lnTo>
                    <a:pt x="840061" y="1393214"/>
                  </a:lnTo>
                  <a:lnTo>
                    <a:pt x="849049" y="1388984"/>
                  </a:lnTo>
                  <a:lnTo>
                    <a:pt x="857772" y="1383961"/>
                  </a:lnTo>
                  <a:lnTo>
                    <a:pt x="865702" y="1378937"/>
                  </a:lnTo>
                  <a:lnTo>
                    <a:pt x="873897" y="1373650"/>
                  </a:lnTo>
                  <a:lnTo>
                    <a:pt x="881827" y="1368362"/>
                  </a:lnTo>
                  <a:lnTo>
                    <a:pt x="889228" y="1362546"/>
                  </a:lnTo>
                  <a:lnTo>
                    <a:pt x="896366" y="1356730"/>
                  </a:lnTo>
                  <a:lnTo>
                    <a:pt x="903238" y="1350385"/>
                  </a:lnTo>
                  <a:lnTo>
                    <a:pt x="909847" y="1344040"/>
                  </a:lnTo>
                  <a:lnTo>
                    <a:pt x="916191" y="1337166"/>
                  </a:lnTo>
                  <a:lnTo>
                    <a:pt x="922271" y="1330292"/>
                  </a:lnTo>
                  <a:lnTo>
                    <a:pt x="927822" y="1323154"/>
                  </a:lnTo>
                  <a:lnTo>
                    <a:pt x="933109" y="1316016"/>
                  </a:lnTo>
                  <a:lnTo>
                    <a:pt x="937602" y="1308613"/>
                  </a:lnTo>
                  <a:lnTo>
                    <a:pt x="942361" y="1301211"/>
                  </a:lnTo>
                  <a:lnTo>
                    <a:pt x="946326" y="1293544"/>
                  </a:lnTo>
                  <a:lnTo>
                    <a:pt x="950026" y="1285348"/>
                  </a:lnTo>
                  <a:lnTo>
                    <a:pt x="953463" y="1277417"/>
                  </a:lnTo>
                  <a:lnTo>
                    <a:pt x="956371" y="1269221"/>
                  </a:lnTo>
                  <a:lnTo>
                    <a:pt x="958750" y="1261026"/>
                  </a:lnTo>
                  <a:lnTo>
                    <a:pt x="960864" y="1252301"/>
                  </a:lnTo>
                  <a:lnTo>
                    <a:pt x="962450" y="1243841"/>
                  </a:lnTo>
                  <a:lnTo>
                    <a:pt x="963772" y="1234853"/>
                  </a:lnTo>
                  <a:lnTo>
                    <a:pt x="964301" y="1226128"/>
                  </a:lnTo>
                  <a:lnTo>
                    <a:pt x="964565" y="1217139"/>
                  </a:lnTo>
                  <a:lnTo>
                    <a:pt x="964301" y="1208415"/>
                  </a:lnTo>
                  <a:lnTo>
                    <a:pt x="963772" y="1199426"/>
                  </a:lnTo>
                  <a:lnTo>
                    <a:pt x="962450" y="1190966"/>
                  </a:lnTo>
                  <a:lnTo>
                    <a:pt x="960864" y="1182242"/>
                  </a:lnTo>
                  <a:lnTo>
                    <a:pt x="958750" y="1173782"/>
                  </a:lnTo>
                  <a:lnTo>
                    <a:pt x="956371" y="1165322"/>
                  </a:lnTo>
                  <a:lnTo>
                    <a:pt x="953463" y="1157390"/>
                  </a:lnTo>
                  <a:lnTo>
                    <a:pt x="950026" y="1149459"/>
                  </a:lnTo>
                  <a:lnTo>
                    <a:pt x="946326" y="1141263"/>
                  </a:lnTo>
                  <a:lnTo>
                    <a:pt x="942361" y="1133597"/>
                  </a:lnTo>
                  <a:lnTo>
                    <a:pt x="937602" y="1126194"/>
                  </a:lnTo>
                  <a:lnTo>
                    <a:pt x="933109" y="1118527"/>
                  </a:lnTo>
                  <a:lnTo>
                    <a:pt x="927822" y="1111125"/>
                  </a:lnTo>
                  <a:lnTo>
                    <a:pt x="922271" y="1104515"/>
                  </a:lnTo>
                  <a:lnTo>
                    <a:pt x="916191" y="1097377"/>
                  </a:lnTo>
                  <a:lnTo>
                    <a:pt x="909847" y="1090768"/>
                  </a:lnTo>
                  <a:lnTo>
                    <a:pt x="903238" y="1084158"/>
                  </a:lnTo>
                  <a:lnTo>
                    <a:pt x="896366" y="1078078"/>
                  </a:lnTo>
                  <a:lnTo>
                    <a:pt x="889228" y="1072261"/>
                  </a:lnTo>
                  <a:lnTo>
                    <a:pt x="881827" y="1066181"/>
                  </a:lnTo>
                  <a:lnTo>
                    <a:pt x="873897" y="1060629"/>
                  </a:lnTo>
                  <a:lnTo>
                    <a:pt x="865702" y="1055341"/>
                  </a:lnTo>
                  <a:lnTo>
                    <a:pt x="857772" y="1050582"/>
                  </a:lnTo>
                  <a:lnTo>
                    <a:pt x="849049" y="1045824"/>
                  </a:lnTo>
                  <a:lnTo>
                    <a:pt x="840061" y="1041594"/>
                  </a:lnTo>
                  <a:lnTo>
                    <a:pt x="831074" y="1037099"/>
                  </a:lnTo>
                  <a:lnTo>
                    <a:pt x="821822" y="1033134"/>
                  </a:lnTo>
                  <a:lnTo>
                    <a:pt x="812041" y="1029697"/>
                  </a:lnTo>
                  <a:lnTo>
                    <a:pt x="802525" y="1026260"/>
                  </a:lnTo>
                  <a:lnTo>
                    <a:pt x="792744" y="1023087"/>
                  </a:lnTo>
                  <a:lnTo>
                    <a:pt x="782435" y="1020708"/>
                  </a:lnTo>
                  <a:lnTo>
                    <a:pt x="772126" y="1018329"/>
                  </a:lnTo>
                  <a:close/>
                  <a:moveTo>
                    <a:pt x="1443037" y="857250"/>
                  </a:moveTo>
                  <a:lnTo>
                    <a:pt x="2120900" y="857250"/>
                  </a:lnTo>
                  <a:lnTo>
                    <a:pt x="2120900" y="950913"/>
                  </a:lnTo>
                  <a:lnTo>
                    <a:pt x="1443037" y="950913"/>
                  </a:lnTo>
                  <a:lnTo>
                    <a:pt x="1443037" y="857250"/>
                  </a:lnTo>
                  <a:close/>
                  <a:moveTo>
                    <a:pt x="640749" y="470013"/>
                  </a:moveTo>
                  <a:lnTo>
                    <a:pt x="630440" y="472392"/>
                  </a:lnTo>
                  <a:lnTo>
                    <a:pt x="620395" y="475300"/>
                  </a:lnTo>
                  <a:lnTo>
                    <a:pt x="610350" y="478208"/>
                  </a:lnTo>
                  <a:lnTo>
                    <a:pt x="600834" y="481381"/>
                  </a:lnTo>
                  <a:lnTo>
                    <a:pt x="591318" y="485082"/>
                  </a:lnTo>
                  <a:lnTo>
                    <a:pt x="581802" y="489048"/>
                  </a:lnTo>
                  <a:lnTo>
                    <a:pt x="572814" y="493278"/>
                  </a:lnTo>
                  <a:lnTo>
                    <a:pt x="564355" y="497508"/>
                  </a:lnTo>
                  <a:lnTo>
                    <a:pt x="555632" y="502267"/>
                  </a:lnTo>
                  <a:lnTo>
                    <a:pt x="547173" y="507554"/>
                  </a:lnTo>
                  <a:lnTo>
                    <a:pt x="539243" y="512842"/>
                  </a:lnTo>
                  <a:lnTo>
                    <a:pt x="531313" y="518129"/>
                  </a:lnTo>
                  <a:lnTo>
                    <a:pt x="523911" y="523945"/>
                  </a:lnTo>
                  <a:lnTo>
                    <a:pt x="516510" y="529762"/>
                  </a:lnTo>
                  <a:lnTo>
                    <a:pt x="509637" y="536107"/>
                  </a:lnTo>
                  <a:lnTo>
                    <a:pt x="503293" y="542452"/>
                  </a:lnTo>
                  <a:lnTo>
                    <a:pt x="496949" y="549326"/>
                  </a:lnTo>
                  <a:lnTo>
                    <a:pt x="491133" y="556199"/>
                  </a:lnTo>
                  <a:lnTo>
                    <a:pt x="485582" y="563073"/>
                  </a:lnTo>
                  <a:lnTo>
                    <a:pt x="480295" y="570476"/>
                  </a:lnTo>
                  <a:lnTo>
                    <a:pt x="475273" y="577878"/>
                  </a:lnTo>
                  <a:lnTo>
                    <a:pt x="471043" y="585281"/>
                  </a:lnTo>
                  <a:lnTo>
                    <a:pt x="466549" y="592948"/>
                  </a:lnTo>
                  <a:lnTo>
                    <a:pt x="462849" y="601143"/>
                  </a:lnTo>
                  <a:lnTo>
                    <a:pt x="459677" y="609075"/>
                  </a:lnTo>
                  <a:lnTo>
                    <a:pt x="456769" y="617270"/>
                  </a:lnTo>
                  <a:lnTo>
                    <a:pt x="454126" y="625466"/>
                  </a:lnTo>
                  <a:lnTo>
                    <a:pt x="452275" y="634190"/>
                  </a:lnTo>
                  <a:lnTo>
                    <a:pt x="450425" y="642650"/>
                  </a:lnTo>
                  <a:lnTo>
                    <a:pt x="449632" y="651375"/>
                  </a:lnTo>
                  <a:lnTo>
                    <a:pt x="448574" y="660364"/>
                  </a:lnTo>
                  <a:lnTo>
                    <a:pt x="448574" y="669352"/>
                  </a:lnTo>
                  <a:lnTo>
                    <a:pt x="448574" y="678077"/>
                  </a:lnTo>
                  <a:lnTo>
                    <a:pt x="449632" y="687066"/>
                  </a:lnTo>
                  <a:lnTo>
                    <a:pt x="450425" y="695526"/>
                  </a:lnTo>
                  <a:lnTo>
                    <a:pt x="452275" y="703986"/>
                  </a:lnTo>
                  <a:lnTo>
                    <a:pt x="454126" y="712710"/>
                  </a:lnTo>
                  <a:lnTo>
                    <a:pt x="456769" y="721170"/>
                  </a:lnTo>
                  <a:lnTo>
                    <a:pt x="459677" y="729101"/>
                  </a:lnTo>
                  <a:lnTo>
                    <a:pt x="462849" y="737033"/>
                  </a:lnTo>
                  <a:lnTo>
                    <a:pt x="466549" y="745228"/>
                  </a:lnTo>
                  <a:lnTo>
                    <a:pt x="471043" y="752895"/>
                  </a:lnTo>
                  <a:lnTo>
                    <a:pt x="475273" y="760298"/>
                  </a:lnTo>
                  <a:lnTo>
                    <a:pt x="480295" y="767965"/>
                  </a:lnTo>
                  <a:lnTo>
                    <a:pt x="485582" y="775367"/>
                  </a:lnTo>
                  <a:lnTo>
                    <a:pt x="491133" y="781976"/>
                  </a:lnTo>
                  <a:lnTo>
                    <a:pt x="496949" y="788850"/>
                  </a:lnTo>
                  <a:lnTo>
                    <a:pt x="503293" y="795724"/>
                  </a:lnTo>
                  <a:lnTo>
                    <a:pt x="509637" y="802333"/>
                  </a:lnTo>
                  <a:lnTo>
                    <a:pt x="516510" y="808414"/>
                  </a:lnTo>
                  <a:lnTo>
                    <a:pt x="523911" y="814230"/>
                  </a:lnTo>
                  <a:lnTo>
                    <a:pt x="531313" y="820311"/>
                  </a:lnTo>
                  <a:lnTo>
                    <a:pt x="539243" y="825598"/>
                  </a:lnTo>
                  <a:lnTo>
                    <a:pt x="547173" y="830622"/>
                  </a:lnTo>
                  <a:lnTo>
                    <a:pt x="555632" y="835909"/>
                  </a:lnTo>
                  <a:lnTo>
                    <a:pt x="564355" y="840668"/>
                  </a:lnTo>
                  <a:lnTo>
                    <a:pt x="572814" y="844898"/>
                  </a:lnTo>
                  <a:lnTo>
                    <a:pt x="581802" y="849392"/>
                  </a:lnTo>
                  <a:lnTo>
                    <a:pt x="591318" y="853094"/>
                  </a:lnTo>
                  <a:lnTo>
                    <a:pt x="600834" y="856795"/>
                  </a:lnTo>
                  <a:lnTo>
                    <a:pt x="610350" y="860232"/>
                  </a:lnTo>
                  <a:lnTo>
                    <a:pt x="620395" y="862876"/>
                  </a:lnTo>
                  <a:lnTo>
                    <a:pt x="630440" y="865784"/>
                  </a:lnTo>
                  <a:lnTo>
                    <a:pt x="640749" y="868163"/>
                  </a:lnTo>
                  <a:lnTo>
                    <a:pt x="640749" y="470013"/>
                  </a:lnTo>
                  <a:close/>
                  <a:moveTo>
                    <a:pt x="640749" y="276225"/>
                  </a:moveTo>
                  <a:lnTo>
                    <a:pt x="772126" y="276225"/>
                  </a:lnTo>
                  <a:lnTo>
                    <a:pt x="772126" y="330951"/>
                  </a:lnTo>
                  <a:lnTo>
                    <a:pt x="791423" y="333595"/>
                  </a:lnTo>
                  <a:lnTo>
                    <a:pt x="810191" y="336767"/>
                  </a:lnTo>
                  <a:lnTo>
                    <a:pt x="828959" y="340733"/>
                  </a:lnTo>
                  <a:lnTo>
                    <a:pt x="847198" y="345492"/>
                  </a:lnTo>
                  <a:lnTo>
                    <a:pt x="865173" y="350779"/>
                  </a:lnTo>
                  <a:lnTo>
                    <a:pt x="882620" y="356595"/>
                  </a:lnTo>
                  <a:lnTo>
                    <a:pt x="899538" y="363205"/>
                  </a:lnTo>
                  <a:lnTo>
                    <a:pt x="916191" y="370343"/>
                  </a:lnTo>
                  <a:lnTo>
                    <a:pt x="932316" y="377746"/>
                  </a:lnTo>
                  <a:lnTo>
                    <a:pt x="948176" y="385941"/>
                  </a:lnTo>
                  <a:lnTo>
                    <a:pt x="963508" y="394401"/>
                  </a:lnTo>
                  <a:lnTo>
                    <a:pt x="978311" y="403654"/>
                  </a:lnTo>
                  <a:lnTo>
                    <a:pt x="992585" y="413436"/>
                  </a:lnTo>
                  <a:lnTo>
                    <a:pt x="1006066" y="423483"/>
                  </a:lnTo>
                  <a:lnTo>
                    <a:pt x="1019283" y="434058"/>
                  </a:lnTo>
                  <a:lnTo>
                    <a:pt x="1031972" y="445161"/>
                  </a:lnTo>
                  <a:lnTo>
                    <a:pt x="1043603" y="456794"/>
                  </a:lnTo>
                  <a:lnTo>
                    <a:pt x="1055234" y="468426"/>
                  </a:lnTo>
                  <a:lnTo>
                    <a:pt x="1060256" y="474771"/>
                  </a:lnTo>
                  <a:lnTo>
                    <a:pt x="1065543" y="480852"/>
                  </a:lnTo>
                  <a:lnTo>
                    <a:pt x="1070830" y="487197"/>
                  </a:lnTo>
                  <a:lnTo>
                    <a:pt x="1075852" y="493542"/>
                  </a:lnTo>
                  <a:lnTo>
                    <a:pt x="1080610" y="499887"/>
                  </a:lnTo>
                  <a:lnTo>
                    <a:pt x="1085104" y="506497"/>
                  </a:lnTo>
                  <a:lnTo>
                    <a:pt x="1089598" y="513106"/>
                  </a:lnTo>
                  <a:lnTo>
                    <a:pt x="1093827" y="519980"/>
                  </a:lnTo>
                  <a:lnTo>
                    <a:pt x="1097792" y="526854"/>
                  </a:lnTo>
                  <a:lnTo>
                    <a:pt x="1101493" y="533463"/>
                  </a:lnTo>
                  <a:lnTo>
                    <a:pt x="1105194" y="540337"/>
                  </a:lnTo>
                  <a:lnTo>
                    <a:pt x="1108630" y="547475"/>
                  </a:lnTo>
                  <a:lnTo>
                    <a:pt x="1112067" y="554613"/>
                  </a:lnTo>
                  <a:lnTo>
                    <a:pt x="1115239" y="561751"/>
                  </a:lnTo>
                  <a:lnTo>
                    <a:pt x="1118146" y="569154"/>
                  </a:lnTo>
                  <a:lnTo>
                    <a:pt x="1120790" y="576292"/>
                  </a:lnTo>
                  <a:lnTo>
                    <a:pt x="1123169" y="583694"/>
                  </a:lnTo>
                  <a:lnTo>
                    <a:pt x="1125548" y="591097"/>
                  </a:lnTo>
                  <a:lnTo>
                    <a:pt x="1127663" y="599028"/>
                  </a:lnTo>
                  <a:lnTo>
                    <a:pt x="1129513" y="606431"/>
                  </a:lnTo>
                  <a:lnTo>
                    <a:pt x="1131099" y="614098"/>
                  </a:lnTo>
                  <a:lnTo>
                    <a:pt x="1132685" y="621765"/>
                  </a:lnTo>
                  <a:lnTo>
                    <a:pt x="1133742" y="629696"/>
                  </a:lnTo>
                  <a:lnTo>
                    <a:pt x="1134800" y="637363"/>
                  </a:lnTo>
                  <a:lnTo>
                    <a:pt x="1135593" y="645030"/>
                  </a:lnTo>
                  <a:lnTo>
                    <a:pt x="1136386" y="653225"/>
                  </a:lnTo>
                  <a:lnTo>
                    <a:pt x="1136650" y="661157"/>
                  </a:lnTo>
                  <a:lnTo>
                    <a:pt x="1136650" y="669352"/>
                  </a:lnTo>
                  <a:lnTo>
                    <a:pt x="965358" y="669352"/>
                  </a:lnTo>
                  <a:lnTo>
                    <a:pt x="965358" y="660364"/>
                  </a:lnTo>
                  <a:lnTo>
                    <a:pt x="964301" y="651375"/>
                  </a:lnTo>
                  <a:lnTo>
                    <a:pt x="962979" y="642650"/>
                  </a:lnTo>
                  <a:lnTo>
                    <a:pt x="961393" y="633926"/>
                  </a:lnTo>
                  <a:lnTo>
                    <a:pt x="959543" y="625466"/>
                  </a:lnTo>
                  <a:lnTo>
                    <a:pt x="956899" y="617270"/>
                  </a:lnTo>
                  <a:lnTo>
                    <a:pt x="953992" y="608810"/>
                  </a:lnTo>
                  <a:lnTo>
                    <a:pt x="950555" y="600879"/>
                  </a:lnTo>
                  <a:lnTo>
                    <a:pt x="946854" y="592948"/>
                  </a:lnTo>
                  <a:lnTo>
                    <a:pt x="942889" y="585281"/>
                  </a:lnTo>
                  <a:lnTo>
                    <a:pt x="938395" y="577614"/>
                  </a:lnTo>
                  <a:lnTo>
                    <a:pt x="933637" y="570211"/>
                  </a:lnTo>
                  <a:lnTo>
                    <a:pt x="928351" y="563073"/>
                  </a:lnTo>
                  <a:lnTo>
                    <a:pt x="922799" y="555935"/>
                  </a:lnTo>
                  <a:lnTo>
                    <a:pt x="916455" y="549061"/>
                  </a:lnTo>
                  <a:lnTo>
                    <a:pt x="910376" y="542187"/>
                  </a:lnTo>
                  <a:lnTo>
                    <a:pt x="903767" y="535842"/>
                  </a:lnTo>
                  <a:lnTo>
                    <a:pt x="897159" y="529497"/>
                  </a:lnTo>
                  <a:lnTo>
                    <a:pt x="889493" y="523681"/>
                  </a:lnTo>
                  <a:lnTo>
                    <a:pt x="882091" y="517865"/>
                  </a:lnTo>
                  <a:lnTo>
                    <a:pt x="874425" y="512577"/>
                  </a:lnTo>
                  <a:lnTo>
                    <a:pt x="866495" y="507290"/>
                  </a:lnTo>
                  <a:lnTo>
                    <a:pt x="858036" y="502002"/>
                  </a:lnTo>
                  <a:lnTo>
                    <a:pt x="849313" y="497243"/>
                  </a:lnTo>
                  <a:lnTo>
                    <a:pt x="840326" y="493013"/>
                  </a:lnTo>
                  <a:lnTo>
                    <a:pt x="831338" y="488519"/>
                  </a:lnTo>
                  <a:lnTo>
                    <a:pt x="822086" y="484818"/>
                  </a:lnTo>
                  <a:lnTo>
                    <a:pt x="812570" y="481117"/>
                  </a:lnTo>
                  <a:lnTo>
                    <a:pt x="802525" y="478208"/>
                  </a:lnTo>
                  <a:lnTo>
                    <a:pt x="792744" y="475036"/>
                  </a:lnTo>
                  <a:lnTo>
                    <a:pt x="782435" y="472128"/>
                  </a:lnTo>
                  <a:lnTo>
                    <a:pt x="772126" y="470013"/>
                  </a:lnTo>
                  <a:lnTo>
                    <a:pt x="772126" y="879002"/>
                  </a:lnTo>
                  <a:lnTo>
                    <a:pt x="791423" y="881911"/>
                  </a:lnTo>
                  <a:lnTo>
                    <a:pt x="810191" y="885347"/>
                  </a:lnTo>
                  <a:lnTo>
                    <a:pt x="828959" y="889313"/>
                  </a:lnTo>
                  <a:lnTo>
                    <a:pt x="846934" y="894072"/>
                  </a:lnTo>
                  <a:lnTo>
                    <a:pt x="864909" y="899359"/>
                  </a:lnTo>
                  <a:lnTo>
                    <a:pt x="882091" y="905176"/>
                  </a:lnTo>
                  <a:lnTo>
                    <a:pt x="899273" y="911521"/>
                  </a:lnTo>
                  <a:lnTo>
                    <a:pt x="915927" y="918394"/>
                  </a:lnTo>
                  <a:lnTo>
                    <a:pt x="932051" y="926326"/>
                  </a:lnTo>
                  <a:lnTo>
                    <a:pt x="947912" y="934257"/>
                  </a:lnTo>
                  <a:lnTo>
                    <a:pt x="962979" y="942981"/>
                  </a:lnTo>
                  <a:lnTo>
                    <a:pt x="977518" y="952235"/>
                  </a:lnTo>
                  <a:lnTo>
                    <a:pt x="991792" y="961752"/>
                  </a:lnTo>
                  <a:lnTo>
                    <a:pt x="1005538" y="971798"/>
                  </a:lnTo>
                  <a:lnTo>
                    <a:pt x="1018755" y="982638"/>
                  </a:lnTo>
                  <a:lnTo>
                    <a:pt x="1031179" y="993477"/>
                  </a:lnTo>
                  <a:lnTo>
                    <a:pt x="1043338" y="1004845"/>
                  </a:lnTo>
                  <a:lnTo>
                    <a:pt x="1054441" y="1017007"/>
                  </a:lnTo>
                  <a:lnTo>
                    <a:pt x="1059727" y="1022823"/>
                  </a:lnTo>
                  <a:lnTo>
                    <a:pt x="1065014" y="1029168"/>
                  </a:lnTo>
                  <a:lnTo>
                    <a:pt x="1070301" y="1035249"/>
                  </a:lnTo>
                  <a:lnTo>
                    <a:pt x="1075323" y="1041858"/>
                  </a:lnTo>
                  <a:lnTo>
                    <a:pt x="1079817" y="1048203"/>
                  </a:lnTo>
                  <a:lnTo>
                    <a:pt x="1084575" y="1054812"/>
                  </a:lnTo>
                  <a:lnTo>
                    <a:pt x="1088805" y="1061422"/>
                  </a:lnTo>
                  <a:lnTo>
                    <a:pt x="1093034" y="1068031"/>
                  </a:lnTo>
                  <a:lnTo>
                    <a:pt x="1096999" y="1074905"/>
                  </a:lnTo>
                  <a:lnTo>
                    <a:pt x="1100964" y="1081779"/>
                  </a:lnTo>
                  <a:lnTo>
                    <a:pt x="1104665" y="1088917"/>
                  </a:lnTo>
                  <a:lnTo>
                    <a:pt x="1108101" y="1095791"/>
                  </a:lnTo>
                  <a:lnTo>
                    <a:pt x="1111274" y="1102929"/>
                  </a:lnTo>
                  <a:lnTo>
                    <a:pt x="1114181" y="1110331"/>
                  </a:lnTo>
                  <a:lnTo>
                    <a:pt x="1117353" y="1117470"/>
                  </a:lnTo>
                  <a:lnTo>
                    <a:pt x="1119997" y="1124872"/>
                  </a:lnTo>
                  <a:lnTo>
                    <a:pt x="1122376" y="1132010"/>
                  </a:lnTo>
                  <a:lnTo>
                    <a:pt x="1124755" y="1139677"/>
                  </a:lnTo>
                  <a:lnTo>
                    <a:pt x="1126605" y="1147080"/>
                  </a:lnTo>
                  <a:lnTo>
                    <a:pt x="1128456" y="1154482"/>
                  </a:lnTo>
                  <a:lnTo>
                    <a:pt x="1130306" y="1162413"/>
                  </a:lnTo>
                  <a:lnTo>
                    <a:pt x="1131628" y="1170080"/>
                  </a:lnTo>
                  <a:lnTo>
                    <a:pt x="1132949" y="1177747"/>
                  </a:lnTo>
                  <a:lnTo>
                    <a:pt x="1134007" y="1185679"/>
                  </a:lnTo>
                  <a:lnTo>
                    <a:pt x="1134800" y="1193345"/>
                  </a:lnTo>
                  <a:lnTo>
                    <a:pt x="1135328" y="1201277"/>
                  </a:lnTo>
                  <a:lnTo>
                    <a:pt x="1135593" y="1209472"/>
                  </a:lnTo>
                  <a:lnTo>
                    <a:pt x="1136121" y="1217139"/>
                  </a:lnTo>
                  <a:lnTo>
                    <a:pt x="1135593" y="1225335"/>
                  </a:lnTo>
                  <a:lnTo>
                    <a:pt x="1135328" y="1233266"/>
                  </a:lnTo>
                  <a:lnTo>
                    <a:pt x="1134800" y="1240933"/>
                  </a:lnTo>
                  <a:lnTo>
                    <a:pt x="1134007" y="1249129"/>
                  </a:lnTo>
                  <a:lnTo>
                    <a:pt x="1132949" y="1256796"/>
                  </a:lnTo>
                  <a:lnTo>
                    <a:pt x="1131628" y="1264727"/>
                  </a:lnTo>
                  <a:lnTo>
                    <a:pt x="1130306" y="1272394"/>
                  </a:lnTo>
                  <a:lnTo>
                    <a:pt x="1128456" y="1279796"/>
                  </a:lnTo>
                  <a:lnTo>
                    <a:pt x="1126605" y="1287463"/>
                  </a:lnTo>
                  <a:lnTo>
                    <a:pt x="1124755" y="1294866"/>
                  </a:lnTo>
                  <a:lnTo>
                    <a:pt x="1122376" y="1302533"/>
                  </a:lnTo>
                  <a:lnTo>
                    <a:pt x="1119997" y="1309935"/>
                  </a:lnTo>
                  <a:lnTo>
                    <a:pt x="1117353" y="1317338"/>
                  </a:lnTo>
                  <a:lnTo>
                    <a:pt x="1114181" y="1324476"/>
                  </a:lnTo>
                  <a:lnTo>
                    <a:pt x="1111274" y="1331614"/>
                  </a:lnTo>
                  <a:lnTo>
                    <a:pt x="1108101" y="1338752"/>
                  </a:lnTo>
                  <a:lnTo>
                    <a:pt x="1104665" y="1345890"/>
                  </a:lnTo>
                  <a:lnTo>
                    <a:pt x="1100964" y="1353029"/>
                  </a:lnTo>
                  <a:lnTo>
                    <a:pt x="1096999" y="1359638"/>
                  </a:lnTo>
                  <a:lnTo>
                    <a:pt x="1093034" y="1366512"/>
                  </a:lnTo>
                  <a:lnTo>
                    <a:pt x="1088805" y="1373121"/>
                  </a:lnTo>
                  <a:lnTo>
                    <a:pt x="1084575" y="1379995"/>
                  </a:lnTo>
                  <a:lnTo>
                    <a:pt x="1079817" y="1386340"/>
                  </a:lnTo>
                  <a:lnTo>
                    <a:pt x="1075323" y="1392949"/>
                  </a:lnTo>
                  <a:lnTo>
                    <a:pt x="1070301" y="1399030"/>
                  </a:lnTo>
                  <a:lnTo>
                    <a:pt x="1065014" y="1405639"/>
                  </a:lnTo>
                  <a:lnTo>
                    <a:pt x="1059727" y="1411720"/>
                  </a:lnTo>
                  <a:lnTo>
                    <a:pt x="1054441" y="1417801"/>
                  </a:lnTo>
                  <a:lnTo>
                    <a:pt x="1043338" y="1429433"/>
                  </a:lnTo>
                  <a:lnTo>
                    <a:pt x="1031179" y="1441066"/>
                  </a:lnTo>
                  <a:lnTo>
                    <a:pt x="1018755" y="1452170"/>
                  </a:lnTo>
                  <a:lnTo>
                    <a:pt x="1005538" y="1462745"/>
                  </a:lnTo>
                  <a:lnTo>
                    <a:pt x="991792" y="1472791"/>
                  </a:lnTo>
                  <a:lnTo>
                    <a:pt x="977518" y="1482573"/>
                  </a:lnTo>
                  <a:lnTo>
                    <a:pt x="962979" y="1491826"/>
                  </a:lnTo>
                  <a:lnTo>
                    <a:pt x="947912" y="1500550"/>
                  </a:lnTo>
                  <a:lnTo>
                    <a:pt x="932051" y="1508482"/>
                  </a:lnTo>
                  <a:lnTo>
                    <a:pt x="915927" y="1515884"/>
                  </a:lnTo>
                  <a:lnTo>
                    <a:pt x="899273" y="1523022"/>
                  </a:lnTo>
                  <a:lnTo>
                    <a:pt x="882091" y="1529632"/>
                  </a:lnTo>
                  <a:lnTo>
                    <a:pt x="864909" y="1535448"/>
                  </a:lnTo>
                  <a:lnTo>
                    <a:pt x="846934" y="1540735"/>
                  </a:lnTo>
                  <a:lnTo>
                    <a:pt x="828959" y="1545494"/>
                  </a:lnTo>
                  <a:lnTo>
                    <a:pt x="810191" y="1549460"/>
                  </a:lnTo>
                  <a:lnTo>
                    <a:pt x="791423" y="1552897"/>
                  </a:lnTo>
                  <a:lnTo>
                    <a:pt x="772126" y="1555541"/>
                  </a:lnTo>
                  <a:lnTo>
                    <a:pt x="772126" y="1625600"/>
                  </a:lnTo>
                  <a:lnTo>
                    <a:pt x="640749" y="1625600"/>
                  </a:lnTo>
                  <a:lnTo>
                    <a:pt x="640749" y="1555541"/>
                  </a:lnTo>
                  <a:lnTo>
                    <a:pt x="621452" y="1552897"/>
                  </a:lnTo>
                  <a:lnTo>
                    <a:pt x="602684" y="1549460"/>
                  </a:lnTo>
                  <a:lnTo>
                    <a:pt x="584181" y="1545494"/>
                  </a:lnTo>
                  <a:lnTo>
                    <a:pt x="566205" y="1540735"/>
                  </a:lnTo>
                  <a:lnTo>
                    <a:pt x="548230" y="1535448"/>
                  </a:lnTo>
                  <a:lnTo>
                    <a:pt x="530520" y="1529896"/>
                  </a:lnTo>
                  <a:lnTo>
                    <a:pt x="513338" y="1523287"/>
                  </a:lnTo>
                  <a:lnTo>
                    <a:pt x="496949" y="1516149"/>
                  </a:lnTo>
                  <a:lnTo>
                    <a:pt x="480559" y="1508482"/>
                  </a:lnTo>
                  <a:lnTo>
                    <a:pt x="464699" y="1500550"/>
                  </a:lnTo>
                  <a:lnTo>
                    <a:pt x="449632" y="1491826"/>
                  </a:lnTo>
                  <a:lnTo>
                    <a:pt x="435093" y="1482837"/>
                  </a:lnTo>
                  <a:lnTo>
                    <a:pt x="420819" y="1473055"/>
                  </a:lnTo>
                  <a:lnTo>
                    <a:pt x="406809" y="1463009"/>
                  </a:lnTo>
                  <a:lnTo>
                    <a:pt x="393856" y="1452434"/>
                  </a:lnTo>
                  <a:lnTo>
                    <a:pt x="381432" y="1441330"/>
                  </a:lnTo>
                  <a:lnTo>
                    <a:pt x="369273" y="1429698"/>
                  </a:lnTo>
                  <a:lnTo>
                    <a:pt x="357906" y="1418065"/>
                  </a:lnTo>
                  <a:lnTo>
                    <a:pt x="352619" y="1411720"/>
                  </a:lnTo>
                  <a:lnTo>
                    <a:pt x="347332" y="1405639"/>
                  </a:lnTo>
                  <a:lnTo>
                    <a:pt x="342310" y="1399294"/>
                  </a:lnTo>
                  <a:lnTo>
                    <a:pt x="337287" y="1392949"/>
                  </a:lnTo>
                  <a:lnTo>
                    <a:pt x="332529" y="1386340"/>
                  </a:lnTo>
                  <a:lnTo>
                    <a:pt x="328036" y="1379995"/>
                  </a:lnTo>
                  <a:lnTo>
                    <a:pt x="323542" y="1373385"/>
                  </a:lnTo>
                  <a:lnTo>
                    <a:pt x="319312" y="1366512"/>
                  </a:lnTo>
                  <a:lnTo>
                    <a:pt x="315347" y="1359638"/>
                  </a:lnTo>
                  <a:lnTo>
                    <a:pt x="311382" y="1353029"/>
                  </a:lnTo>
                  <a:lnTo>
                    <a:pt x="307946" y="1345890"/>
                  </a:lnTo>
                  <a:lnTo>
                    <a:pt x="304245" y="1339017"/>
                  </a:lnTo>
                  <a:lnTo>
                    <a:pt x="301073" y="1331878"/>
                  </a:lnTo>
                  <a:lnTo>
                    <a:pt x="297901" y="1324740"/>
                  </a:lnTo>
                  <a:lnTo>
                    <a:pt x="294993" y="1317338"/>
                  </a:lnTo>
                  <a:lnTo>
                    <a:pt x="292350" y="1309935"/>
                  </a:lnTo>
                  <a:lnTo>
                    <a:pt x="289971" y="1302797"/>
                  </a:lnTo>
                  <a:lnTo>
                    <a:pt x="287592" y="1294866"/>
                  </a:lnTo>
                  <a:lnTo>
                    <a:pt x="285213" y="1287463"/>
                  </a:lnTo>
                  <a:lnTo>
                    <a:pt x="283362" y="1280061"/>
                  </a:lnTo>
                  <a:lnTo>
                    <a:pt x="282041" y="1272394"/>
                  </a:lnTo>
                  <a:lnTo>
                    <a:pt x="280454" y="1264727"/>
                  </a:lnTo>
                  <a:lnTo>
                    <a:pt x="279133" y="1256796"/>
                  </a:lnTo>
                  <a:lnTo>
                    <a:pt x="278075" y="1249129"/>
                  </a:lnTo>
                  <a:lnTo>
                    <a:pt x="277547" y="1240933"/>
                  </a:lnTo>
                  <a:lnTo>
                    <a:pt x="277018" y="1233266"/>
                  </a:lnTo>
                  <a:lnTo>
                    <a:pt x="276754" y="1225335"/>
                  </a:lnTo>
                  <a:lnTo>
                    <a:pt x="276225" y="1217139"/>
                  </a:lnTo>
                  <a:lnTo>
                    <a:pt x="447781" y="1217139"/>
                  </a:lnTo>
                  <a:lnTo>
                    <a:pt x="448046" y="1226128"/>
                  </a:lnTo>
                  <a:lnTo>
                    <a:pt x="448574" y="1235117"/>
                  </a:lnTo>
                  <a:lnTo>
                    <a:pt x="449896" y="1243841"/>
                  </a:lnTo>
                  <a:lnTo>
                    <a:pt x="451482" y="1252566"/>
                  </a:lnTo>
                  <a:lnTo>
                    <a:pt x="453597" y="1261026"/>
                  </a:lnTo>
                  <a:lnTo>
                    <a:pt x="455976" y="1269221"/>
                  </a:lnTo>
                  <a:lnTo>
                    <a:pt x="458884" y="1277417"/>
                  </a:lnTo>
                  <a:lnTo>
                    <a:pt x="462320" y="1285613"/>
                  </a:lnTo>
                  <a:lnTo>
                    <a:pt x="466021" y="1293544"/>
                  </a:lnTo>
                  <a:lnTo>
                    <a:pt x="469986" y="1301211"/>
                  </a:lnTo>
                  <a:lnTo>
                    <a:pt x="474744" y="1308878"/>
                  </a:lnTo>
                  <a:lnTo>
                    <a:pt x="479502" y="1316280"/>
                  </a:lnTo>
                  <a:lnTo>
                    <a:pt x="484789" y="1323418"/>
                  </a:lnTo>
                  <a:lnTo>
                    <a:pt x="490604" y="1330557"/>
                  </a:lnTo>
                  <a:lnTo>
                    <a:pt x="496420" y="1337430"/>
                  </a:lnTo>
                  <a:lnTo>
                    <a:pt x="502500" y="1344304"/>
                  </a:lnTo>
                  <a:lnTo>
                    <a:pt x="509372" y="1350385"/>
                  </a:lnTo>
                  <a:lnTo>
                    <a:pt x="516245" y="1356730"/>
                  </a:lnTo>
                  <a:lnTo>
                    <a:pt x="523382" y="1362810"/>
                  </a:lnTo>
                  <a:lnTo>
                    <a:pt x="531048" y="1368362"/>
                  </a:lnTo>
                  <a:lnTo>
                    <a:pt x="538714" y="1373914"/>
                  </a:lnTo>
                  <a:lnTo>
                    <a:pt x="546909" y="1379202"/>
                  </a:lnTo>
                  <a:lnTo>
                    <a:pt x="555368" y="1384225"/>
                  </a:lnTo>
                  <a:lnTo>
                    <a:pt x="563826" y="1389248"/>
                  </a:lnTo>
                  <a:lnTo>
                    <a:pt x="572550" y="1393478"/>
                  </a:lnTo>
                  <a:lnTo>
                    <a:pt x="581802" y="1397972"/>
                  </a:lnTo>
                  <a:lnTo>
                    <a:pt x="591318" y="1401674"/>
                  </a:lnTo>
                  <a:lnTo>
                    <a:pt x="600834" y="1405375"/>
                  </a:lnTo>
                  <a:lnTo>
                    <a:pt x="610350" y="1408283"/>
                  </a:lnTo>
                  <a:lnTo>
                    <a:pt x="620395" y="1411456"/>
                  </a:lnTo>
                  <a:lnTo>
                    <a:pt x="630440" y="1414099"/>
                  </a:lnTo>
                  <a:lnTo>
                    <a:pt x="640749" y="1416479"/>
                  </a:lnTo>
                  <a:lnTo>
                    <a:pt x="640749" y="1007489"/>
                  </a:lnTo>
                  <a:lnTo>
                    <a:pt x="621452" y="1004581"/>
                  </a:lnTo>
                  <a:lnTo>
                    <a:pt x="602949" y="1001144"/>
                  </a:lnTo>
                  <a:lnTo>
                    <a:pt x="584445" y="997179"/>
                  </a:lnTo>
                  <a:lnTo>
                    <a:pt x="566205" y="992420"/>
                  </a:lnTo>
                  <a:lnTo>
                    <a:pt x="548230" y="987132"/>
                  </a:lnTo>
                  <a:lnTo>
                    <a:pt x="530784" y="981316"/>
                  </a:lnTo>
                  <a:lnTo>
                    <a:pt x="513602" y="974971"/>
                  </a:lnTo>
                  <a:lnTo>
                    <a:pt x="497213" y="967833"/>
                  </a:lnTo>
                  <a:lnTo>
                    <a:pt x="480824" y="960166"/>
                  </a:lnTo>
                  <a:lnTo>
                    <a:pt x="465492" y="952235"/>
                  </a:lnTo>
                  <a:lnTo>
                    <a:pt x="449896" y="943510"/>
                  </a:lnTo>
                  <a:lnTo>
                    <a:pt x="435357" y="934257"/>
                  </a:lnTo>
                  <a:lnTo>
                    <a:pt x="421083" y="924739"/>
                  </a:lnTo>
                  <a:lnTo>
                    <a:pt x="407337" y="914429"/>
                  </a:lnTo>
                  <a:lnTo>
                    <a:pt x="394385" y="903854"/>
                  </a:lnTo>
                  <a:lnTo>
                    <a:pt x="381696" y="893014"/>
                  </a:lnTo>
                  <a:lnTo>
                    <a:pt x="369801" y="881646"/>
                  </a:lnTo>
                  <a:lnTo>
                    <a:pt x="358435" y="869485"/>
                  </a:lnTo>
                  <a:lnTo>
                    <a:pt x="353148" y="863669"/>
                  </a:lnTo>
                  <a:lnTo>
                    <a:pt x="347861" y="857324"/>
                  </a:lnTo>
                  <a:lnTo>
                    <a:pt x="342839" y="850979"/>
                  </a:lnTo>
                  <a:lnTo>
                    <a:pt x="338080" y="844634"/>
                  </a:lnTo>
                  <a:lnTo>
                    <a:pt x="333322" y="838289"/>
                  </a:lnTo>
                  <a:lnTo>
                    <a:pt x="328829" y="831679"/>
                  </a:lnTo>
                  <a:lnTo>
                    <a:pt x="324335" y="824805"/>
                  </a:lnTo>
                  <a:lnTo>
                    <a:pt x="320105" y="818460"/>
                  </a:lnTo>
                  <a:lnTo>
                    <a:pt x="315876" y="811587"/>
                  </a:lnTo>
                  <a:lnTo>
                    <a:pt x="312175" y="804713"/>
                  </a:lnTo>
                  <a:lnTo>
                    <a:pt x="308474" y="797575"/>
                  </a:lnTo>
                  <a:lnTo>
                    <a:pt x="305038" y="790437"/>
                  </a:lnTo>
                  <a:lnTo>
                    <a:pt x="301866" y="783298"/>
                  </a:lnTo>
                  <a:lnTo>
                    <a:pt x="298694" y="776160"/>
                  </a:lnTo>
                  <a:lnTo>
                    <a:pt x="295786" y="769022"/>
                  </a:lnTo>
                  <a:lnTo>
                    <a:pt x="293143" y="761620"/>
                  </a:lnTo>
                  <a:lnTo>
                    <a:pt x="290499" y="754217"/>
                  </a:lnTo>
                  <a:lnTo>
                    <a:pt x="288385" y="746814"/>
                  </a:lnTo>
                  <a:lnTo>
                    <a:pt x="286270" y="739412"/>
                  </a:lnTo>
                  <a:lnTo>
                    <a:pt x="284420" y="732009"/>
                  </a:lnTo>
                  <a:lnTo>
                    <a:pt x="282834" y="724078"/>
                  </a:lnTo>
                  <a:lnTo>
                    <a:pt x="281247" y="716411"/>
                  </a:lnTo>
                  <a:lnTo>
                    <a:pt x="279926" y="708744"/>
                  </a:lnTo>
                  <a:lnTo>
                    <a:pt x="279133" y="700813"/>
                  </a:lnTo>
                  <a:lnTo>
                    <a:pt x="278075" y="693146"/>
                  </a:lnTo>
                  <a:lnTo>
                    <a:pt x="277547" y="685215"/>
                  </a:lnTo>
                  <a:lnTo>
                    <a:pt x="277282" y="677019"/>
                  </a:lnTo>
                  <a:lnTo>
                    <a:pt x="277282" y="669352"/>
                  </a:lnTo>
                  <a:lnTo>
                    <a:pt x="277282" y="661157"/>
                  </a:lnTo>
                  <a:lnTo>
                    <a:pt x="277547" y="653225"/>
                  </a:lnTo>
                  <a:lnTo>
                    <a:pt x="278075" y="645558"/>
                  </a:lnTo>
                  <a:lnTo>
                    <a:pt x="279133" y="637363"/>
                  </a:lnTo>
                  <a:lnTo>
                    <a:pt x="279926" y="629696"/>
                  </a:lnTo>
                  <a:lnTo>
                    <a:pt x="281247" y="621765"/>
                  </a:lnTo>
                  <a:lnTo>
                    <a:pt x="282834" y="614098"/>
                  </a:lnTo>
                  <a:lnTo>
                    <a:pt x="284420" y="606431"/>
                  </a:lnTo>
                  <a:lnTo>
                    <a:pt x="286270" y="599028"/>
                  </a:lnTo>
                  <a:lnTo>
                    <a:pt x="288385" y="591626"/>
                  </a:lnTo>
                  <a:lnTo>
                    <a:pt x="290499" y="583959"/>
                  </a:lnTo>
                  <a:lnTo>
                    <a:pt x="293143" y="576556"/>
                  </a:lnTo>
                  <a:lnTo>
                    <a:pt x="295786" y="569154"/>
                  </a:lnTo>
                  <a:lnTo>
                    <a:pt x="298694" y="562016"/>
                  </a:lnTo>
                  <a:lnTo>
                    <a:pt x="301866" y="554878"/>
                  </a:lnTo>
                  <a:lnTo>
                    <a:pt x="305038" y="547739"/>
                  </a:lnTo>
                  <a:lnTo>
                    <a:pt x="308474" y="540601"/>
                  </a:lnTo>
                  <a:lnTo>
                    <a:pt x="312175" y="533463"/>
                  </a:lnTo>
                  <a:lnTo>
                    <a:pt x="315876" y="526854"/>
                  </a:lnTo>
                  <a:lnTo>
                    <a:pt x="320105" y="519980"/>
                  </a:lnTo>
                  <a:lnTo>
                    <a:pt x="324335" y="513370"/>
                  </a:lnTo>
                  <a:lnTo>
                    <a:pt x="328829" y="506497"/>
                  </a:lnTo>
                  <a:lnTo>
                    <a:pt x="333322" y="500152"/>
                  </a:lnTo>
                  <a:lnTo>
                    <a:pt x="338080" y="493542"/>
                  </a:lnTo>
                  <a:lnTo>
                    <a:pt x="342839" y="487462"/>
                  </a:lnTo>
                  <a:lnTo>
                    <a:pt x="347861" y="480852"/>
                  </a:lnTo>
                  <a:lnTo>
                    <a:pt x="353148" y="474771"/>
                  </a:lnTo>
                  <a:lnTo>
                    <a:pt x="358435" y="468691"/>
                  </a:lnTo>
                  <a:lnTo>
                    <a:pt x="369801" y="456794"/>
                  </a:lnTo>
                  <a:lnTo>
                    <a:pt x="381696" y="445161"/>
                  </a:lnTo>
                  <a:lnTo>
                    <a:pt x="394385" y="434322"/>
                  </a:lnTo>
                  <a:lnTo>
                    <a:pt x="407337" y="423747"/>
                  </a:lnTo>
                  <a:lnTo>
                    <a:pt x="421083" y="413701"/>
                  </a:lnTo>
                  <a:lnTo>
                    <a:pt x="435357" y="403919"/>
                  </a:lnTo>
                  <a:lnTo>
                    <a:pt x="449896" y="394666"/>
                  </a:lnTo>
                  <a:lnTo>
                    <a:pt x="465492" y="385941"/>
                  </a:lnTo>
                  <a:lnTo>
                    <a:pt x="480824" y="378010"/>
                  </a:lnTo>
                  <a:lnTo>
                    <a:pt x="497213" y="370607"/>
                  </a:lnTo>
                  <a:lnTo>
                    <a:pt x="513602" y="363469"/>
                  </a:lnTo>
                  <a:lnTo>
                    <a:pt x="530784" y="356860"/>
                  </a:lnTo>
                  <a:lnTo>
                    <a:pt x="548230" y="351044"/>
                  </a:lnTo>
                  <a:lnTo>
                    <a:pt x="566205" y="345756"/>
                  </a:lnTo>
                  <a:lnTo>
                    <a:pt x="584445" y="340997"/>
                  </a:lnTo>
                  <a:lnTo>
                    <a:pt x="602949" y="337032"/>
                  </a:lnTo>
                  <a:lnTo>
                    <a:pt x="621452" y="333595"/>
                  </a:lnTo>
                  <a:lnTo>
                    <a:pt x="640749" y="330951"/>
                  </a:lnTo>
                  <a:lnTo>
                    <a:pt x="640749" y="276225"/>
                  </a:lnTo>
                  <a:close/>
                  <a:moveTo>
                    <a:pt x="1976284" y="124651"/>
                  </a:moveTo>
                  <a:lnTo>
                    <a:pt x="1976284" y="632517"/>
                  </a:lnTo>
                  <a:lnTo>
                    <a:pt x="2354496" y="632517"/>
                  </a:lnTo>
                  <a:lnTo>
                    <a:pt x="1976284" y="124651"/>
                  </a:lnTo>
                  <a:close/>
                  <a:moveTo>
                    <a:pt x="61668" y="61929"/>
                  </a:moveTo>
                  <a:lnTo>
                    <a:pt x="61668" y="3027082"/>
                  </a:lnTo>
                  <a:lnTo>
                    <a:pt x="2388903" y="3027082"/>
                  </a:lnTo>
                  <a:lnTo>
                    <a:pt x="2388903" y="694445"/>
                  </a:lnTo>
                  <a:lnTo>
                    <a:pt x="1914087" y="694445"/>
                  </a:lnTo>
                  <a:lnTo>
                    <a:pt x="1914087" y="61929"/>
                  </a:lnTo>
                  <a:lnTo>
                    <a:pt x="61668" y="61929"/>
                  </a:lnTo>
                  <a:close/>
                  <a:moveTo>
                    <a:pt x="0" y="0"/>
                  </a:moveTo>
                  <a:lnTo>
                    <a:pt x="1945318" y="0"/>
                  </a:lnTo>
                  <a:lnTo>
                    <a:pt x="1969932" y="12703"/>
                  </a:lnTo>
                  <a:lnTo>
                    <a:pt x="2451100" y="657923"/>
                  </a:lnTo>
                  <a:lnTo>
                    <a:pt x="2451100" y="3089275"/>
                  </a:lnTo>
                  <a:lnTo>
                    <a:pt x="0" y="3089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57905" y="1169035"/>
            <a:ext cx="2115820" cy="1973580"/>
            <a:chOff x="5358" y="1841"/>
            <a:chExt cx="3332" cy="3108"/>
          </a:xfrm>
        </p:grpSpPr>
        <p:sp>
          <p:nvSpPr>
            <p:cNvPr id="16" name="文本框 15"/>
            <p:cNvSpPr txBox="1"/>
            <p:nvPr/>
          </p:nvSpPr>
          <p:spPr>
            <a:xfrm>
              <a:off x="6176" y="3011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</a:rPr>
                <a:t>运输管理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58" y="3595"/>
              <a:ext cx="3333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</a:rPr>
                <a:t>基于供应链网络设计，解决在物流运输管理过程中所面临的种种问题，通过订单全生命周期运输管理、节点监控，达到业务全程可视化，改善企业运作以及客户服务品质。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6299" y="1841"/>
              <a:ext cx="1134" cy="11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仪表盘"/>
            <p:cNvSpPr>
              <a:spLocks noChangeAspect="1"/>
            </p:cNvSpPr>
            <p:nvPr/>
          </p:nvSpPr>
          <p:spPr bwMode="auto">
            <a:xfrm>
              <a:off x="6596" y="2124"/>
              <a:ext cx="567" cy="567"/>
            </a:xfrm>
            <a:custGeom>
              <a:avLst/>
              <a:gdLst>
                <a:gd name="T0" fmla="*/ 0 w 2741"/>
                <a:gd name="T1" fmla="*/ 900198 h 2742"/>
                <a:gd name="T2" fmla="*/ 1799841 w 2741"/>
                <a:gd name="T3" fmla="*/ 900198 h 2742"/>
                <a:gd name="T4" fmla="*/ 899592 w 2741"/>
                <a:gd name="T5" fmla="*/ 135260 h 2742"/>
                <a:gd name="T6" fmla="*/ 899592 w 2741"/>
                <a:gd name="T7" fmla="*/ 1665137 h 2742"/>
                <a:gd name="T8" fmla="*/ 899592 w 2741"/>
                <a:gd name="T9" fmla="*/ 135260 h 2742"/>
                <a:gd name="T10" fmla="*/ 1463643 w 2741"/>
                <a:gd name="T11" fmla="*/ 903481 h 2742"/>
                <a:gd name="T12" fmla="*/ 1377624 w 2741"/>
                <a:gd name="T13" fmla="*/ 601446 h 2742"/>
                <a:gd name="T14" fmla="*/ 1563452 w 2741"/>
                <a:gd name="T15" fmla="*/ 900198 h 2742"/>
                <a:gd name="T16" fmla="*/ 997431 w 2741"/>
                <a:gd name="T17" fmla="*/ 779384 h 2742"/>
                <a:gd name="T18" fmla="*/ 1128102 w 2741"/>
                <a:gd name="T19" fmla="*/ 885097 h 2742"/>
                <a:gd name="T20" fmla="*/ 899592 w 2741"/>
                <a:gd name="T21" fmla="*/ 336179 h 2742"/>
                <a:gd name="T22" fmla="*/ 458989 w 2741"/>
                <a:gd name="T23" fmla="*/ 866712 h 2742"/>
                <a:gd name="T24" fmla="*/ 240329 w 2741"/>
                <a:gd name="T25" fmla="*/ 940251 h 2742"/>
                <a:gd name="T26" fmla="*/ 236389 w 2741"/>
                <a:gd name="T27" fmla="*/ 903481 h 2742"/>
                <a:gd name="T28" fmla="*/ 900249 w 2741"/>
                <a:gd name="T29" fmla="*/ 236376 h 2742"/>
                <a:gd name="T30" fmla="*/ 1222001 w 2741"/>
                <a:gd name="T31" fmla="*/ 437952 h 2742"/>
                <a:gd name="T32" fmla="*/ 713764 w 2741"/>
                <a:gd name="T33" fmla="*/ 1269864 h 2742"/>
                <a:gd name="T34" fmla="*/ 604762 w 2741"/>
                <a:gd name="T35" fmla="*/ 1395275 h 2742"/>
                <a:gd name="T36" fmla="*/ 909442 w 2741"/>
                <a:gd name="T37" fmla="*/ 836508 h 2742"/>
                <a:gd name="T38" fmla="*/ 909442 w 2741"/>
                <a:gd name="T39" fmla="*/ 1191729 h 2742"/>
                <a:gd name="T40" fmla="*/ 909442 w 2741"/>
                <a:gd name="T41" fmla="*/ 836508 h 2742"/>
                <a:gd name="T42" fmla="*/ 1003997 w 2741"/>
                <a:gd name="T43" fmla="*/ 977677 h 2742"/>
                <a:gd name="T44" fmla="*/ 815543 w 2741"/>
                <a:gd name="T45" fmla="*/ 977677 h 2742"/>
                <a:gd name="T46" fmla="*/ 823422 w 2741"/>
                <a:gd name="T47" fmla="*/ 1522655 h 2742"/>
                <a:gd name="T48" fmla="*/ 750536 w 2741"/>
                <a:gd name="T49" fmla="*/ 1267894 h 2742"/>
                <a:gd name="T50" fmla="*/ 823422 w 2741"/>
                <a:gd name="T51" fmla="*/ 1522655 h 2742"/>
                <a:gd name="T52" fmla="*/ 859537 w 2741"/>
                <a:gd name="T53" fmla="*/ 1522655 h 2742"/>
                <a:gd name="T54" fmla="*/ 932424 w 2741"/>
                <a:gd name="T55" fmla="*/ 1267894 h 2742"/>
                <a:gd name="T56" fmla="*/ 1042082 w 2741"/>
                <a:gd name="T57" fmla="*/ 1522655 h 2742"/>
                <a:gd name="T58" fmla="*/ 969196 w 2741"/>
                <a:gd name="T59" fmla="*/ 1267894 h 2742"/>
                <a:gd name="T60" fmla="*/ 1042082 w 2741"/>
                <a:gd name="T61" fmla="*/ 1522655 h 2742"/>
                <a:gd name="T62" fmla="*/ 1078197 w 2741"/>
                <a:gd name="T63" fmla="*/ 1520685 h 2742"/>
                <a:gd name="T64" fmla="*/ 1187199 w 2741"/>
                <a:gd name="T65" fmla="*/ 1395275 h 27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741" h="2742">
                  <a:moveTo>
                    <a:pt x="1370" y="2742"/>
                  </a:moveTo>
                  <a:cubicBezTo>
                    <a:pt x="613" y="2742"/>
                    <a:pt x="0" y="2128"/>
                    <a:pt x="0" y="1371"/>
                  </a:cubicBezTo>
                  <a:cubicBezTo>
                    <a:pt x="0" y="614"/>
                    <a:pt x="613" y="0"/>
                    <a:pt x="1370" y="0"/>
                  </a:cubicBezTo>
                  <a:cubicBezTo>
                    <a:pt x="2128" y="0"/>
                    <a:pt x="2741" y="614"/>
                    <a:pt x="2741" y="1371"/>
                  </a:cubicBezTo>
                  <a:cubicBezTo>
                    <a:pt x="2741" y="2128"/>
                    <a:pt x="2128" y="2742"/>
                    <a:pt x="1370" y="2742"/>
                  </a:cubicBezTo>
                  <a:close/>
                  <a:moveTo>
                    <a:pt x="1370" y="206"/>
                  </a:moveTo>
                  <a:cubicBezTo>
                    <a:pt x="727" y="206"/>
                    <a:pt x="205" y="727"/>
                    <a:pt x="205" y="1371"/>
                  </a:cubicBezTo>
                  <a:cubicBezTo>
                    <a:pt x="205" y="2014"/>
                    <a:pt x="727" y="2536"/>
                    <a:pt x="1370" y="2536"/>
                  </a:cubicBezTo>
                  <a:cubicBezTo>
                    <a:pt x="2014" y="2536"/>
                    <a:pt x="2536" y="2014"/>
                    <a:pt x="2536" y="1371"/>
                  </a:cubicBezTo>
                  <a:cubicBezTo>
                    <a:pt x="2536" y="727"/>
                    <a:pt x="2014" y="206"/>
                    <a:pt x="1370" y="206"/>
                  </a:cubicBezTo>
                  <a:close/>
                  <a:moveTo>
                    <a:pt x="2381" y="1376"/>
                  </a:moveTo>
                  <a:cubicBezTo>
                    <a:pt x="2229" y="1376"/>
                    <a:pt x="2229" y="1376"/>
                    <a:pt x="2229" y="1376"/>
                  </a:cubicBezTo>
                  <a:cubicBezTo>
                    <a:pt x="2229" y="1374"/>
                    <a:pt x="2229" y="1372"/>
                    <a:pt x="2229" y="1371"/>
                  </a:cubicBezTo>
                  <a:cubicBezTo>
                    <a:pt x="2229" y="1204"/>
                    <a:pt x="2181" y="1048"/>
                    <a:pt x="2098" y="916"/>
                  </a:cubicBezTo>
                  <a:cubicBezTo>
                    <a:pt x="2132" y="868"/>
                    <a:pt x="2167" y="820"/>
                    <a:pt x="2192" y="784"/>
                  </a:cubicBezTo>
                  <a:cubicBezTo>
                    <a:pt x="2310" y="950"/>
                    <a:pt x="2381" y="1152"/>
                    <a:pt x="2381" y="1371"/>
                  </a:cubicBezTo>
                  <a:cubicBezTo>
                    <a:pt x="2381" y="1372"/>
                    <a:pt x="2381" y="1374"/>
                    <a:pt x="2381" y="1376"/>
                  </a:cubicBezTo>
                  <a:close/>
                  <a:moveTo>
                    <a:pt x="1519" y="1187"/>
                  </a:moveTo>
                  <a:cubicBezTo>
                    <a:pt x="2121" y="601"/>
                    <a:pt x="2121" y="601"/>
                    <a:pt x="2121" y="601"/>
                  </a:cubicBezTo>
                  <a:cubicBezTo>
                    <a:pt x="2121" y="601"/>
                    <a:pt x="1724" y="1338"/>
                    <a:pt x="1718" y="1348"/>
                  </a:cubicBezTo>
                  <a:cubicBezTo>
                    <a:pt x="1670" y="1218"/>
                    <a:pt x="1519" y="1187"/>
                    <a:pt x="1519" y="1187"/>
                  </a:cubicBezTo>
                  <a:close/>
                  <a:moveTo>
                    <a:pt x="1370" y="512"/>
                  </a:moveTo>
                  <a:cubicBezTo>
                    <a:pt x="913" y="512"/>
                    <a:pt x="541" y="870"/>
                    <a:pt x="514" y="1320"/>
                  </a:cubicBezTo>
                  <a:cubicBezTo>
                    <a:pt x="699" y="1320"/>
                    <a:pt x="699" y="1320"/>
                    <a:pt x="699" y="1320"/>
                  </a:cubicBezTo>
                  <a:cubicBezTo>
                    <a:pt x="699" y="1432"/>
                    <a:pt x="699" y="1432"/>
                    <a:pt x="699" y="1432"/>
                  </a:cubicBezTo>
                  <a:cubicBezTo>
                    <a:pt x="366" y="1432"/>
                    <a:pt x="366" y="1432"/>
                    <a:pt x="366" y="1432"/>
                  </a:cubicBezTo>
                  <a:cubicBezTo>
                    <a:pt x="366" y="1376"/>
                    <a:pt x="366" y="1376"/>
                    <a:pt x="366" y="1376"/>
                  </a:cubicBezTo>
                  <a:cubicBezTo>
                    <a:pt x="360" y="1376"/>
                    <a:pt x="360" y="1376"/>
                    <a:pt x="360" y="1376"/>
                  </a:cubicBezTo>
                  <a:cubicBezTo>
                    <a:pt x="360" y="1374"/>
                    <a:pt x="360" y="1372"/>
                    <a:pt x="360" y="1371"/>
                  </a:cubicBezTo>
                  <a:cubicBezTo>
                    <a:pt x="360" y="813"/>
                    <a:pt x="813" y="360"/>
                    <a:pt x="1371" y="360"/>
                  </a:cubicBezTo>
                  <a:cubicBezTo>
                    <a:pt x="1597" y="360"/>
                    <a:pt x="1806" y="436"/>
                    <a:pt x="1974" y="562"/>
                  </a:cubicBezTo>
                  <a:cubicBezTo>
                    <a:pt x="1861" y="667"/>
                    <a:pt x="1861" y="667"/>
                    <a:pt x="1861" y="667"/>
                  </a:cubicBezTo>
                  <a:cubicBezTo>
                    <a:pt x="1722" y="570"/>
                    <a:pt x="1553" y="512"/>
                    <a:pt x="1370" y="512"/>
                  </a:cubicBezTo>
                  <a:close/>
                  <a:moveTo>
                    <a:pt x="1087" y="1934"/>
                  </a:moveTo>
                  <a:cubicBezTo>
                    <a:pt x="1087" y="2316"/>
                    <a:pt x="1087" y="2316"/>
                    <a:pt x="1087" y="2316"/>
                  </a:cubicBezTo>
                  <a:cubicBezTo>
                    <a:pt x="993" y="2303"/>
                    <a:pt x="921" y="2223"/>
                    <a:pt x="921" y="2125"/>
                  </a:cubicBezTo>
                  <a:cubicBezTo>
                    <a:pt x="921" y="2027"/>
                    <a:pt x="993" y="1947"/>
                    <a:pt x="1087" y="1934"/>
                  </a:cubicBezTo>
                  <a:close/>
                  <a:moveTo>
                    <a:pt x="1385" y="1274"/>
                  </a:moveTo>
                  <a:cubicBezTo>
                    <a:pt x="1535" y="1274"/>
                    <a:pt x="1656" y="1395"/>
                    <a:pt x="1656" y="1545"/>
                  </a:cubicBezTo>
                  <a:cubicBezTo>
                    <a:pt x="1656" y="1694"/>
                    <a:pt x="1535" y="1815"/>
                    <a:pt x="1385" y="1815"/>
                  </a:cubicBezTo>
                  <a:cubicBezTo>
                    <a:pt x="1236" y="1815"/>
                    <a:pt x="1115" y="1694"/>
                    <a:pt x="1115" y="1545"/>
                  </a:cubicBezTo>
                  <a:cubicBezTo>
                    <a:pt x="1115" y="1395"/>
                    <a:pt x="1236" y="1274"/>
                    <a:pt x="1385" y="1274"/>
                  </a:cubicBezTo>
                  <a:close/>
                  <a:moveTo>
                    <a:pt x="1385" y="1596"/>
                  </a:moveTo>
                  <a:cubicBezTo>
                    <a:pt x="1465" y="1596"/>
                    <a:pt x="1529" y="1548"/>
                    <a:pt x="1529" y="1489"/>
                  </a:cubicBezTo>
                  <a:cubicBezTo>
                    <a:pt x="1529" y="1430"/>
                    <a:pt x="1465" y="1382"/>
                    <a:pt x="1385" y="1382"/>
                  </a:cubicBezTo>
                  <a:cubicBezTo>
                    <a:pt x="1306" y="1382"/>
                    <a:pt x="1242" y="1430"/>
                    <a:pt x="1242" y="1489"/>
                  </a:cubicBezTo>
                  <a:cubicBezTo>
                    <a:pt x="1242" y="1548"/>
                    <a:pt x="1306" y="1596"/>
                    <a:pt x="1385" y="1596"/>
                  </a:cubicBezTo>
                  <a:close/>
                  <a:moveTo>
                    <a:pt x="1254" y="2319"/>
                  </a:moveTo>
                  <a:cubicBezTo>
                    <a:pt x="1143" y="2319"/>
                    <a:pt x="1143" y="2319"/>
                    <a:pt x="1143" y="2319"/>
                  </a:cubicBezTo>
                  <a:cubicBezTo>
                    <a:pt x="1143" y="1931"/>
                    <a:pt x="1143" y="1931"/>
                    <a:pt x="1143" y="1931"/>
                  </a:cubicBezTo>
                  <a:cubicBezTo>
                    <a:pt x="1254" y="1931"/>
                    <a:pt x="1254" y="1931"/>
                    <a:pt x="1254" y="1931"/>
                  </a:cubicBezTo>
                  <a:lnTo>
                    <a:pt x="1254" y="2319"/>
                  </a:lnTo>
                  <a:close/>
                  <a:moveTo>
                    <a:pt x="1420" y="2319"/>
                  </a:moveTo>
                  <a:cubicBezTo>
                    <a:pt x="1309" y="2319"/>
                    <a:pt x="1309" y="2319"/>
                    <a:pt x="1309" y="2319"/>
                  </a:cubicBezTo>
                  <a:cubicBezTo>
                    <a:pt x="1309" y="1931"/>
                    <a:pt x="1309" y="1931"/>
                    <a:pt x="1309" y="1931"/>
                  </a:cubicBezTo>
                  <a:cubicBezTo>
                    <a:pt x="1420" y="1931"/>
                    <a:pt x="1420" y="1931"/>
                    <a:pt x="1420" y="1931"/>
                  </a:cubicBezTo>
                  <a:lnTo>
                    <a:pt x="1420" y="2319"/>
                  </a:lnTo>
                  <a:close/>
                  <a:moveTo>
                    <a:pt x="1587" y="2319"/>
                  </a:moveTo>
                  <a:cubicBezTo>
                    <a:pt x="1476" y="2319"/>
                    <a:pt x="1476" y="2319"/>
                    <a:pt x="1476" y="2319"/>
                  </a:cubicBezTo>
                  <a:cubicBezTo>
                    <a:pt x="1476" y="1931"/>
                    <a:pt x="1476" y="1931"/>
                    <a:pt x="1476" y="1931"/>
                  </a:cubicBezTo>
                  <a:cubicBezTo>
                    <a:pt x="1587" y="1931"/>
                    <a:pt x="1587" y="1931"/>
                    <a:pt x="1587" y="1931"/>
                  </a:cubicBezTo>
                  <a:lnTo>
                    <a:pt x="1587" y="2319"/>
                  </a:lnTo>
                  <a:close/>
                  <a:moveTo>
                    <a:pt x="1808" y="2125"/>
                  </a:moveTo>
                  <a:cubicBezTo>
                    <a:pt x="1808" y="2223"/>
                    <a:pt x="1736" y="2303"/>
                    <a:pt x="1642" y="2316"/>
                  </a:cubicBezTo>
                  <a:cubicBezTo>
                    <a:pt x="1642" y="1934"/>
                    <a:pt x="1642" y="1934"/>
                    <a:pt x="1642" y="1934"/>
                  </a:cubicBezTo>
                  <a:cubicBezTo>
                    <a:pt x="1736" y="1947"/>
                    <a:pt x="1808" y="2027"/>
                    <a:pt x="1808" y="2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76645" y="1169035"/>
            <a:ext cx="2116455" cy="1974215"/>
            <a:chOff x="9675" y="1841"/>
            <a:chExt cx="3333" cy="3109"/>
          </a:xfrm>
        </p:grpSpPr>
        <p:sp>
          <p:nvSpPr>
            <p:cNvPr id="21" name="文本框 20"/>
            <p:cNvSpPr txBox="1"/>
            <p:nvPr/>
          </p:nvSpPr>
          <p:spPr>
            <a:xfrm>
              <a:off x="10493" y="3011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</a:rPr>
                <a:t>智能调度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675" y="3595"/>
              <a:ext cx="3333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</a:rPr>
                <a:t>系统集成自动配载管理模型，实现依据订单量、收货地区、选择车辆、预设配送量等参数，自动计算匹配、自动完成集约拼单。还可按货地归类、手动指派、地图就近指派等。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10616" y="1841"/>
              <a:ext cx="1134" cy="11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95385" y="1169035"/>
            <a:ext cx="2115820" cy="1973580"/>
            <a:chOff x="14212" y="1841"/>
            <a:chExt cx="3332" cy="3108"/>
          </a:xfrm>
        </p:grpSpPr>
        <p:sp>
          <p:nvSpPr>
            <p:cNvPr id="25" name="文本框 24"/>
            <p:cNvSpPr txBox="1"/>
            <p:nvPr/>
          </p:nvSpPr>
          <p:spPr>
            <a:xfrm>
              <a:off x="15030" y="3011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1400">
                  <a:latin typeface="微软雅黑" panose="020B0503020204020204" charset="-122"/>
                  <a:ea typeface="微软雅黑" panose="020B0503020204020204" charset="-122"/>
                </a:rPr>
                <a:t>配载优化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212" y="3595"/>
              <a:ext cx="3333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</a:rPr>
                <a:t>有效提高系统调度、配车效率，实现配载的自动化参数配置和维护，基于车辆多维度管理、线路份额管理和规则引擎，实现对自动配载的基础维护管理。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15153" y="1841"/>
              <a:ext cx="1134" cy="113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保险柜"/>
            <p:cNvSpPr>
              <a:spLocks noChangeAspect="1"/>
            </p:cNvSpPr>
            <p:nvPr/>
          </p:nvSpPr>
          <p:spPr bwMode="auto">
            <a:xfrm>
              <a:off x="15436" y="2124"/>
              <a:ext cx="567" cy="567"/>
            </a:xfrm>
            <a:custGeom>
              <a:avLst/>
              <a:gdLst>
                <a:gd name="T0" fmla="*/ 1633270 w 3267075"/>
                <a:gd name="T1" fmla="*/ 1852966 h 3346451"/>
                <a:gd name="T2" fmla="*/ 1575411 w 3267075"/>
                <a:gd name="T3" fmla="*/ 1900649 h 3346451"/>
                <a:gd name="T4" fmla="*/ 1383389 w 3267075"/>
                <a:gd name="T5" fmla="*/ 1895210 h 3346451"/>
                <a:gd name="T6" fmla="*/ 1333304 w 3267075"/>
                <a:gd name="T7" fmla="*/ 1839731 h 3346451"/>
                <a:gd name="T8" fmla="*/ 495423 w 3267075"/>
                <a:gd name="T9" fmla="*/ 1801114 h 3346451"/>
                <a:gd name="T10" fmla="*/ 469748 w 3267075"/>
                <a:gd name="T11" fmla="*/ 1872365 h 3346451"/>
                <a:gd name="T12" fmla="*/ 401040 w 3267075"/>
                <a:gd name="T13" fmla="*/ 1905000 h 3346451"/>
                <a:gd name="T14" fmla="*/ 213358 w 3267075"/>
                <a:gd name="T15" fmla="*/ 1882337 h 3346451"/>
                <a:gd name="T16" fmla="*/ 177738 w 3267075"/>
                <a:gd name="T17" fmla="*/ 1815618 h 3346451"/>
                <a:gd name="T18" fmla="*/ 945846 w 3267075"/>
                <a:gd name="T19" fmla="*/ 1152218 h 3346451"/>
                <a:gd name="T20" fmla="*/ 945846 w 3267075"/>
                <a:gd name="T21" fmla="*/ 653375 h 3346451"/>
                <a:gd name="T22" fmla="*/ 68166 w 3267075"/>
                <a:gd name="T23" fmla="*/ 450900 h 3346451"/>
                <a:gd name="T24" fmla="*/ 75037 w 3267075"/>
                <a:gd name="T25" fmla="*/ 504574 h 3346451"/>
                <a:gd name="T26" fmla="*/ 69793 w 3267075"/>
                <a:gd name="T27" fmla="*/ 617344 h 3346451"/>
                <a:gd name="T28" fmla="*/ 72867 w 3267075"/>
                <a:gd name="T29" fmla="*/ 671560 h 3346451"/>
                <a:gd name="T30" fmla="*/ 71240 w 3267075"/>
                <a:gd name="T31" fmla="*/ 1083244 h 3346451"/>
                <a:gd name="T32" fmla="*/ 71240 w 3267075"/>
                <a:gd name="T33" fmla="*/ 1137460 h 3346451"/>
                <a:gd name="T34" fmla="*/ 72867 w 3267075"/>
                <a:gd name="T35" fmla="*/ 1250050 h 3346451"/>
                <a:gd name="T36" fmla="*/ 69793 w 3267075"/>
                <a:gd name="T37" fmla="*/ 1304266 h 3346451"/>
                <a:gd name="T38" fmla="*/ 241022 w 3267075"/>
                <a:gd name="T39" fmla="*/ 1335711 h 3346451"/>
                <a:gd name="T40" fmla="*/ 277726 w 3267075"/>
                <a:gd name="T41" fmla="*/ 1313844 h 3346451"/>
                <a:gd name="T42" fmla="*/ 288213 w 3267075"/>
                <a:gd name="T43" fmla="*/ 1271555 h 3346451"/>
                <a:gd name="T44" fmla="*/ 266336 w 3267075"/>
                <a:gd name="T45" fmla="*/ 1234688 h 3346451"/>
                <a:gd name="T46" fmla="*/ 232705 w 3267075"/>
                <a:gd name="T47" fmla="*/ 1166737 h 3346451"/>
                <a:gd name="T48" fmla="*/ 272483 w 3267075"/>
                <a:gd name="T49" fmla="*/ 1150291 h 3346451"/>
                <a:gd name="T50" fmla="*/ 288937 w 3267075"/>
                <a:gd name="T51" fmla="*/ 1110532 h 3346451"/>
                <a:gd name="T52" fmla="*/ 272483 w 3267075"/>
                <a:gd name="T53" fmla="*/ 1070412 h 3346451"/>
                <a:gd name="T54" fmla="*/ 232705 w 3267075"/>
                <a:gd name="T55" fmla="*/ 1053786 h 3346451"/>
                <a:gd name="T56" fmla="*/ 266336 w 3267075"/>
                <a:gd name="T57" fmla="*/ 686560 h 3346451"/>
                <a:gd name="T58" fmla="*/ 288213 w 3267075"/>
                <a:gd name="T59" fmla="*/ 649874 h 3346451"/>
                <a:gd name="T60" fmla="*/ 277726 w 3267075"/>
                <a:gd name="T61" fmla="*/ 607585 h 3346451"/>
                <a:gd name="T62" fmla="*/ 241022 w 3267075"/>
                <a:gd name="T63" fmla="*/ 585718 h 3346451"/>
                <a:gd name="T64" fmla="*/ 259465 w 3267075"/>
                <a:gd name="T65" fmla="*/ 521381 h 3346451"/>
                <a:gd name="T66" fmla="*/ 286405 w 3267075"/>
                <a:gd name="T67" fmla="*/ 488490 h 3346451"/>
                <a:gd name="T68" fmla="*/ 282247 w 3267075"/>
                <a:gd name="T69" fmla="*/ 444755 h 3346451"/>
                <a:gd name="T70" fmla="*/ 249339 w 3267075"/>
                <a:gd name="T71" fmla="*/ 417828 h 3346451"/>
                <a:gd name="T72" fmla="*/ 518206 w 3267075"/>
                <a:gd name="T73" fmla="*/ 235480 h 3346451"/>
                <a:gd name="T74" fmla="*/ 419302 w 3267075"/>
                <a:gd name="T75" fmla="*/ 316624 h 3346451"/>
                <a:gd name="T76" fmla="*/ 404294 w 3267075"/>
                <a:gd name="T77" fmla="*/ 1391554 h 3346451"/>
                <a:gd name="T78" fmla="*/ 480597 w 3267075"/>
                <a:gd name="T79" fmla="*/ 1494023 h 3346451"/>
                <a:gd name="T80" fmla="*/ 1638333 w 3267075"/>
                <a:gd name="T81" fmla="*/ 1515167 h 3346451"/>
                <a:gd name="T82" fmla="*/ 1744650 w 3267075"/>
                <a:gd name="T83" fmla="*/ 1443963 h 3346451"/>
                <a:gd name="T84" fmla="*/ 1771772 w 3267075"/>
                <a:gd name="T85" fmla="*/ 371744 h 3346451"/>
                <a:gd name="T86" fmla="*/ 1705595 w 3267075"/>
                <a:gd name="T87" fmla="*/ 261685 h 3346451"/>
                <a:gd name="T88" fmla="*/ 1631101 w 3267075"/>
                <a:gd name="T89" fmla="*/ 0 h 3346451"/>
                <a:gd name="T90" fmla="*/ 1720421 w 3267075"/>
                <a:gd name="T91" fmla="*/ 17891 h 3346451"/>
                <a:gd name="T92" fmla="*/ 1793288 w 3267075"/>
                <a:gd name="T93" fmla="*/ 67228 h 3346451"/>
                <a:gd name="T94" fmla="*/ 1842650 w 3267075"/>
                <a:gd name="T95" fmla="*/ 140059 h 3346451"/>
                <a:gd name="T96" fmla="*/ 1860550 w 3267075"/>
                <a:gd name="T97" fmla="*/ 229335 h 3346451"/>
                <a:gd name="T98" fmla="*/ 1844639 w 3267075"/>
                <a:gd name="T99" fmla="*/ 1601552 h 3346451"/>
                <a:gd name="T100" fmla="*/ 1797085 w 3267075"/>
                <a:gd name="T101" fmla="*/ 1675829 h 3346451"/>
                <a:gd name="T102" fmla="*/ 1725484 w 3267075"/>
                <a:gd name="T103" fmla="*/ 1726612 h 3346451"/>
                <a:gd name="T104" fmla="*/ 1637067 w 3267075"/>
                <a:gd name="T105" fmla="*/ 1746672 h 3346451"/>
                <a:gd name="T106" fmla="*/ 150435 w 3267075"/>
                <a:gd name="T107" fmla="*/ 1732756 h 3346451"/>
                <a:gd name="T108" fmla="*/ 75218 w 3267075"/>
                <a:gd name="T109" fmla="*/ 1687214 h 3346451"/>
                <a:gd name="T110" fmla="*/ 22602 w 3267075"/>
                <a:gd name="T111" fmla="*/ 1616914 h 3346451"/>
                <a:gd name="T112" fmla="*/ 181 w 3267075"/>
                <a:gd name="T113" fmla="*/ 1529264 h 3346451"/>
                <a:gd name="T114" fmla="*/ 12115 w 3267075"/>
                <a:gd name="T115" fmla="*/ 155782 h 3346451"/>
                <a:gd name="T116" fmla="*/ 56052 w 3267075"/>
                <a:gd name="T117" fmla="*/ 79156 h 3346451"/>
                <a:gd name="T118" fmla="*/ 124941 w 3267075"/>
                <a:gd name="T119" fmla="*/ 25120 h 3346451"/>
                <a:gd name="T120" fmla="*/ 211731 w 3267075"/>
                <a:gd name="T121" fmla="*/ 723 h 334645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267075" h="3346451">
                  <a:moveTo>
                    <a:pt x="2333308" y="3141663"/>
                  </a:moveTo>
                  <a:lnTo>
                    <a:pt x="2886393" y="3141663"/>
                  </a:lnTo>
                  <a:lnTo>
                    <a:pt x="2887980" y="3149307"/>
                  </a:lnTo>
                  <a:lnTo>
                    <a:pt x="2888615" y="3156632"/>
                  </a:lnTo>
                  <a:lnTo>
                    <a:pt x="2889250" y="3163957"/>
                  </a:lnTo>
                  <a:lnTo>
                    <a:pt x="2889250" y="3171283"/>
                  </a:lnTo>
                  <a:lnTo>
                    <a:pt x="2889250" y="3180200"/>
                  </a:lnTo>
                  <a:lnTo>
                    <a:pt x="2888615" y="3189436"/>
                  </a:lnTo>
                  <a:lnTo>
                    <a:pt x="2887028" y="3198354"/>
                  </a:lnTo>
                  <a:lnTo>
                    <a:pt x="2885758" y="3206953"/>
                  </a:lnTo>
                  <a:lnTo>
                    <a:pt x="2883853" y="3215553"/>
                  </a:lnTo>
                  <a:lnTo>
                    <a:pt x="2881630" y="3223833"/>
                  </a:lnTo>
                  <a:lnTo>
                    <a:pt x="2878455" y="3231795"/>
                  </a:lnTo>
                  <a:lnTo>
                    <a:pt x="2875598" y="3239439"/>
                  </a:lnTo>
                  <a:lnTo>
                    <a:pt x="2872105" y="3247401"/>
                  </a:lnTo>
                  <a:lnTo>
                    <a:pt x="2867978" y="3255045"/>
                  </a:lnTo>
                  <a:lnTo>
                    <a:pt x="2864168" y="3262370"/>
                  </a:lnTo>
                  <a:lnTo>
                    <a:pt x="2859405" y="3269377"/>
                  </a:lnTo>
                  <a:lnTo>
                    <a:pt x="2854643" y="3276384"/>
                  </a:lnTo>
                  <a:lnTo>
                    <a:pt x="2849245" y="3283072"/>
                  </a:lnTo>
                  <a:lnTo>
                    <a:pt x="2843848" y="3289123"/>
                  </a:lnTo>
                  <a:lnTo>
                    <a:pt x="2838133" y="3295493"/>
                  </a:lnTo>
                  <a:lnTo>
                    <a:pt x="2832100" y="3301226"/>
                  </a:lnTo>
                  <a:lnTo>
                    <a:pt x="2825750" y="3306640"/>
                  </a:lnTo>
                  <a:lnTo>
                    <a:pt x="2819083" y="3311736"/>
                  </a:lnTo>
                  <a:lnTo>
                    <a:pt x="2812415" y="3316832"/>
                  </a:lnTo>
                  <a:lnTo>
                    <a:pt x="2805113" y="3321291"/>
                  </a:lnTo>
                  <a:lnTo>
                    <a:pt x="2797810" y="3325750"/>
                  </a:lnTo>
                  <a:lnTo>
                    <a:pt x="2790190" y="3329253"/>
                  </a:lnTo>
                  <a:lnTo>
                    <a:pt x="2782570" y="3332756"/>
                  </a:lnTo>
                  <a:lnTo>
                    <a:pt x="2774633" y="3335941"/>
                  </a:lnTo>
                  <a:lnTo>
                    <a:pt x="2766378" y="3338808"/>
                  </a:lnTo>
                  <a:lnTo>
                    <a:pt x="2758123" y="3341037"/>
                  </a:lnTo>
                  <a:lnTo>
                    <a:pt x="2749868" y="3343266"/>
                  </a:lnTo>
                  <a:lnTo>
                    <a:pt x="2741295" y="3344540"/>
                  </a:lnTo>
                  <a:lnTo>
                    <a:pt x="2732405" y="3345814"/>
                  </a:lnTo>
                  <a:lnTo>
                    <a:pt x="2723515" y="3346451"/>
                  </a:lnTo>
                  <a:lnTo>
                    <a:pt x="2714625" y="3346451"/>
                  </a:lnTo>
                  <a:lnTo>
                    <a:pt x="2505075" y="3346451"/>
                  </a:lnTo>
                  <a:lnTo>
                    <a:pt x="2496185" y="3346451"/>
                  </a:lnTo>
                  <a:lnTo>
                    <a:pt x="2487295" y="3345814"/>
                  </a:lnTo>
                  <a:lnTo>
                    <a:pt x="2478405" y="3344540"/>
                  </a:lnTo>
                  <a:lnTo>
                    <a:pt x="2469833" y="3343266"/>
                  </a:lnTo>
                  <a:lnTo>
                    <a:pt x="2461578" y="3341037"/>
                  </a:lnTo>
                  <a:lnTo>
                    <a:pt x="2453005" y="3338808"/>
                  </a:lnTo>
                  <a:lnTo>
                    <a:pt x="2445068" y="3335941"/>
                  </a:lnTo>
                  <a:lnTo>
                    <a:pt x="2437130" y="3332756"/>
                  </a:lnTo>
                  <a:lnTo>
                    <a:pt x="2429193" y="3329253"/>
                  </a:lnTo>
                  <a:lnTo>
                    <a:pt x="2422208" y="3325750"/>
                  </a:lnTo>
                  <a:lnTo>
                    <a:pt x="2414588" y="3321291"/>
                  </a:lnTo>
                  <a:lnTo>
                    <a:pt x="2407603" y="3316832"/>
                  </a:lnTo>
                  <a:lnTo>
                    <a:pt x="2400618" y="3311736"/>
                  </a:lnTo>
                  <a:lnTo>
                    <a:pt x="2393950" y="3306640"/>
                  </a:lnTo>
                  <a:lnTo>
                    <a:pt x="2387600" y="3301226"/>
                  </a:lnTo>
                  <a:lnTo>
                    <a:pt x="2381885" y="3295493"/>
                  </a:lnTo>
                  <a:lnTo>
                    <a:pt x="2375853" y="3289123"/>
                  </a:lnTo>
                  <a:lnTo>
                    <a:pt x="2370138" y="3283072"/>
                  </a:lnTo>
                  <a:lnTo>
                    <a:pt x="2365375" y="3276384"/>
                  </a:lnTo>
                  <a:lnTo>
                    <a:pt x="2360295" y="3269377"/>
                  </a:lnTo>
                  <a:lnTo>
                    <a:pt x="2355850" y="3262370"/>
                  </a:lnTo>
                  <a:lnTo>
                    <a:pt x="2351405" y="3255045"/>
                  </a:lnTo>
                  <a:lnTo>
                    <a:pt x="2347913" y="3247401"/>
                  </a:lnTo>
                  <a:lnTo>
                    <a:pt x="2344103" y="3239439"/>
                  </a:lnTo>
                  <a:lnTo>
                    <a:pt x="2341245" y="3231795"/>
                  </a:lnTo>
                  <a:lnTo>
                    <a:pt x="2338388" y="3223833"/>
                  </a:lnTo>
                  <a:lnTo>
                    <a:pt x="2335848" y="3215553"/>
                  </a:lnTo>
                  <a:lnTo>
                    <a:pt x="2333943" y="3206953"/>
                  </a:lnTo>
                  <a:lnTo>
                    <a:pt x="2332673" y="3198354"/>
                  </a:lnTo>
                  <a:lnTo>
                    <a:pt x="2331403" y="3189436"/>
                  </a:lnTo>
                  <a:lnTo>
                    <a:pt x="2330768" y="3180200"/>
                  </a:lnTo>
                  <a:lnTo>
                    <a:pt x="2330450" y="3171283"/>
                  </a:lnTo>
                  <a:lnTo>
                    <a:pt x="2330768" y="3163957"/>
                  </a:lnTo>
                  <a:lnTo>
                    <a:pt x="2331403" y="3156632"/>
                  </a:lnTo>
                  <a:lnTo>
                    <a:pt x="2332038" y="3149307"/>
                  </a:lnTo>
                  <a:lnTo>
                    <a:pt x="2333308" y="3141663"/>
                  </a:lnTo>
                  <a:close/>
                  <a:moveTo>
                    <a:pt x="314008" y="3141663"/>
                  </a:moveTo>
                  <a:lnTo>
                    <a:pt x="867410" y="3141663"/>
                  </a:lnTo>
                  <a:lnTo>
                    <a:pt x="868680" y="3149307"/>
                  </a:lnTo>
                  <a:lnTo>
                    <a:pt x="869315" y="3156632"/>
                  </a:lnTo>
                  <a:lnTo>
                    <a:pt x="869950" y="3163957"/>
                  </a:lnTo>
                  <a:lnTo>
                    <a:pt x="869950" y="3171283"/>
                  </a:lnTo>
                  <a:lnTo>
                    <a:pt x="869950" y="3180200"/>
                  </a:lnTo>
                  <a:lnTo>
                    <a:pt x="869315" y="3189436"/>
                  </a:lnTo>
                  <a:lnTo>
                    <a:pt x="868045" y="3198354"/>
                  </a:lnTo>
                  <a:lnTo>
                    <a:pt x="866775" y="3206953"/>
                  </a:lnTo>
                  <a:lnTo>
                    <a:pt x="864553" y="3215553"/>
                  </a:lnTo>
                  <a:lnTo>
                    <a:pt x="862013" y="3223833"/>
                  </a:lnTo>
                  <a:lnTo>
                    <a:pt x="859473" y="3231795"/>
                  </a:lnTo>
                  <a:lnTo>
                    <a:pt x="856298" y="3239439"/>
                  </a:lnTo>
                  <a:lnTo>
                    <a:pt x="852805" y="3247401"/>
                  </a:lnTo>
                  <a:lnTo>
                    <a:pt x="848678" y="3255045"/>
                  </a:lnTo>
                  <a:lnTo>
                    <a:pt x="844868" y="3262370"/>
                  </a:lnTo>
                  <a:lnTo>
                    <a:pt x="840105" y="3269377"/>
                  </a:lnTo>
                  <a:lnTo>
                    <a:pt x="835343" y="3276384"/>
                  </a:lnTo>
                  <a:lnTo>
                    <a:pt x="829945" y="3283072"/>
                  </a:lnTo>
                  <a:lnTo>
                    <a:pt x="824865" y="3289123"/>
                  </a:lnTo>
                  <a:lnTo>
                    <a:pt x="818833" y="3295493"/>
                  </a:lnTo>
                  <a:lnTo>
                    <a:pt x="812800" y="3301226"/>
                  </a:lnTo>
                  <a:lnTo>
                    <a:pt x="806450" y="3306640"/>
                  </a:lnTo>
                  <a:lnTo>
                    <a:pt x="800100" y="3311736"/>
                  </a:lnTo>
                  <a:lnTo>
                    <a:pt x="793115" y="3316832"/>
                  </a:lnTo>
                  <a:lnTo>
                    <a:pt x="785813" y="3321291"/>
                  </a:lnTo>
                  <a:lnTo>
                    <a:pt x="778510" y="3325750"/>
                  </a:lnTo>
                  <a:lnTo>
                    <a:pt x="770890" y="3329253"/>
                  </a:lnTo>
                  <a:lnTo>
                    <a:pt x="763270" y="3332756"/>
                  </a:lnTo>
                  <a:lnTo>
                    <a:pt x="755333" y="3335941"/>
                  </a:lnTo>
                  <a:lnTo>
                    <a:pt x="747078" y="3338808"/>
                  </a:lnTo>
                  <a:lnTo>
                    <a:pt x="738823" y="3341037"/>
                  </a:lnTo>
                  <a:lnTo>
                    <a:pt x="730885" y="3343266"/>
                  </a:lnTo>
                  <a:lnTo>
                    <a:pt x="721995" y="3344540"/>
                  </a:lnTo>
                  <a:lnTo>
                    <a:pt x="713105" y="3345814"/>
                  </a:lnTo>
                  <a:lnTo>
                    <a:pt x="704215" y="3346451"/>
                  </a:lnTo>
                  <a:lnTo>
                    <a:pt x="695325" y="3346451"/>
                  </a:lnTo>
                  <a:lnTo>
                    <a:pt x="486093" y="3346451"/>
                  </a:lnTo>
                  <a:lnTo>
                    <a:pt x="477203" y="3346451"/>
                  </a:lnTo>
                  <a:lnTo>
                    <a:pt x="467995" y="3345814"/>
                  </a:lnTo>
                  <a:lnTo>
                    <a:pt x="459105" y="3344540"/>
                  </a:lnTo>
                  <a:lnTo>
                    <a:pt x="450533" y="3343266"/>
                  </a:lnTo>
                  <a:lnTo>
                    <a:pt x="442278" y="3341037"/>
                  </a:lnTo>
                  <a:lnTo>
                    <a:pt x="433705" y="3338808"/>
                  </a:lnTo>
                  <a:lnTo>
                    <a:pt x="425768" y="3335941"/>
                  </a:lnTo>
                  <a:lnTo>
                    <a:pt x="418148" y="3332756"/>
                  </a:lnTo>
                  <a:lnTo>
                    <a:pt x="410210" y="3329253"/>
                  </a:lnTo>
                  <a:lnTo>
                    <a:pt x="402908" y="3325750"/>
                  </a:lnTo>
                  <a:lnTo>
                    <a:pt x="395288" y="3321291"/>
                  </a:lnTo>
                  <a:lnTo>
                    <a:pt x="388303" y="3316832"/>
                  </a:lnTo>
                  <a:lnTo>
                    <a:pt x="381318" y="3311736"/>
                  </a:lnTo>
                  <a:lnTo>
                    <a:pt x="374650" y="3306640"/>
                  </a:lnTo>
                  <a:lnTo>
                    <a:pt x="368618" y="3301226"/>
                  </a:lnTo>
                  <a:lnTo>
                    <a:pt x="362585" y="3295493"/>
                  </a:lnTo>
                  <a:lnTo>
                    <a:pt x="356553" y="3289123"/>
                  </a:lnTo>
                  <a:lnTo>
                    <a:pt x="351155" y="3283072"/>
                  </a:lnTo>
                  <a:lnTo>
                    <a:pt x="346075" y="3276384"/>
                  </a:lnTo>
                  <a:lnTo>
                    <a:pt x="340995" y="3269377"/>
                  </a:lnTo>
                  <a:lnTo>
                    <a:pt x="336550" y="3262370"/>
                  </a:lnTo>
                  <a:lnTo>
                    <a:pt x="332105" y="3255045"/>
                  </a:lnTo>
                  <a:lnTo>
                    <a:pt x="328613" y="3247401"/>
                  </a:lnTo>
                  <a:lnTo>
                    <a:pt x="325120" y="3239439"/>
                  </a:lnTo>
                  <a:lnTo>
                    <a:pt x="321945" y="3231795"/>
                  </a:lnTo>
                  <a:lnTo>
                    <a:pt x="319088" y="3223833"/>
                  </a:lnTo>
                  <a:lnTo>
                    <a:pt x="316865" y="3215553"/>
                  </a:lnTo>
                  <a:lnTo>
                    <a:pt x="314643" y="3206953"/>
                  </a:lnTo>
                  <a:lnTo>
                    <a:pt x="313373" y="3198354"/>
                  </a:lnTo>
                  <a:lnTo>
                    <a:pt x="312103" y="3189436"/>
                  </a:lnTo>
                  <a:lnTo>
                    <a:pt x="311468" y="3180200"/>
                  </a:lnTo>
                  <a:lnTo>
                    <a:pt x="311150" y="3171283"/>
                  </a:lnTo>
                  <a:lnTo>
                    <a:pt x="311468" y="3163957"/>
                  </a:lnTo>
                  <a:lnTo>
                    <a:pt x="312103" y="3156632"/>
                  </a:lnTo>
                  <a:lnTo>
                    <a:pt x="312738" y="3149307"/>
                  </a:lnTo>
                  <a:lnTo>
                    <a:pt x="314008" y="3141663"/>
                  </a:lnTo>
                  <a:close/>
                  <a:moveTo>
                    <a:pt x="2430817" y="2024063"/>
                  </a:moveTo>
                  <a:lnTo>
                    <a:pt x="2908264" y="2024063"/>
                  </a:lnTo>
                  <a:lnTo>
                    <a:pt x="2979738" y="2365376"/>
                  </a:lnTo>
                  <a:lnTo>
                    <a:pt x="2359025" y="2365376"/>
                  </a:lnTo>
                  <a:lnTo>
                    <a:pt x="2430817" y="2024063"/>
                  </a:lnTo>
                  <a:close/>
                  <a:moveTo>
                    <a:pt x="1660879" y="2024063"/>
                  </a:moveTo>
                  <a:lnTo>
                    <a:pt x="2138326" y="2024063"/>
                  </a:lnTo>
                  <a:lnTo>
                    <a:pt x="2209800" y="2365376"/>
                  </a:lnTo>
                  <a:lnTo>
                    <a:pt x="1589087" y="2365376"/>
                  </a:lnTo>
                  <a:lnTo>
                    <a:pt x="1660879" y="2024063"/>
                  </a:lnTo>
                  <a:close/>
                  <a:moveTo>
                    <a:pt x="907587" y="2024063"/>
                  </a:moveTo>
                  <a:lnTo>
                    <a:pt x="1384446" y="2024063"/>
                  </a:lnTo>
                  <a:lnTo>
                    <a:pt x="1455737" y="2365376"/>
                  </a:lnTo>
                  <a:lnTo>
                    <a:pt x="836612" y="2365376"/>
                  </a:lnTo>
                  <a:lnTo>
                    <a:pt x="907587" y="2024063"/>
                  </a:lnTo>
                  <a:close/>
                  <a:moveTo>
                    <a:pt x="2046288" y="1595438"/>
                  </a:moveTo>
                  <a:lnTo>
                    <a:pt x="2524126" y="1595438"/>
                  </a:lnTo>
                  <a:lnTo>
                    <a:pt x="2595563" y="1936751"/>
                  </a:lnTo>
                  <a:lnTo>
                    <a:pt x="1974850" y="1936751"/>
                  </a:lnTo>
                  <a:lnTo>
                    <a:pt x="2046288" y="1595438"/>
                  </a:lnTo>
                  <a:close/>
                  <a:moveTo>
                    <a:pt x="1276350" y="1595438"/>
                  </a:moveTo>
                  <a:lnTo>
                    <a:pt x="1754188" y="1595438"/>
                  </a:lnTo>
                  <a:lnTo>
                    <a:pt x="1825625" y="1936751"/>
                  </a:lnTo>
                  <a:lnTo>
                    <a:pt x="1204912" y="1936751"/>
                  </a:lnTo>
                  <a:lnTo>
                    <a:pt x="1276350" y="1595438"/>
                  </a:lnTo>
                  <a:close/>
                  <a:moveTo>
                    <a:pt x="1660879" y="1147763"/>
                  </a:moveTo>
                  <a:lnTo>
                    <a:pt x="2138326" y="1147763"/>
                  </a:lnTo>
                  <a:lnTo>
                    <a:pt x="2209800" y="1489076"/>
                  </a:lnTo>
                  <a:lnTo>
                    <a:pt x="1589087" y="1489076"/>
                  </a:lnTo>
                  <a:lnTo>
                    <a:pt x="1660879" y="1147763"/>
                  </a:lnTo>
                  <a:close/>
                  <a:moveTo>
                    <a:pt x="157480" y="570171"/>
                  </a:moveTo>
                  <a:lnTo>
                    <a:pt x="157480" y="746048"/>
                  </a:lnTo>
                  <a:lnTo>
                    <a:pt x="152400" y="749540"/>
                  </a:lnTo>
                  <a:lnTo>
                    <a:pt x="147955" y="753032"/>
                  </a:lnTo>
                  <a:lnTo>
                    <a:pt x="143193" y="757159"/>
                  </a:lnTo>
                  <a:lnTo>
                    <a:pt x="139383" y="761287"/>
                  </a:lnTo>
                  <a:lnTo>
                    <a:pt x="135255" y="766049"/>
                  </a:lnTo>
                  <a:lnTo>
                    <a:pt x="131763" y="770493"/>
                  </a:lnTo>
                  <a:lnTo>
                    <a:pt x="127953" y="775890"/>
                  </a:lnTo>
                  <a:lnTo>
                    <a:pt x="125095" y="780970"/>
                  </a:lnTo>
                  <a:lnTo>
                    <a:pt x="122555" y="786366"/>
                  </a:lnTo>
                  <a:lnTo>
                    <a:pt x="119698" y="792081"/>
                  </a:lnTo>
                  <a:lnTo>
                    <a:pt x="117793" y="797795"/>
                  </a:lnTo>
                  <a:lnTo>
                    <a:pt x="116205" y="803510"/>
                  </a:lnTo>
                  <a:lnTo>
                    <a:pt x="114618" y="809542"/>
                  </a:lnTo>
                  <a:lnTo>
                    <a:pt x="113665" y="815891"/>
                  </a:lnTo>
                  <a:lnTo>
                    <a:pt x="113030" y="822240"/>
                  </a:lnTo>
                  <a:lnTo>
                    <a:pt x="113030" y="828590"/>
                  </a:lnTo>
                  <a:lnTo>
                    <a:pt x="113030" y="834939"/>
                  </a:lnTo>
                  <a:lnTo>
                    <a:pt x="113665" y="841288"/>
                  </a:lnTo>
                  <a:lnTo>
                    <a:pt x="114618" y="847638"/>
                  </a:lnTo>
                  <a:lnTo>
                    <a:pt x="116205" y="853352"/>
                  </a:lnTo>
                  <a:lnTo>
                    <a:pt x="117793" y="859384"/>
                  </a:lnTo>
                  <a:lnTo>
                    <a:pt x="119698" y="865416"/>
                  </a:lnTo>
                  <a:lnTo>
                    <a:pt x="122555" y="870813"/>
                  </a:lnTo>
                  <a:lnTo>
                    <a:pt x="125095" y="876210"/>
                  </a:lnTo>
                  <a:lnTo>
                    <a:pt x="127953" y="881607"/>
                  </a:lnTo>
                  <a:lnTo>
                    <a:pt x="131763" y="886369"/>
                  </a:lnTo>
                  <a:lnTo>
                    <a:pt x="135255" y="891131"/>
                  </a:lnTo>
                  <a:lnTo>
                    <a:pt x="139383" y="895575"/>
                  </a:lnTo>
                  <a:lnTo>
                    <a:pt x="143193" y="900020"/>
                  </a:lnTo>
                  <a:lnTo>
                    <a:pt x="147955" y="903829"/>
                  </a:lnTo>
                  <a:lnTo>
                    <a:pt x="152400" y="907639"/>
                  </a:lnTo>
                  <a:lnTo>
                    <a:pt x="157480" y="911131"/>
                  </a:lnTo>
                  <a:lnTo>
                    <a:pt x="157480" y="1044150"/>
                  </a:lnTo>
                  <a:lnTo>
                    <a:pt x="152400" y="1047642"/>
                  </a:lnTo>
                  <a:lnTo>
                    <a:pt x="147955" y="1051452"/>
                  </a:lnTo>
                  <a:lnTo>
                    <a:pt x="143193" y="1055261"/>
                  </a:lnTo>
                  <a:lnTo>
                    <a:pt x="139383" y="1059388"/>
                  </a:lnTo>
                  <a:lnTo>
                    <a:pt x="135255" y="1064150"/>
                  </a:lnTo>
                  <a:lnTo>
                    <a:pt x="131763" y="1068912"/>
                  </a:lnTo>
                  <a:lnTo>
                    <a:pt x="127953" y="1073992"/>
                  </a:lnTo>
                  <a:lnTo>
                    <a:pt x="125095" y="1079071"/>
                  </a:lnTo>
                  <a:lnTo>
                    <a:pt x="122555" y="1084468"/>
                  </a:lnTo>
                  <a:lnTo>
                    <a:pt x="119698" y="1089865"/>
                  </a:lnTo>
                  <a:lnTo>
                    <a:pt x="117793" y="1095897"/>
                  </a:lnTo>
                  <a:lnTo>
                    <a:pt x="116205" y="1101611"/>
                  </a:lnTo>
                  <a:lnTo>
                    <a:pt x="114618" y="1107643"/>
                  </a:lnTo>
                  <a:lnTo>
                    <a:pt x="113665" y="1113993"/>
                  </a:lnTo>
                  <a:lnTo>
                    <a:pt x="113030" y="1120342"/>
                  </a:lnTo>
                  <a:lnTo>
                    <a:pt x="113030" y="1126691"/>
                  </a:lnTo>
                  <a:lnTo>
                    <a:pt x="113030" y="1133041"/>
                  </a:lnTo>
                  <a:lnTo>
                    <a:pt x="113665" y="1139390"/>
                  </a:lnTo>
                  <a:lnTo>
                    <a:pt x="114618" y="1145739"/>
                  </a:lnTo>
                  <a:lnTo>
                    <a:pt x="116205" y="1151454"/>
                  </a:lnTo>
                  <a:lnTo>
                    <a:pt x="117793" y="1157486"/>
                  </a:lnTo>
                  <a:lnTo>
                    <a:pt x="119698" y="1163517"/>
                  </a:lnTo>
                  <a:lnTo>
                    <a:pt x="122555" y="1168597"/>
                  </a:lnTo>
                  <a:lnTo>
                    <a:pt x="125095" y="1174311"/>
                  </a:lnTo>
                  <a:lnTo>
                    <a:pt x="127953" y="1179708"/>
                  </a:lnTo>
                  <a:lnTo>
                    <a:pt x="131763" y="1184470"/>
                  </a:lnTo>
                  <a:lnTo>
                    <a:pt x="135255" y="1189232"/>
                  </a:lnTo>
                  <a:lnTo>
                    <a:pt x="139383" y="1193677"/>
                  </a:lnTo>
                  <a:lnTo>
                    <a:pt x="143193" y="1198121"/>
                  </a:lnTo>
                  <a:lnTo>
                    <a:pt x="147955" y="1201931"/>
                  </a:lnTo>
                  <a:lnTo>
                    <a:pt x="152400" y="1205741"/>
                  </a:lnTo>
                  <a:lnTo>
                    <a:pt x="157480" y="1209233"/>
                  </a:lnTo>
                  <a:lnTo>
                    <a:pt x="157480" y="1867660"/>
                  </a:lnTo>
                  <a:lnTo>
                    <a:pt x="152400" y="1871152"/>
                  </a:lnTo>
                  <a:lnTo>
                    <a:pt x="147955" y="1874961"/>
                  </a:lnTo>
                  <a:lnTo>
                    <a:pt x="143193" y="1878771"/>
                  </a:lnTo>
                  <a:lnTo>
                    <a:pt x="139383" y="1883533"/>
                  </a:lnTo>
                  <a:lnTo>
                    <a:pt x="135255" y="1887660"/>
                  </a:lnTo>
                  <a:lnTo>
                    <a:pt x="131763" y="1892740"/>
                  </a:lnTo>
                  <a:lnTo>
                    <a:pt x="127953" y="1897502"/>
                  </a:lnTo>
                  <a:lnTo>
                    <a:pt x="125095" y="1902899"/>
                  </a:lnTo>
                  <a:lnTo>
                    <a:pt x="122555" y="1907978"/>
                  </a:lnTo>
                  <a:lnTo>
                    <a:pt x="119698" y="1913692"/>
                  </a:lnTo>
                  <a:lnTo>
                    <a:pt x="117793" y="1919724"/>
                  </a:lnTo>
                  <a:lnTo>
                    <a:pt x="116205" y="1925756"/>
                  </a:lnTo>
                  <a:lnTo>
                    <a:pt x="114618" y="1931471"/>
                  </a:lnTo>
                  <a:lnTo>
                    <a:pt x="113665" y="1937820"/>
                  </a:lnTo>
                  <a:lnTo>
                    <a:pt x="113030" y="1944169"/>
                  </a:lnTo>
                  <a:lnTo>
                    <a:pt x="113030" y="1950836"/>
                  </a:lnTo>
                  <a:lnTo>
                    <a:pt x="113030" y="1956868"/>
                  </a:lnTo>
                  <a:lnTo>
                    <a:pt x="113665" y="1963217"/>
                  </a:lnTo>
                  <a:lnTo>
                    <a:pt x="114618" y="1969567"/>
                  </a:lnTo>
                  <a:lnTo>
                    <a:pt x="116205" y="1975281"/>
                  </a:lnTo>
                  <a:lnTo>
                    <a:pt x="117793" y="1981313"/>
                  </a:lnTo>
                  <a:lnTo>
                    <a:pt x="119698" y="1987345"/>
                  </a:lnTo>
                  <a:lnTo>
                    <a:pt x="122555" y="1992742"/>
                  </a:lnTo>
                  <a:lnTo>
                    <a:pt x="125095" y="1998139"/>
                  </a:lnTo>
                  <a:lnTo>
                    <a:pt x="127953" y="2003536"/>
                  </a:lnTo>
                  <a:lnTo>
                    <a:pt x="131763" y="2008298"/>
                  </a:lnTo>
                  <a:lnTo>
                    <a:pt x="135255" y="2013060"/>
                  </a:lnTo>
                  <a:lnTo>
                    <a:pt x="139383" y="2017504"/>
                  </a:lnTo>
                  <a:lnTo>
                    <a:pt x="143193" y="2021949"/>
                  </a:lnTo>
                  <a:lnTo>
                    <a:pt x="147955" y="2025758"/>
                  </a:lnTo>
                  <a:lnTo>
                    <a:pt x="152400" y="2029885"/>
                  </a:lnTo>
                  <a:lnTo>
                    <a:pt x="157480" y="2033060"/>
                  </a:lnTo>
                  <a:lnTo>
                    <a:pt x="157480" y="2166079"/>
                  </a:lnTo>
                  <a:lnTo>
                    <a:pt x="152400" y="2169571"/>
                  </a:lnTo>
                  <a:lnTo>
                    <a:pt x="147955" y="2173381"/>
                  </a:lnTo>
                  <a:lnTo>
                    <a:pt x="143193" y="2177190"/>
                  </a:lnTo>
                  <a:lnTo>
                    <a:pt x="139383" y="2181635"/>
                  </a:lnTo>
                  <a:lnTo>
                    <a:pt x="135255" y="2186079"/>
                  </a:lnTo>
                  <a:lnTo>
                    <a:pt x="131763" y="2190841"/>
                  </a:lnTo>
                  <a:lnTo>
                    <a:pt x="127953" y="2195921"/>
                  </a:lnTo>
                  <a:lnTo>
                    <a:pt x="125095" y="2201000"/>
                  </a:lnTo>
                  <a:lnTo>
                    <a:pt x="122555" y="2206715"/>
                  </a:lnTo>
                  <a:lnTo>
                    <a:pt x="119698" y="2211794"/>
                  </a:lnTo>
                  <a:lnTo>
                    <a:pt x="117793" y="2217826"/>
                  </a:lnTo>
                  <a:lnTo>
                    <a:pt x="116205" y="2223858"/>
                  </a:lnTo>
                  <a:lnTo>
                    <a:pt x="114618" y="2229572"/>
                  </a:lnTo>
                  <a:lnTo>
                    <a:pt x="113665" y="2235922"/>
                  </a:lnTo>
                  <a:lnTo>
                    <a:pt x="113030" y="2242271"/>
                  </a:lnTo>
                  <a:lnTo>
                    <a:pt x="113030" y="2248938"/>
                  </a:lnTo>
                  <a:lnTo>
                    <a:pt x="113030" y="2254970"/>
                  </a:lnTo>
                  <a:lnTo>
                    <a:pt x="113665" y="2261319"/>
                  </a:lnTo>
                  <a:lnTo>
                    <a:pt x="114618" y="2267668"/>
                  </a:lnTo>
                  <a:lnTo>
                    <a:pt x="116205" y="2273700"/>
                  </a:lnTo>
                  <a:lnTo>
                    <a:pt x="117793" y="2279415"/>
                  </a:lnTo>
                  <a:lnTo>
                    <a:pt x="119698" y="2285446"/>
                  </a:lnTo>
                  <a:lnTo>
                    <a:pt x="122555" y="2291161"/>
                  </a:lnTo>
                  <a:lnTo>
                    <a:pt x="125095" y="2296240"/>
                  </a:lnTo>
                  <a:lnTo>
                    <a:pt x="127953" y="2301637"/>
                  </a:lnTo>
                  <a:lnTo>
                    <a:pt x="131763" y="2306399"/>
                  </a:lnTo>
                  <a:lnTo>
                    <a:pt x="135255" y="2311161"/>
                  </a:lnTo>
                  <a:lnTo>
                    <a:pt x="139383" y="2315923"/>
                  </a:lnTo>
                  <a:lnTo>
                    <a:pt x="143193" y="2320050"/>
                  </a:lnTo>
                  <a:lnTo>
                    <a:pt x="147955" y="2323860"/>
                  </a:lnTo>
                  <a:lnTo>
                    <a:pt x="152400" y="2327670"/>
                  </a:lnTo>
                  <a:lnTo>
                    <a:pt x="157480" y="2331162"/>
                  </a:lnTo>
                  <a:lnTo>
                    <a:pt x="157480" y="2498149"/>
                  </a:lnTo>
                  <a:lnTo>
                    <a:pt x="310198" y="2498149"/>
                  </a:lnTo>
                  <a:lnTo>
                    <a:pt x="310198" y="2347670"/>
                  </a:lnTo>
                  <a:lnTo>
                    <a:pt x="408623" y="2347670"/>
                  </a:lnTo>
                  <a:lnTo>
                    <a:pt x="413385" y="2347670"/>
                  </a:lnTo>
                  <a:lnTo>
                    <a:pt x="418465" y="2347035"/>
                  </a:lnTo>
                  <a:lnTo>
                    <a:pt x="423228" y="2346400"/>
                  </a:lnTo>
                  <a:lnTo>
                    <a:pt x="428308" y="2345765"/>
                  </a:lnTo>
                  <a:lnTo>
                    <a:pt x="433070" y="2344495"/>
                  </a:lnTo>
                  <a:lnTo>
                    <a:pt x="437833" y="2343225"/>
                  </a:lnTo>
                  <a:lnTo>
                    <a:pt x="442595" y="2341956"/>
                  </a:lnTo>
                  <a:lnTo>
                    <a:pt x="447040" y="2339733"/>
                  </a:lnTo>
                  <a:lnTo>
                    <a:pt x="451485" y="2337829"/>
                  </a:lnTo>
                  <a:lnTo>
                    <a:pt x="455613" y="2335924"/>
                  </a:lnTo>
                  <a:lnTo>
                    <a:pt x="459740" y="2333384"/>
                  </a:lnTo>
                  <a:lnTo>
                    <a:pt x="463868" y="2330844"/>
                  </a:lnTo>
                  <a:lnTo>
                    <a:pt x="467678" y="2327987"/>
                  </a:lnTo>
                  <a:lnTo>
                    <a:pt x="471488" y="2325130"/>
                  </a:lnTo>
                  <a:lnTo>
                    <a:pt x="474980" y="2321955"/>
                  </a:lnTo>
                  <a:lnTo>
                    <a:pt x="478473" y="2318781"/>
                  </a:lnTo>
                  <a:lnTo>
                    <a:pt x="481648" y="2315288"/>
                  </a:lnTo>
                  <a:lnTo>
                    <a:pt x="484823" y="2311796"/>
                  </a:lnTo>
                  <a:lnTo>
                    <a:pt x="487680" y="2307987"/>
                  </a:lnTo>
                  <a:lnTo>
                    <a:pt x="490538" y="2304177"/>
                  </a:lnTo>
                  <a:lnTo>
                    <a:pt x="493078" y="2300050"/>
                  </a:lnTo>
                  <a:lnTo>
                    <a:pt x="495618" y="2295923"/>
                  </a:lnTo>
                  <a:lnTo>
                    <a:pt x="497523" y="2291796"/>
                  </a:lnTo>
                  <a:lnTo>
                    <a:pt x="499428" y="2287351"/>
                  </a:lnTo>
                  <a:lnTo>
                    <a:pt x="501650" y="2282907"/>
                  </a:lnTo>
                  <a:lnTo>
                    <a:pt x="502920" y="2278145"/>
                  </a:lnTo>
                  <a:lnTo>
                    <a:pt x="504190" y="2273700"/>
                  </a:lnTo>
                  <a:lnTo>
                    <a:pt x="505460" y="2268621"/>
                  </a:lnTo>
                  <a:lnTo>
                    <a:pt x="506095" y="2263541"/>
                  </a:lnTo>
                  <a:lnTo>
                    <a:pt x="506730" y="2258779"/>
                  </a:lnTo>
                  <a:lnTo>
                    <a:pt x="507365" y="2253700"/>
                  </a:lnTo>
                  <a:lnTo>
                    <a:pt x="507365" y="2248938"/>
                  </a:lnTo>
                  <a:lnTo>
                    <a:pt x="507365" y="2243541"/>
                  </a:lnTo>
                  <a:lnTo>
                    <a:pt x="506730" y="2238461"/>
                  </a:lnTo>
                  <a:lnTo>
                    <a:pt x="506095" y="2233699"/>
                  </a:lnTo>
                  <a:lnTo>
                    <a:pt x="505460" y="2228620"/>
                  </a:lnTo>
                  <a:lnTo>
                    <a:pt x="504190" y="2223858"/>
                  </a:lnTo>
                  <a:lnTo>
                    <a:pt x="502920" y="2219096"/>
                  </a:lnTo>
                  <a:lnTo>
                    <a:pt x="501650" y="2214651"/>
                  </a:lnTo>
                  <a:lnTo>
                    <a:pt x="499428" y="2209889"/>
                  </a:lnTo>
                  <a:lnTo>
                    <a:pt x="497523" y="2205762"/>
                  </a:lnTo>
                  <a:lnTo>
                    <a:pt x="495618" y="2201318"/>
                  </a:lnTo>
                  <a:lnTo>
                    <a:pt x="493078" y="2197508"/>
                  </a:lnTo>
                  <a:lnTo>
                    <a:pt x="490538" y="2193063"/>
                  </a:lnTo>
                  <a:lnTo>
                    <a:pt x="487680" y="2189254"/>
                  </a:lnTo>
                  <a:lnTo>
                    <a:pt x="484823" y="2185444"/>
                  </a:lnTo>
                  <a:lnTo>
                    <a:pt x="481648" y="2181952"/>
                  </a:lnTo>
                  <a:lnTo>
                    <a:pt x="478473" y="2178460"/>
                  </a:lnTo>
                  <a:lnTo>
                    <a:pt x="474980" y="2175285"/>
                  </a:lnTo>
                  <a:lnTo>
                    <a:pt x="471488" y="2172111"/>
                  </a:lnTo>
                  <a:lnTo>
                    <a:pt x="467678" y="2168936"/>
                  </a:lnTo>
                  <a:lnTo>
                    <a:pt x="463868" y="2166396"/>
                  </a:lnTo>
                  <a:lnTo>
                    <a:pt x="459740" y="2163857"/>
                  </a:lnTo>
                  <a:lnTo>
                    <a:pt x="455613" y="2161317"/>
                  </a:lnTo>
                  <a:lnTo>
                    <a:pt x="451485" y="2159095"/>
                  </a:lnTo>
                  <a:lnTo>
                    <a:pt x="447040" y="2157190"/>
                  </a:lnTo>
                  <a:lnTo>
                    <a:pt x="442595" y="2155602"/>
                  </a:lnTo>
                  <a:lnTo>
                    <a:pt x="437833" y="2153698"/>
                  </a:lnTo>
                  <a:lnTo>
                    <a:pt x="433070" y="2152428"/>
                  </a:lnTo>
                  <a:lnTo>
                    <a:pt x="428308" y="2151158"/>
                  </a:lnTo>
                  <a:lnTo>
                    <a:pt x="423228" y="2150523"/>
                  </a:lnTo>
                  <a:lnTo>
                    <a:pt x="418465" y="2149888"/>
                  </a:lnTo>
                  <a:lnTo>
                    <a:pt x="413385" y="2149570"/>
                  </a:lnTo>
                  <a:lnTo>
                    <a:pt x="408623" y="2149253"/>
                  </a:lnTo>
                  <a:lnTo>
                    <a:pt x="310198" y="2149253"/>
                  </a:lnTo>
                  <a:lnTo>
                    <a:pt x="310198" y="2049568"/>
                  </a:lnTo>
                  <a:lnTo>
                    <a:pt x="408623" y="2049568"/>
                  </a:lnTo>
                  <a:lnTo>
                    <a:pt x="413385" y="2049568"/>
                  </a:lnTo>
                  <a:lnTo>
                    <a:pt x="418465" y="2048933"/>
                  </a:lnTo>
                  <a:lnTo>
                    <a:pt x="423228" y="2048299"/>
                  </a:lnTo>
                  <a:lnTo>
                    <a:pt x="428308" y="2047664"/>
                  </a:lnTo>
                  <a:lnTo>
                    <a:pt x="433070" y="2046394"/>
                  </a:lnTo>
                  <a:lnTo>
                    <a:pt x="437833" y="2045124"/>
                  </a:lnTo>
                  <a:lnTo>
                    <a:pt x="442595" y="2043537"/>
                  </a:lnTo>
                  <a:lnTo>
                    <a:pt x="447040" y="2041632"/>
                  </a:lnTo>
                  <a:lnTo>
                    <a:pt x="451485" y="2039727"/>
                  </a:lnTo>
                  <a:lnTo>
                    <a:pt x="455613" y="2037822"/>
                  </a:lnTo>
                  <a:lnTo>
                    <a:pt x="459740" y="2034965"/>
                  </a:lnTo>
                  <a:lnTo>
                    <a:pt x="463868" y="2032743"/>
                  </a:lnTo>
                  <a:lnTo>
                    <a:pt x="467678" y="2029885"/>
                  </a:lnTo>
                  <a:lnTo>
                    <a:pt x="471488" y="2026711"/>
                  </a:lnTo>
                  <a:lnTo>
                    <a:pt x="474980" y="2023854"/>
                  </a:lnTo>
                  <a:lnTo>
                    <a:pt x="478473" y="2020679"/>
                  </a:lnTo>
                  <a:lnTo>
                    <a:pt x="481648" y="2017187"/>
                  </a:lnTo>
                  <a:lnTo>
                    <a:pt x="484823" y="2013695"/>
                  </a:lnTo>
                  <a:lnTo>
                    <a:pt x="487680" y="2009568"/>
                  </a:lnTo>
                  <a:lnTo>
                    <a:pt x="490538" y="2006075"/>
                  </a:lnTo>
                  <a:lnTo>
                    <a:pt x="493078" y="2001948"/>
                  </a:lnTo>
                  <a:lnTo>
                    <a:pt x="495618" y="1997821"/>
                  </a:lnTo>
                  <a:lnTo>
                    <a:pt x="497523" y="1993694"/>
                  </a:lnTo>
                  <a:lnTo>
                    <a:pt x="499428" y="1989250"/>
                  </a:lnTo>
                  <a:lnTo>
                    <a:pt x="501650" y="1984805"/>
                  </a:lnTo>
                  <a:lnTo>
                    <a:pt x="502920" y="1980043"/>
                  </a:lnTo>
                  <a:lnTo>
                    <a:pt x="504190" y="1975281"/>
                  </a:lnTo>
                  <a:lnTo>
                    <a:pt x="505460" y="1970519"/>
                  </a:lnTo>
                  <a:lnTo>
                    <a:pt x="506095" y="1965440"/>
                  </a:lnTo>
                  <a:lnTo>
                    <a:pt x="506730" y="1960678"/>
                  </a:lnTo>
                  <a:lnTo>
                    <a:pt x="507365" y="1955598"/>
                  </a:lnTo>
                  <a:lnTo>
                    <a:pt x="507365" y="1950836"/>
                  </a:lnTo>
                  <a:lnTo>
                    <a:pt x="507365" y="1945439"/>
                  </a:lnTo>
                  <a:lnTo>
                    <a:pt x="506730" y="1940360"/>
                  </a:lnTo>
                  <a:lnTo>
                    <a:pt x="506095" y="1935598"/>
                  </a:lnTo>
                  <a:lnTo>
                    <a:pt x="505460" y="1930518"/>
                  </a:lnTo>
                  <a:lnTo>
                    <a:pt x="504190" y="1925756"/>
                  </a:lnTo>
                  <a:lnTo>
                    <a:pt x="502920" y="1920994"/>
                  </a:lnTo>
                  <a:lnTo>
                    <a:pt x="501650" y="1916232"/>
                  </a:lnTo>
                  <a:lnTo>
                    <a:pt x="499428" y="1912105"/>
                  </a:lnTo>
                  <a:lnTo>
                    <a:pt x="497523" y="1907343"/>
                  </a:lnTo>
                  <a:lnTo>
                    <a:pt x="495618" y="1903216"/>
                  </a:lnTo>
                  <a:lnTo>
                    <a:pt x="493078" y="1899089"/>
                  </a:lnTo>
                  <a:lnTo>
                    <a:pt x="490538" y="1894962"/>
                  </a:lnTo>
                  <a:lnTo>
                    <a:pt x="487680" y="1891470"/>
                  </a:lnTo>
                  <a:lnTo>
                    <a:pt x="484823" y="1887343"/>
                  </a:lnTo>
                  <a:lnTo>
                    <a:pt x="481648" y="1883851"/>
                  </a:lnTo>
                  <a:lnTo>
                    <a:pt x="478473" y="1880358"/>
                  </a:lnTo>
                  <a:lnTo>
                    <a:pt x="474980" y="1877184"/>
                  </a:lnTo>
                  <a:lnTo>
                    <a:pt x="471488" y="1873692"/>
                  </a:lnTo>
                  <a:lnTo>
                    <a:pt x="467678" y="1870834"/>
                  </a:lnTo>
                  <a:lnTo>
                    <a:pt x="463868" y="1868295"/>
                  </a:lnTo>
                  <a:lnTo>
                    <a:pt x="459740" y="1865437"/>
                  </a:lnTo>
                  <a:lnTo>
                    <a:pt x="455613" y="1863215"/>
                  </a:lnTo>
                  <a:lnTo>
                    <a:pt x="451485" y="1860993"/>
                  </a:lnTo>
                  <a:lnTo>
                    <a:pt x="447040" y="1859088"/>
                  </a:lnTo>
                  <a:lnTo>
                    <a:pt x="442595" y="1857501"/>
                  </a:lnTo>
                  <a:lnTo>
                    <a:pt x="437833" y="1855596"/>
                  </a:lnTo>
                  <a:lnTo>
                    <a:pt x="433070" y="1854326"/>
                  </a:lnTo>
                  <a:lnTo>
                    <a:pt x="428308" y="1853056"/>
                  </a:lnTo>
                  <a:lnTo>
                    <a:pt x="423228" y="1852421"/>
                  </a:lnTo>
                  <a:lnTo>
                    <a:pt x="418465" y="1851786"/>
                  </a:lnTo>
                  <a:lnTo>
                    <a:pt x="413385" y="1851469"/>
                  </a:lnTo>
                  <a:lnTo>
                    <a:pt x="408623" y="1851151"/>
                  </a:lnTo>
                  <a:lnTo>
                    <a:pt x="310198" y="1851151"/>
                  </a:lnTo>
                  <a:lnTo>
                    <a:pt x="310198" y="1225741"/>
                  </a:lnTo>
                  <a:lnTo>
                    <a:pt x="408623" y="1225741"/>
                  </a:lnTo>
                  <a:lnTo>
                    <a:pt x="413385" y="1225741"/>
                  </a:lnTo>
                  <a:lnTo>
                    <a:pt x="418465" y="1225106"/>
                  </a:lnTo>
                  <a:lnTo>
                    <a:pt x="423228" y="1224471"/>
                  </a:lnTo>
                  <a:lnTo>
                    <a:pt x="428308" y="1223836"/>
                  </a:lnTo>
                  <a:lnTo>
                    <a:pt x="433070" y="1222566"/>
                  </a:lnTo>
                  <a:lnTo>
                    <a:pt x="437833" y="1221296"/>
                  </a:lnTo>
                  <a:lnTo>
                    <a:pt x="442595" y="1219709"/>
                  </a:lnTo>
                  <a:lnTo>
                    <a:pt x="447040" y="1217804"/>
                  </a:lnTo>
                  <a:lnTo>
                    <a:pt x="451485" y="1215900"/>
                  </a:lnTo>
                  <a:lnTo>
                    <a:pt x="455613" y="1213995"/>
                  </a:lnTo>
                  <a:lnTo>
                    <a:pt x="459740" y="1211138"/>
                  </a:lnTo>
                  <a:lnTo>
                    <a:pt x="463868" y="1208915"/>
                  </a:lnTo>
                  <a:lnTo>
                    <a:pt x="467678" y="1206058"/>
                  </a:lnTo>
                  <a:lnTo>
                    <a:pt x="471488" y="1202883"/>
                  </a:lnTo>
                  <a:lnTo>
                    <a:pt x="474980" y="1200026"/>
                  </a:lnTo>
                  <a:lnTo>
                    <a:pt x="478473" y="1196852"/>
                  </a:lnTo>
                  <a:lnTo>
                    <a:pt x="481648" y="1193359"/>
                  </a:lnTo>
                  <a:lnTo>
                    <a:pt x="484823" y="1189867"/>
                  </a:lnTo>
                  <a:lnTo>
                    <a:pt x="487680" y="1185740"/>
                  </a:lnTo>
                  <a:lnTo>
                    <a:pt x="490538" y="1182248"/>
                  </a:lnTo>
                  <a:lnTo>
                    <a:pt x="493078" y="1177803"/>
                  </a:lnTo>
                  <a:lnTo>
                    <a:pt x="495618" y="1173994"/>
                  </a:lnTo>
                  <a:lnTo>
                    <a:pt x="497523" y="1169549"/>
                  </a:lnTo>
                  <a:lnTo>
                    <a:pt x="499428" y="1165422"/>
                  </a:lnTo>
                  <a:lnTo>
                    <a:pt x="501650" y="1160660"/>
                  </a:lnTo>
                  <a:lnTo>
                    <a:pt x="502920" y="1156216"/>
                  </a:lnTo>
                  <a:lnTo>
                    <a:pt x="504190" y="1151454"/>
                  </a:lnTo>
                  <a:lnTo>
                    <a:pt x="505460" y="1146692"/>
                  </a:lnTo>
                  <a:lnTo>
                    <a:pt x="506095" y="1141612"/>
                  </a:lnTo>
                  <a:lnTo>
                    <a:pt x="506730" y="1136850"/>
                  </a:lnTo>
                  <a:lnTo>
                    <a:pt x="507365" y="1131771"/>
                  </a:lnTo>
                  <a:lnTo>
                    <a:pt x="507365" y="1126691"/>
                  </a:lnTo>
                  <a:lnTo>
                    <a:pt x="507365" y="1121612"/>
                  </a:lnTo>
                  <a:lnTo>
                    <a:pt x="506730" y="1116532"/>
                  </a:lnTo>
                  <a:lnTo>
                    <a:pt x="506095" y="1111770"/>
                  </a:lnTo>
                  <a:lnTo>
                    <a:pt x="505460" y="1106691"/>
                  </a:lnTo>
                  <a:lnTo>
                    <a:pt x="504190" y="1101611"/>
                  </a:lnTo>
                  <a:lnTo>
                    <a:pt x="502920" y="1097167"/>
                  </a:lnTo>
                  <a:lnTo>
                    <a:pt x="501650" y="1092405"/>
                  </a:lnTo>
                  <a:lnTo>
                    <a:pt x="499428" y="1088278"/>
                  </a:lnTo>
                  <a:lnTo>
                    <a:pt x="497523" y="1083516"/>
                  </a:lnTo>
                  <a:lnTo>
                    <a:pt x="495618" y="1079389"/>
                  </a:lnTo>
                  <a:lnTo>
                    <a:pt x="493078" y="1075262"/>
                  </a:lnTo>
                  <a:lnTo>
                    <a:pt x="490538" y="1071452"/>
                  </a:lnTo>
                  <a:lnTo>
                    <a:pt x="487680" y="1067325"/>
                  </a:lnTo>
                  <a:lnTo>
                    <a:pt x="484823" y="1063515"/>
                  </a:lnTo>
                  <a:lnTo>
                    <a:pt x="481648" y="1060341"/>
                  </a:lnTo>
                  <a:lnTo>
                    <a:pt x="478473" y="1056531"/>
                  </a:lnTo>
                  <a:lnTo>
                    <a:pt x="474980" y="1053356"/>
                  </a:lnTo>
                  <a:lnTo>
                    <a:pt x="471488" y="1050182"/>
                  </a:lnTo>
                  <a:lnTo>
                    <a:pt x="467678" y="1047324"/>
                  </a:lnTo>
                  <a:lnTo>
                    <a:pt x="463868" y="1044467"/>
                  </a:lnTo>
                  <a:lnTo>
                    <a:pt x="459740" y="1041928"/>
                  </a:lnTo>
                  <a:lnTo>
                    <a:pt x="455613" y="1039388"/>
                  </a:lnTo>
                  <a:lnTo>
                    <a:pt x="451485" y="1037483"/>
                  </a:lnTo>
                  <a:lnTo>
                    <a:pt x="447040" y="1035578"/>
                  </a:lnTo>
                  <a:lnTo>
                    <a:pt x="442595" y="1033356"/>
                  </a:lnTo>
                  <a:lnTo>
                    <a:pt x="437833" y="1032086"/>
                  </a:lnTo>
                  <a:lnTo>
                    <a:pt x="433070" y="1030816"/>
                  </a:lnTo>
                  <a:lnTo>
                    <a:pt x="428308" y="1029546"/>
                  </a:lnTo>
                  <a:lnTo>
                    <a:pt x="423228" y="1028911"/>
                  </a:lnTo>
                  <a:lnTo>
                    <a:pt x="418465" y="1028276"/>
                  </a:lnTo>
                  <a:lnTo>
                    <a:pt x="413385" y="1027959"/>
                  </a:lnTo>
                  <a:lnTo>
                    <a:pt x="408623" y="1027642"/>
                  </a:lnTo>
                  <a:lnTo>
                    <a:pt x="310198" y="1027642"/>
                  </a:lnTo>
                  <a:lnTo>
                    <a:pt x="310198" y="927639"/>
                  </a:lnTo>
                  <a:lnTo>
                    <a:pt x="408623" y="927639"/>
                  </a:lnTo>
                  <a:lnTo>
                    <a:pt x="413385" y="927639"/>
                  </a:lnTo>
                  <a:lnTo>
                    <a:pt x="418465" y="927004"/>
                  </a:lnTo>
                  <a:lnTo>
                    <a:pt x="423228" y="926369"/>
                  </a:lnTo>
                  <a:lnTo>
                    <a:pt x="428308" y="925735"/>
                  </a:lnTo>
                  <a:lnTo>
                    <a:pt x="433070" y="924465"/>
                  </a:lnTo>
                  <a:lnTo>
                    <a:pt x="437833" y="922877"/>
                  </a:lnTo>
                  <a:lnTo>
                    <a:pt x="442595" y="921607"/>
                  </a:lnTo>
                  <a:lnTo>
                    <a:pt x="447040" y="919703"/>
                  </a:lnTo>
                  <a:lnTo>
                    <a:pt x="451485" y="917798"/>
                  </a:lnTo>
                  <a:lnTo>
                    <a:pt x="455613" y="915893"/>
                  </a:lnTo>
                  <a:lnTo>
                    <a:pt x="459740" y="913036"/>
                  </a:lnTo>
                  <a:lnTo>
                    <a:pt x="463868" y="910814"/>
                  </a:lnTo>
                  <a:lnTo>
                    <a:pt x="467678" y="907956"/>
                  </a:lnTo>
                  <a:lnTo>
                    <a:pt x="471488" y="904782"/>
                  </a:lnTo>
                  <a:lnTo>
                    <a:pt x="474980" y="901925"/>
                  </a:lnTo>
                  <a:lnTo>
                    <a:pt x="478473" y="898750"/>
                  </a:lnTo>
                  <a:lnTo>
                    <a:pt x="481648" y="895258"/>
                  </a:lnTo>
                  <a:lnTo>
                    <a:pt x="484823" y="891766"/>
                  </a:lnTo>
                  <a:lnTo>
                    <a:pt x="487680" y="887638"/>
                  </a:lnTo>
                  <a:lnTo>
                    <a:pt x="490538" y="883829"/>
                  </a:lnTo>
                  <a:lnTo>
                    <a:pt x="493078" y="879702"/>
                  </a:lnTo>
                  <a:lnTo>
                    <a:pt x="495618" y="875892"/>
                  </a:lnTo>
                  <a:lnTo>
                    <a:pt x="497523" y="871448"/>
                  </a:lnTo>
                  <a:lnTo>
                    <a:pt x="499428" y="867003"/>
                  </a:lnTo>
                  <a:lnTo>
                    <a:pt x="501650" y="862559"/>
                  </a:lnTo>
                  <a:lnTo>
                    <a:pt x="502920" y="858114"/>
                  </a:lnTo>
                  <a:lnTo>
                    <a:pt x="504190" y="853352"/>
                  </a:lnTo>
                  <a:lnTo>
                    <a:pt x="505460" y="848590"/>
                  </a:lnTo>
                  <a:lnTo>
                    <a:pt x="506095" y="843511"/>
                  </a:lnTo>
                  <a:lnTo>
                    <a:pt x="506730" y="838431"/>
                  </a:lnTo>
                  <a:lnTo>
                    <a:pt x="507365" y="833669"/>
                  </a:lnTo>
                  <a:lnTo>
                    <a:pt x="507365" y="828590"/>
                  </a:lnTo>
                  <a:lnTo>
                    <a:pt x="507365" y="823510"/>
                  </a:lnTo>
                  <a:lnTo>
                    <a:pt x="506730" y="818431"/>
                  </a:lnTo>
                  <a:lnTo>
                    <a:pt x="506095" y="813669"/>
                  </a:lnTo>
                  <a:lnTo>
                    <a:pt x="505460" y="808589"/>
                  </a:lnTo>
                  <a:lnTo>
                    <a:pt x="504190" y="803510"/>
                  </a:lnTo>
                  <a:lnTo>
                    <a:pt x="502920" y="799065"/>
                  </a:lnTo>
                  <a:lnTo>
                    <a:pt x="501650" y="794303"/>
                  </a:lnTo>
                  <a:lnTo>
                    <a:pt x="499428" y="790176"/>
                  </a:lnTo>
                  <a:lnTo>
                    <a:pt x="497523" y="785414"/>
                  </a:lnTo>
                  <a:lnTo>
                    <a:pt x="495618" y="781287"/>
                  </a:lnTo>
                  <a:lnTo>
                    <a:pt x="493078" y="777160"/>
                  </a:lnTo>
                  <a:lnTo>
                    <a:pt x="490538" y="773350"/>
                  </a:lnTo>
                  <a:lnTo>
                    <a:pt x="487680" y="769223"/>
                  </a:lnTo>
                  <a:lnTo>
                    <a:pt x="484823" y="765414"/>
                  </a:lnTo>
                  <a:lnTo>
                    <a:pt x="481648" y="761921"/>
                  </a:lnTo>
                  <a:lnTo>
                    <a:pt x="478473" y="758429"/>
                  </a:lnTo>
                  <a:lnTo>
                    <a:pt x="474980" y="755255"/>
                  </a:lnTo>
                  <a:lnTo>
                    <a:pt x="471488" y="752080"/>
                  </a:lnTo>
                  <a:lnTo>
                    <a:pt x="467678" y="749223"/>
                  </a:lnTo>
                  <a:lnTo>
                    <a:pt x="463868" y="746366"/>
                  </a:lnTo>
                  <a:lnTo>
                    <a:pt x="459740" y="743826"/>
                  </a:lnTo>
                  <a:lnTo>
                    <a:pt x="455613" y="741286"/>
                  </a:lnTo>
                  <a:lnTo>
                    <a:pt x="451485" y="739381"/>
                  </a:lnTo>
                  <a:lnTo>
                    <a:pt x="447040" y="737477"/>
                  </a:lnTo>
                  <a:lnTo>
                    <a:pt x="442595" y="735254"/>
                  </a:lnTo>
                  <a:lnTo>
                    <a:pt x="437833" y="733984"/>
                  </a:lnTo>
                  <a:lnTo>
                    <a:pt x="433070" y="732715"/>
                  </a:lnTo>
                  <a:lnTo>
                    <a:pt x="428308" y="731445"/>
                  </a:lnTo>
                  <a:lnTo>
                    <a:pt x="423228" y="730810"/>
                  </a:lnTo>
                  <a:lnTo>
                    <a:pt x="418465" y="730175"/>
                  </a:lnTo>
                  <a:lnTo>
                    <a:pt x="413385" y="729857"/>
                  </a:lnTo>
                  <a:lnTo>
                    <a:pt x="408623" y="729540"/>
                  </a:lnTo>
                  <a:lnTo>
                    <a:pt x="310198" y="729540"/>
                  </a:lnTo>
                  <a:lnTo>
                    <a:pt x="310198" y="570171"/>
                  </a:lnTo>
                  <a:lnTo>
                    <a:pt x="157480" y="570171"/>
                  </a:lnTo>
                  <a:close/>
                  <a:moveTo>
                    <a:pt x="998220" y="400644"/>
                  </a:moveTo>
                  <a:lnTo>
                    <a:pt x="982980" y="400961"/>
                  </a:lnTo>
                  <a:lnTo>
                    <a:pt x="968058" y="401914"/>
                  </a:lnTo>
                  <a:lnTo>
                    <a:pt x="953135" y="403818"/>
                  </a:lnTo>
                  <a:lnTo>
                    <a:pt x="938213" y="406676"/>
                  </a:lnTo>
                  <a:lnTo>
                    <a:pt x="923925" y="409850"/>
                  </a:lnTo>
                  <a:lnTo>
                    <a:pt x="909955" y="413660"/>
                  </a:lnTo>
                  <a:lnTo>
                    <a:pt x="895985" y="418422"/>
                  </a:lnTo>
                  <a:lnTo>
                    <a:pt x="882650" y="424136"/>
                  </a:lnTo>
                  <a:lnTo>
                    <a:pt x="869315" y="429851"/>
                  </a:lnTo>
                  <a:lnTo>
                    <a:pt x="856298" y="436518"/>
                  </a:lnTo>
                  <a:lnTo>
                    <a:pt x="843915" y="443502"/>
                  </a:lnTo>
                  <a:lnTo>
                    <a:pt x="831850" y="451438"/>
                  </a:lnTo>
                  <a:lnTo>
                    <a:pt x="820103" y="459693"/>
                  </a:lnTo>
                  <a:lnTo>
                    <a:pt x="808990" y="468582"/>
                  </a:lnTo>
                  <a:lnTo>
                    <a:pt x="798195" y="477788"/>
                  </a:lnTo>
                  <a:lnTo>
                    <a:pt x="787718" y="487630"/>
                  </a:lnTo>
                  <a:lnTo>
                    <a:pt x="777875" y="497789"/>
                  </a:lnTo>
                  <a:lnTo>
                    <a:pt x="768350" y="508900"/>
                  </a:lnTo>
                  <a:lnTo>
                    <a:pt x="759778" y="520011"/>
                  </a:lnTo>
                  <a:lnTo>
                    <a:pt x="751205" y="531758"/>
                  </a:lnTo>
                  <a:lnTo>
                    <a:pt x="743585" y="543821"/>
                  </a:lnTo>
                  <a:lnTo>
                    <a:pt x="736283" y="556203"/>
                  </a:lnTo>
                  <a:lnTo>
                    <a:pt x="729933" y="569219"/>
                  </a:lnTo>
                  <a:lnTo>
                    <a:pt x="723900" y="582235"/>
                  </a:lnTo>
                  <a:lnTo>
                    <a:pt x="718503" y="595886"/>
                  </a:lnTo>
                  <a:lnTo>
                    <a:pt x="714058" y="609537"/>
                  </a:lnTo>
                  <a:lnTo>
                    <a:pt x="709930" y="623823"/>
                  </a:lnTo>
                  <a:lnTo>
                    <a:pt x="706755" y="638427"/>
                  </a:lnTo>
                  <a:lnTo>
                    <a:pt x="703898" y="653030"/>
                  </a:lnTo>
                  <a:lnTo>
                    <a:pt x="701993" y="667634"/>
                  </a:lnTo>
                  <a:lnTo>
                    <a:pt x="700723" y="682872"/>
                  </a:lnTo>
                  <a:lnTo>
                    <a:pt x="700405" y="698428"/>
                  </a:lnTo>
                  <a:lnTo>
                    <a:pt x="700405" y="2370210"/>
                  </a:lnTo>
                  <a:lnTo>
                    <a:pt x="700723" y="2385449"/>
                  </a:lnTo>
                  <a:lnTo>
                    <a:pt x="701993" y="2400687"/>
                  </a:lnTo>
                  <a:lnTo>
                    <a:pt x="703898" y="2415291"/>
                  </a:lnTo>
                  <a:lnTo>
                    <a:pt x="706755" y="2430211"/>
                  </a:lnTo>
                  <a:lnTo>
                    <a:pt x="709930" y="2444498"/>
                  </a:lnTo>
                  <a:lnTo>
                    <a:pt x="714058" y="2458466"/>
                  </a:lnTo>
                  <a:lnTo>
                    <a:pt x="718503" y="2472435"/>
                  </a:lnTo>
                  <a:lnTo>
                    <a:pt x="723900" y="2486086"/>
                  </a:lnTo>
                  <a:lnTo>
                    <a:pt x="729933" y="2499102"/>
                  </a:lnTo>
                  <a:lnTo>
                    <a:pt x="736283" y="2512118"/>
                  </a:lnTo>
                  <a:lnTo>
                    <a:pt x="743585" y="2524499"/>
                  </a:lnTo>
                  <a:lnTo>
                    <a:pt x="751205" y="2536563"/>
                  </a:lnTo>
                  <a:lnTo>
                    <a:pt x="759778" y="2548309"/>
                  </a:lnTo>
                  <a:lnTo>
                    <a:pt x="768350" y="2559421"/>
                  </a:lnTo>
                  <a:lnTo>
                    <a:pt x="777875" y="2569897"/>
                  </a:lnTo>
                  <a:lnTo>
                    <a:pt x="787718" y="2580691"/>
                  </a:lnTo>
                  <a:lnTo>
                    <a:pt x="798195" y="2590532"/>
                  </a:lnTo>
                  <a:lnTo>
                    <a:pt x="808990" y="2599739"/>
                  </a:lnTo>
                  <a:lnTo>
                    <a:pt x="820103" y="2608628"/>
                  </a:lnTo>
                  <a:lnTo>
                    <a:pt x="831850" y="2616882"/>
                  </a:lnTo>
                  <a:lnTo>
                    <a:pt x="843915" y="2624501"/>
                  </a:lnTo>
                  <a:lnTo>
                    <a:pt x="856298" y="2631803"/>
                  </a:lnTo>
                  <a:lnTo>
                    <a:pt x="869315" y="2638470"/>
                  </a:lnTo>
                  <a:lnTo>
                    <a:pt x="882650" y="2644184"/>
                  </a:lnTo>
                  <a:lnTo>
                    <a:pt x="895985" y="2649581"/>
                  </a:lnTo>
                  <a:lnTo>
                    <a:pt x="909955" y="2654026"/>
                  </a:lnTo>
                  <a:lnTo>
                    <a:pt x="923925" y="2658470"/>
                  </a:lnTo>
                  <a:lnTo>
                    <a:pt x="938213" y="2661645"/>
                  </a:lnTo>
                  <a:lnTo>
                    <a:pt x="953135" y="2664502"/>
                  </a:lnTo>
                  <a:lnTo>
                    <a:pt x="968058" y="2666090"/>
                  </a:lnTo>
                  <a:lnTo>
                    <a:pt x="982980" y="2667359"/>
                  </a:lnTo>
                  <a:lnTo>
                    <a:pt x="998220" y="2667677"/>
                  </a:lnTo>
                  <a:lnTo>
                    <a:pt x="2816543" y="2667677"/>
                  </a:lnTo>
                  <a:lnTo>
                    <a:pt x="2832100" y="2667359"/>
                  </a:lnTo>
                  <a:lnTo>
                    <a:pt x="2847340" y="2666090"/>
                  </a:lnTo>
                  <a:lnTo>
                    <a:pt x="2862263" y="2664502"/>
                  </a:lnTo>
                  <a:lnTo>
                    <a:pt x="2876868" y="2661645"/>
                  </a:lnTo>
                  <a:lnTo>
                    <a:pt x="2891155" y="2658470"/>
                  </a:lnTo>
                  <a:lnTo>
                    <a:pt x="2905443" y="2654026"/>
                  </a:lnTo>
                  <a:lnTo>
                    <a:pt x="2919095" y="2649581"/>
                  </a:lnTo>
                  <a:lnTo>
                    <a:pt x="2932748" y="2644184"/>
                  </a:lnTo>
                  <a:lnTo>
                    <a:pt x="2945765" y="2638470"/>
                  </a:lnTo>
                  <a:lnTo>
                    <a:pt x="2958783" y="2631803"/>
                  </a:lnTo>
                  <a:lnTo>
                    <a:pt x="2971165" y="2624501"/>
                  </a:lnTo>
                  <a:lnTo>
                    <a:pt x="2983230" y="2616882"/>
                  </a:lnTo>
                  <a:lnTo>
                    <a:pt x="2994978" y="2608628"/>
                  </a:lnTo>
                  <a:lnTo>
                    <a:pt x="3006408" y="2599739"/>
                  </a:lnTo>
                  <a:lnTo>
                    <a:pt x="3017203" y="2590532"/>
                  </a:lnTo>
                  <a:lnTo>
                    <a:pt x="3027363" y="2580691"/>
                  </a:lnTo>
                  <a:lnTo>
                    <a:pt x="3037205" y="2569897"/>
                  </a:lnTo>
                  <a:lnTo>
                    <a:pt x="3046413" y="2559421"/>
                  </a:lnTo>
                  <a:lnTo>
                    <a:pt x="3055303" y="2548309"/>
                  </a:lnTo>
                  <a:lnTo>
                    <a:pt x="3063558" y="2536563"/>
                  </a:lnTo>
                  <a:lnTo>
                    <a:pt x="3071495" y="2524499"/>
                  </a:lnTo>
                  <a:lnTo>
                    <a:pt x="3078798" y="2512118"/>
                  </a:lnTo>
                  <a:lnTo>
                    <a:pt x="3085148" y="2499102"/>
                  </a:lnTo>
                  <a:lnTo>
                    <a:pt x="3091498" y="2486086"/>
                  </a:lnTo>
                  <a:lnTo>
                    <a:pt x="3096578" y="2472435"/>
                  </a:lnTo>
                  <a:lnTo>
                    <a:pt x="3101340" y="2458466"/>
                  </a:lnTo>
                  <a:lnTo>
                    <a:pt x="3105150" y="2444498"/>
                  </a:lnTo>
                  <a:lnTo>
                    <a:pt x="3108643" y="2430211"/>
                  </a:lnTo>
                  <a:lnTo>
                    <a:pt x="3111183" y="2415291"/>
                  </a:lnTo>
                  <a:lnTo>
                    <a:pt x="3113088" y="2400687"/>
                  </a:lnTo>
                  <a:lnTo>
                    <a:pt x="3114040" y="2385449"/>
                  </a:lnTo>
                  <a:lnTo>
                    <a:pt x="3114675" y="2370210"/>
                  </a:lnTo>
                  <a:lnTo>
                    <a:pt x="3114675" y="698428"/>
                  </a:lnTo>
                  <a:lnTo>
                    <a:pt x="3114040" y="682872"/>
                  </a:lnTo>
                  <a:lnTo>
                    <a:pt x="3113088" y="667634"/>
                  </a:lnTo>
                  <a:lnTo>
                    <a:pt x="3111183" y="653030"/>
                  </a:lnTo>
                  <a:lnTo>
                    <a:pt x="3108643" y="638427"/>
                  </a:lnTo>
                  <a:lnTo>
                    <a:pt x="3105150" y="623823"/>
                  </a:lnTo>
                  <a:lnTo>
                    <a:pt x="3101340" y="609537"/>
                  </a:lnTo>
                  <a:lnTo>
                    <a:pt x="3096578" y="595886"/>
                  </a:lnTo>
                  <a:lnTo>
                    <a:pt x="3091498" y="582235"/>
                  </a:lnTo>
                  <a:lnTo>
                    <a:pt x="3085148" y="569219"/>
                  </a:lnTo>
                  <a:lnTo>
                    <a:pt x="3078798" y="556203"/>
                  </a:lnTo>
                  <a:lnTo>
                    <a:pt x="3071495" y="543821"/>
                  </a:lnTo>
                  <a:lnTo>
                    <a:pt x="3063558" y="531758"/>
                  </a:lnTo>
                  <a:lnTo>
                    <a:pt x="3055303" y="520011"/>
                  </a:lnTo>
                  <a:lnTo>
                    <a:pt x="3046413" y="508900"/>
                  </a:lnTo>
                  <a:lnTo>
                    <a:pt x="3037205" y="497789"/>
                  </a:lnTo>
                  <a:lnTo>
                    <a:pt x="3027363" y="487630"/>
                  </a:lnTo>
                  <a:lnTo>
                    <a:pt x="3017203" y="477788"/>
                  </a:lnTo>
                  <a:lnTo>
                    <a:pt x="3006408" y="468582"/>
                  </a:lnTo>
                  <a:lnTo>
                    <a:pt x="2994978" y="459693"/>
                  </a:lnTo>
                  <a:lnTo>
                    <a:pt x="2983230" y="451438"/>
                  </a:lnTo>
                  <a:lnTo>
                    <a:pt x="2971165" y="443502"/>
                  </a:lnTo>
                  <a:lnTo>
                    <a:pt x="2958783" y="436518"/>
                  </a:lnTo>
                  <a:lnTo>
                    <a:pt x="2945765" y="429851"/>
                  </a:lnTo>
                  <a:lnTo>
                    <a:pt x="2932748" y="424136"/>
                  </a:lnTo>
                  <a:lnTo>
                    <a:pt x="2919095" y="418422"/>
                  </a:lnTo>
                  <a:lnTo>
                    <a:pt x="2905443" y="413660"/>
                  </a:lnTo>
                  <a:lnTo>
                    <a:pt x="2891155" y="409850"/>
                  </a:lnTo>
                  <a:lnTo>
                    <a:pt x="2876868" y="406676"/>
                  </a:lnTo>
                  <a:lnTo>
                    <a:pt x="2862263" y="403818"/>
                  </a:lnTo>
                  <a:lnTo>
                    <a:pt x="2847340" y="401914"/>
                  </a:lnTo>
                  <a:lnTo>
                    <a:pt x="2832100" y="400961"/>
                  </a:lnTo>
                  <a:lnTo>
                    <a:pt x="2816543" y="400644"/>
                  </a:lnTo>
                  <a:lnTo>
                    <a:pt x="998220" y="400644"/>
                  </a:lnTo>
                  <a:close/>
                  <a:moveTo>
                    <a:pt x="402908" y="0"/>
                  </a:moveTo>
                  <a:lnTo>
                    <a:pt x="2864168" y="0"/>
                  </a:lnTo>
                  <a:lnTo>
                    <a:pt x="2874645" y="318"/>
                  </a:lnTo>
                  <a:lnTo>
                    <a:pt x="2884805" y="635"/>
                  </a:lnTo>
                  <a:lnTo>
                    <a:pt x="2894965" y="1270"/>
                  </a:lnTo>
                  <a:lnTo>
                    <a:pt x="2905443" y="2222"/>
                  </a:lnTo>
                  <a:lnTo>
                    <a:pt x="2915603" y="3175"/>
                  </a:lnTo>
                  <a:lnTo>
                    <a:pt x="2925445" y="4445"/>
                  </a:lnTo>
                  <a:lnTo>
                    <a:pt x="2935288" y="6032"/>
                  </a:lnTo>
                  <a:lnTo>
                    <a:pt x="2945130" y="8254"/>
                  </a:lnTo>
                  <a:lnTo>
                    <a:pt x="2955290" y="10477"/>
                  </a:lnTo>
                  <a:lnTo>
                    <a:pt x="2964815" y="12699"/>
                  </a:lnTo>
                  <a:lnTo>
                    <a:pt x="2974658" y="15239"/>
                  </a:lnTo>
                  <a:lnTo>
                    <a:pt x="2983865" y="18096"/>
                  </a:lnTo>
                  <a:lnTo>
                    <a:pt x="2993390" y="20953"/>
                  </a:lnTo>
                  <a:lnTo>
                    <a:pt x="3002598" y="24445"/>
                  </a:lnTo>
                  <a:lnTo>
                    <a:pt x="3011805" y="27937"/>
                  </a:lnTo>
                  <a:lnTo>
                    <a:pt x="3021013" y="31429"/>
                  </a:lnTo>
                  <a:lnTo>
                    <a:pt x="3029903" y="35556"/>
                  </a:lnTo>
                  <a:lnTo>
                    <a:pt x="3038793" y="39684"/>
                  </a:lnTo>
                  <a:lnTo>
                    <a:pt x="3047365" y="44128"/>
                  </a:lnTo>
                  <a:lnTo>
                    <a:pt x="3055938" y="48573"/>
                  </a:lnTo>
                  <a:lnTo>
                    <a:pt x="3064510" y="53335"/>
                  </a:lnTo>
                  <a:lnTo>
                    <a:pt x="3073400" y="58414"/>
                  </a:lnTo>
                  <a:lnTo>
                    <a:pt x="3081338" y="63494"/>
                  </a:lnTo>
                  <a:lnTo>
                    <a:pt x="3089275" y="68891"/>
                  </a:lnTo>
                  <a:lnTo>
                    <a:pt x="3097213" y="74287"/>
                  </a:lnTo>
                  <a:lnTo>
                    <a:pt x="3105150" y="80002"/>
                  </a:lnTo>
                  <a:lnTo>
                    <a:pt x="3112770" y="86034"/>
                  </a:lnTo>
                  <a:lnTo>
                    <a:pt x="3120390" y="91748"/>
                  </a:lnTo>
                  <a:lnTo>
                    <a:pt x="3128010" y="98097"/>
                  </a:lnTo>
                  <a:lnTo>
                    <a:pt x="3135313" y="104764"/>
                  </a:lnTo>
                  <a:lnTo>
                    <a:pt x="3142298" y="111114"/>
                  </a:lnTo>
                  <a:lnTo>
                    <a:pt x="3148965" y="118098"/>
                  </a:lnTo>
                  <a:lnTo>
                    <a:pt x="3155633" y="124765"/>
                  </a:lnTo>
                  <a:lnTo>
                    <a:pt x="3162300" y="131749"/>
                  </a:lnTo>
                  <a:lnTo>
                    <a:pt x="3168968" y="139051"/>
                  </a:lnTo>
                  <a:lnTo>
                    <a:pt x="3175318" y="146670"/>
                  </a:lnTo>
                  <a:lnTo>
                    <a:pt x="3181033" y="154289"/>
                  </a:lnTo>
                  <a:lnTo>
                    <a:pt x="3187065" y="161908"/>
                  </a:lnTo>
                  <a:lnTo>
                    <a:pt x="3192780" y="169845"/>
                  </a:lnTo>
                  <a:lnTo>
                    <a:pt x="3198178" y="177782"/>
                  </a:lnTo>
                  <a:lnTo>
                    <a:pt x="3203575" y="185718"/>
                  </a:lnTo>
                  <a:lnTo>
                    <a:pt x="3208973" y="193655"/>
                  </a:lnTo>
                  <a:lnTo>
                    <a:pt x="3213735" y="202227"/>
                  </a:lnTo>
                  <a:lnTo>
                    <a:pt x="3218498" y="210481"/>
                  </a:lnTo>
                  <a:lnTo>
                    <a:pt x="3222943" y="219687"/>
                  </a:lnTo>
                  <a:lnTo>
                    <a:pt x="3227388" y="228259"/>
                  </a:lnTo>
                  <a:lnTo>
                    <a:pt x="3231515" y="237148"/>
                  </a:lnTo>
                  <a:lnTo>
                    <a:pt x="3235643" y="246037"/>
                  </a:lnTo>
                  <a:lnTo>
                    <a:pt x="3239135" y="255244"/>
                  </a:lnTo>
                  <a:lnTo>
                    <a:pt x="3242945" y="264450"/>
                  </a:lnTo>
                  <a:lnTo>
                    <a:pt x="3245803" y="273657"/>
                  </a:lnTo>
                  <a:lnTo>
                    <a:pt x="3248978" y="282863"/>
                  </a:lnTo>
                  <a:lnTo>
                    <a:pt x="3251835" y="292387"/>
                  </a:lnTo>
                  <a:lnTo>
                    <a:pt x="3254375" y="301911"/>
                  </a:lnTo>
                  <a:lnTo>
                    <a:pt x="3256598" y="311753"/>
                  </a:lnTo>
                  <a:lnTo>
                    <a:pt x="3258820" y="321912"/>
                  </a:lnTo>
                  <a:lnTo>
                    <a:pt x="3261043" y="331436"/>
                  </a:lnTo>
                  <a:lnTo>
                    <a:pt x="3262630" y="341595"/>
                  </a:lnTo>
                  <a:lnTo>
                    <a:pt x="3263900" y="351436"/>
                  </a:lnTo>
                  <a:lnTo>
                    <a:pt x="3264853" y="361595"/>
                  </a:lnTo>
                  <a:lnTo>
                    <a:pt x="3265805" y="371754"/>
                  </a:lnTo>
                  <a:lnTo>
                    <a:pt x="3266440" y="382231"/>
                  </a:lnTo>
                  <a:lnTo>
                    <a:pt x="3266758" y="392390"/>
                  </a:lnTo>
                  <a:lnTo>
                    <a:pt x="3267075" y="402866"/>
                  </a:lnTo>
                  <a:lnTo>
                    <a:pt x="3267075" y="2665772"/>
                  </a:lnTo>
                  <a:lnTo>
                    <a:pt x="3266758" y="2675931"/>
                  </a:lnTo>
                  <a:lnTo>
                    <a:pt x="3266440" y="2686408"/>
                  </a:lnTo>
                  <a:lnTo>
                    <a:pt x="3265805" y="2696566"/>
                  </a:lnTo>
                  <a:lnTo>
                    <a:pt x="3264853" y="2707043"/>
                  </a:lnTo>
                  <a:lnTo>
                    <a:pt x="3263900" y="2717202"/>
                  </a:lnTo>
                  <a:lnTo>
                    <a:pt x="3262630" y="2727043"/>
                  </a:lnTo>
                  <a:lnTo>
                    <a:pt x="3261043" y="2736885"/>
                  </a:lnTo>
                  <a:lnTo>
                    <a:pt x="3258820" y="2746726"/>
                  </a:lnTo>
                  <a:lnTo>
                    <a:pt x="3256598" y="2756568"/>
                  </a:lnTo>
                  <a:lnTo>
                    <a:pt x="3254375" y="2766409"/>
                  </a:lnTo>
                  <a:lnTo>
                    <a:pt x="3251835" y="2775933"/>
                  </a:lnTo>
                  <a:lnTo>
                    <a:pt x="3248978" y="2785457"/>
                  </a:lnTo>
                  <a:lnTo>
                    <a:pt x="3245803" y="2794981"/>
                  </a:lnTo>
                  <a:lnTo>
                    <a:pt x="3242945" y="2804188"/>
                  </a:lnTo>
                  <a:lnTo>
                    <a:pt x="3239135" y="2813394"/>
                  </a:lnTo>
                  <a:lnTo>
                    <a:pt x="3235643" y="2822601"/>
                  </a:lnTo>
                  <a:lnTo>
                    <a:pt x="3231515" y="2831490"/>
                  </a:lnTo>
                  <a:lnTo>
                    <a:pt x="3227388" y="2840379"/>
                  </a:lnTo>
                  <a:lnTo>
                    <a:pt x="3222943" y="2848951"/>
                  </a:lnTo>
                  <a:lnTo>
                    <a:pt x="3218498" y="2857522"/>
                  </a:lnTo>
                  <a:lnTo>
                    <a:pt x="3213735" y="2866094"/>
                  </a:lnTo>
                  <a:lnTo>
                    <a:pt x="3208973" y="2874348"/>
                  </a:lnTo>
                  <a:lnTo>
                    <a:pt x="3203575" y="2882602"/>
                  </a:lnTo>
                  <a:lnTo>
                    <a:pt x="3198178" y="2890856"/>
                  </a:lnTo>
                  <a:lnTo>
                    <a:pt x="3192780" y="2898793"/>
                  </a:lnTo>
                  <a:lnTo>
                    <a:pt x="3187065" y="2906730"/>
                  </a:lnTo>
                  <a:lnTo>
                    <a:pt x="3181033" y="2914349"/>
                  </a:lnTo>
                  <a:lnTo>
                    <a:pt x="3175318" y="2921968"/>
                  </a:lnTo>
                  <a:lnTo>
                    <a:pt x="3168968" y="2929270"/>
                  </a:lnTo>
                  <a:lnTo>
                    <a:pt x="3162300" y="2936572"/>
                  </a:lnTo>
                  <a:lnTo>
                    <a:pt x="3155633" y="2943873"/>
                  </a:lnTo>
                  <a:lnTo>
                    <a:pt x="3148965" y="2950540"/>
                  </a:lnTo>
                  <a:lnTo>
                    <a:pt x="3142298" y="2957207"/>
                  </a:lnTo>
                  <a:lnTo>
                    <a:pt x="3135313" y="2963874"/>
                  </a:lnTo>
                  <a:lnTo>
                    <a:pt x="3128010" y="2970541"/>
                  </a:lnTo>
                  <a:lnTo>
                    <a:pt x="3120390" y="2976573"/>
                  </a:lnTo>
                  <a:lnTo>
                    <a:pt x="3112770" y="2982604"/>
                  </a:lnTo>
                  <a:lnTo>
                    <a:pt x="3105150" y="2988636"/>
                  </a:lnTo>
                  <a:lnTo>
                    <a:pt x="3097213" y="2994033"/>
                  </a:lnTo>
                  <a:lnTo>
                    <a:pt x="3089275" y="2999748"/>
                  </a:lnTo>
                  <a:lnTo>
                    <a:pt x="3081338" y="3005145"/>
                  </a:lnTo>
                  <a:lnTo>
                    <a:pt x="3073400" y="3010224"/>
                  </a:lnTo>
                  <a:lnTo>
                    <a:pt x="3064510" y="3015304"/>
                  </a:lnTo>
                  <a:lnTo>
                    <a:pt x="3055938" y="3019748"/>
                  </a:lnTo>
                  <a:lnTo>
                    <a:pt x="3047365" y="3024510"/>
                  </a:lnTo>
                  <a:lnTo>
                    <a:pt x="3038793" y="3028955"/>
                  </a:lnTo>
                  <a:lnTo>
                    <a:pt x="3029903" y="3033082"/>
                  </a:lnTo>
                  <a:lnTo>
                    <a:pt x="3021013" y="3037209"/>
                  </a:lnTo>
                  <a:lnTo>
                    <a:pt x="3011805" y="3040701"/>
                  </a:lnTo>
                  <a:lnTo>
                    <a:pt x="3002598" y="3043876"/>
                  </a:lnTo>
                  <a:lnTo>
                    <a:pt x="2993390" y="3047368"/>
                  </a:lnTo>
                  <a:lnTo>
                    <a:pt x="2983865" y="3050542"/>
                  </a:lnTo>
                  <a:lnTo>
                    <a:pt x="2974658" y="3053082"/>
                  </a:lnTo>
                  <a:lnTo>
                    <a:pt x="2964815" y="3055939"/>
                  </a:lnTo>
                  <a:lnTo>
                    <a:pt x="2955290" y="3058162"/>
                  </a:lnTo>
                  <a:lnTo>
                    <a:pt x="2945130" y="3060384"/>
                  </a:lnTo>
                  <a:lnTo>
                    <a:pt x="2935288" y="3061971"/>
                  </a:lnTo>
                  <a:lnTo>
                    <a:pt x="2925445" y="3063876"/>
                  </a:lnTo>
                  <a:lnTo>
                    <a:pt x="2915603" y="3065463"/>
                  </a:lnTo>
                  <a:lnTo>
                    <a:pt x="2905443" y="3066416"/>
                  </a:lnTo>
                  <a:lnTo>
                    <a:pt x="2894965" y="3067368"/>
                  </a:lnTo>
                  <a:lnTo>
                    <a:pt x="2884805" y="3068003"/>
                  </a:lnTo>
                  <a:lnTo>
                    <a:pt x="2874645" y="3068321"/>
                  </a:lnTo>
                  <a:lnTo>
                    <a:pt x="2864168" y="3068638"/>
                  </a:lnTo>
                  <a:lnTo>
                    <a:pt x="402908" y="3068638"/>
                  </a:lnTo>
                  <a:lnTo>
                    <a:pt x="392748" y="3068321"/>
                  </a:lnTo>
                  <a:lnTo>
                    <a:pt x="382270" y="3068003"/>
                  </a:lnTo>
                  <a:lnTo>
                    <a:pt x="371793" y="3067368"/>
                  </a:lnTo>
                  <a:lnTo>
                    <a:pt x="361633" y="3066416"/>
                  </a:lnTo>
                  <a:lnTo>
                    <a:pt x="351790" y="3065463"/>
                  </a:lnTo>
                  <a:lnTo>
                    <a:pt x="341630" y="3063876"/>
                  </a:lnTo>
                  <a:lnTo>
                    <a:pt x="331470" y="3061971"/>
                  </a:lnTo>
                  <a:lnTo>
                    <a:pt x="321628" y="3060384"/>
                  </a:lnTo>
                  <a:lnTo>
                    <a:pt x="311785" y="3058162"/>
                  </a:lnTo>
                  <a:lnTo>
                    <a:pt x="302260" y="3055939"/>
                  </a:lnTo>
                  <a:lnTo>
                    <a:pt x="292735" y="3053082"/>
                  </a:lnTo>
                  <a:lnTo>
                    <a:pt x="283210" y="3050542"/>
                  </a:lnTo>
                  <a:lnTo>
                    <a:pt x="274003" y="3047368"/>
                  </a:lnTo>
                  <a:lnTo>
                    <a:pt x="264160" y="3043876"/>
                  </a:lnTo>
                  <a:lnTo>
                    <a:pt x="254953" y="3040701"/>
                  </a:lnTo>
                  <a:lnTo>
                    <a:pt x="246063" y="3037209"/>
                  </a:lnTo>
                  <a:lnTo>
                    <a:pt x="237173" y="3033082"/>
                  </a:lnTo>
                  <a:lnTo>
                    <a:pt x="228283" y="3028955"/>
                  </a:lnTo>
                  <a:lnTo>
                    <a:pt x="219393" y="3024510"/>
                  </a:lnTo>
                  <a:lnTo>
                    <a:pt x="210820" y="3019748"/>
                  </a:lnTo>
                  <a:lnTo>
                    <a:pt x="202248" y="3015304"/>
                  </a:lnTo>
                  <a:lnTo>
                    <a:pt x="193993" y="3010224"/>
                  </a:lnTo>
                  <a:lnTo>
                    <a:pt x="185738" y="3005145"/>
                  </a:lnTo>
                  <a:lnTo>
                    <a:pt x="177483" y="2999748"/>
                  </a:lnTo>
                  <a:lnTo>
                    <a:pt x="169545" y="2994033"/>
                  </a:lnTo>
                  <a:lnTo>
                    <a:pt x="161608" y="2988636"/>
                  </a:lnTo>
                  <a:lnTo>
                    <a:pt x="153988" y="2982604"/>
                  </a:lnTo>
                  <a:lnTo>
                    <a:pt x="146685" y="2976573"/>
                  </a:lnTo>
                  <a:lnTo>
                    <a:pt x="139383" y="2970541"/>
                  </a:lnTo>
                  <a:lnTo>
                    <a:pt x="132080" y="2963874"/>
                  </a:lnTo>
                  <a:lnTo>
                    <a:pt x="124778" y="2957207"/>
                  </a:lnTo>
                  <a:lnTo>
                    <a:pt x="117793" y="2950540"/>
                  </a:lnTo>
                  <a:lnTo>
                    <a:pt x="111125" y="2943873"/>
                  </a:lnTo>
                  <a:lnTo>
                    <a:pt x="104775" y="2936572"/>
                  </a:lnTo>
                  <a:lnTo>
                    <a:pt x="98425" y="2929270"/>
                  </a:lnTo>
                  <a:lnTo>
                    <a:pt x="92075" y="2921968"/>
                  </a:lnTo>
                  <a:lnTo>
                    <a:pt x="85725" y="2914349"/>
                  </a:lnTo>
                  <a:lnTo>
                    <a:pt x="80010" y="2906730"/>
                  </a:lnTo>
                  <a:lnTo>
                    <a:pt x="74295" y="2898793"/>
                  </a:lnTo>
                  <a:lnTo>
                    <a:pt x="68580" y="2890856"/>
                  </a:lnTo>
                  <a:lnTo>
                    <a:pt x="63500" y="2882602"/>
                  </a:lnTo>
                  <a:lnTo>
                    <a:pt x="58420" y="2874348"/>
                  </a:lnTo>
                  <a:lnTo>
                    <a:pt x="53658" y="2866094"/>
                  </a:lnTo>
                  <a:lnTo>
                    <a:pt x="48578" y="2857522"/>
                  </a:lnTo>
                  <a:lnTo>
                    <a:pt x="43815" y="2848951"/>
                  </a:lnTo>
                  <a:lnTo>
                    <a:pt x="39688" y="2840379"/>
                  </a:lnTo>
                  <a:lnTo>
                    <a:pt x="35560" y="2831490"/>
                  </a:lnTo>
                  <a:lnTo>
                    <a:pt x="31750" y="2822601"/>
                  </a:lnTo>
                  <a:lnTo>
                    <a:pt x="27940" y="2813394"/>
                  </a:lnTo>
                  <a:lnTo>
                    <a:pt x="24448" y="2804188"/>
                  </a:lnTo>
                  <a:lnTo>
                    <a:pt x="21273" y="2794981"/>
                  </a:lnTo>
                  <a:lnTo>
                    <a:pt x="18098" y="2785457"/>
                  </a:lnTo>
                  <a:lnTo>
                    <a:pt x="15240" y="2775933"/>
                  </a:lnTo>
                  <a:lnTo>
                    <a:pt x="12700" y="2766409"/>
                  </a:lnTo>
                  <a:lnTo>
                    <a:pt x="10160" y="2756568"/>
                  </a:lnTo>
                  <a:lnTo>
                    <a:pt x="8255" y="2746726"/>
                  </a:lnTo>
                  <a:lnTo>
                    <a:pt x="6350" y="2736885"/>
                  </a:lnTo>
                  <a:lnTo>
                    <a:pt x="4763" y="2727043"/>
                  </a:lnTo>
                  <a:lnTo>
                    <a:pt x="3493" y="2717202"/>
                  </a:lnTo>
                  <a:lnTo>
                    <a:pt x="1905" y="2707043"/>
                  </a:lnTo>
                  <a:lnTo>
                    <a:pt x="953" y="2696566"/>
                  </a:lnTo>
                  <a:lnTo>
                    <a:pt x="318" y="2686408"/>
                  </a:lnTo>
                  <a:lnTo>
                    <a:pt x="0" y="2675931"/>
                  </a:lnTo>
                  <a:lnTo>
                    <a:pt x="0" y="2665772"/>
                  </a:lnTo>
                  <a:lnTo>
                    <a:pt x="0" y="402866"/>
                  </a:lnTo>
                  <a:lnTo>
                    <a:pt x="0" y="392390"/>
                  </a:lnTo>
                  <a:lnTo>
                    <a:pt x="318" y="382231"/>
                  </a:lnTo>
                  <a:lnTo>
                    <a:pt x="953" y="371754"/>
                  </a:lnTo>
                  <a:lnTo>
                    <a:pt x="1905" y="361595"/>
                  </a:lnTo>
                  <a:lnTo>
                    <a:pt x="3493" y="351436"/>
                  </a:lnTo>
                  <a:lnTo>
                    <a:pt x="4763" y="341595"/>
                  </a:lnTo>
                  <a:lnTo>
                    <a:pt x="6350" y="331436"/>
                  </a:lnTo>
                  <a:lnTo>
                    <a:pt x="8255" y="321912"/>
                  </a:lnTo>
                  <a:lnTo>
                    <a:pt x="10160" y="311753"/>
                  </a:lnTo>
                  <a:lnTo>
                    <a:pt x="12700" y="301911"/>
                  </a:lnTo>
                  <a:lnTo>
                    <a:pt x="15240" y="292387"/>
                  </a:lnTo>
                  <a:lnTo>
                    <a:pt x="18098" y="282863"/>
                  </a:lnTo>
                  <a:lnTo>
                    <a:pt x="21273" y="273657"/>
                  </a:lnTo>
                  <a:lnTo>
                    <a:pt x="24448" y="264450"/>
                  </a:lnTo>
                  <a:lnTo>
                    <a:pt x="27940" y="255244"/>
                  </a:lnTo>
                  <a:lnTo>
                    <a:pt x="31750" y="246037"/>
                  </a:lnTo>
                  <a:lnTo>
                    <a:pt x="35560" y="237148"/>
                  </a:lnTo>
                  <a:lnTo>
                    <a:pt x="39688" y="228259"/>
                  </a:lnTo>
                  <a:lnTo>
                    <a:pt x="43815" y="219687"/>
                  </a:lnTo>
                  <a:lnTo>
                    <a:pt x="48578" y="210481"/>
                  </a:lnTo>
                  <a:lnTo>
                    <a:pt x="53658" y="202227"/>
                  </a:lnTo>
                  <a:lnTo>
                    <a:pt x="58420" y="193655"/>
                  </a:lnTo>
                  <a:lnTo>
                    <a:pt x="63500" y="185718"/>
                  </a:lnTo>
                  <a:lnTo>
                    <a:pt x="68580" y="177782"/>
                  </a:lnTo>
                  <a:lnTo>
                    <a:pt x="74295" y="169845"/>
                  </a:lnTo>
                  <a:lnTo>
                    <a:pt x="80010" y="161908"/>
                  </a:lnTo>
                  <a:lnTo>
                    <a:pt x="85725" y="154289"/>
                  </a:lnTo>
                  <a:lnTo>
                    <a:pt x="92075" y="146670"/>
                  </a:lnTo>
                  <a:lnTo>
                    <a:pt x="98425" y="139051"/>
                  </a:lnTo>
                  <a:lnTo>
                    <a:pt x="104775" y="131749"/>
                  </a:lnTo>
                  <a:lnTo>
                    <a:pt x="111125" y="124765"/>
                  </a:lnTo>
                  <a:lnTo>
                    <a:pt x="117793" y="118098"/>
                  </a:lnTo>
                  <a:lnTo>
                    <a:pt x="124778" y="111114"/>
                  </a:lnTo>
                  <a:lnTo>
                    <a:pt x="132080" y="104764"/>
                  </a:lnTo>
                  <a:lnTo>
                    <a:pt x="139383" y="98097"/>
                  </a:lnTo>
                  <a:lnTo>
                    <a:pt x="146685" y="91748"/>
                  </a:lnTo>
                  <a:lnTo>
                    <a:pt x="153988" y="86034"/>
                  </a:lnTo>
                  <a:lnTo>
                    <a:pt x="161608" y="80002"/>
                  </a:lnTo>
                  <a:lnTo>
                    <a:pt x="169545" y="74287"/>
                  </a:lnTo>
                  <a:lnTo>
                    <a:pt x="177483" y="68891"/>
                  </a:lnTo>
                  <a:lnTo>
                    <a:pt x="185738" y="63494"/>
                  </a:lnTo>
                  <a:lnTo>
                    <a:pt x="193993" y="58414"/>
                  </a:lnTo>
                  <a:lnTo>
                    <a:pt x="202248" y="53335"/>
                  </a:lnTo>
                  <a:lnTo>
                    <a:pt x="210820" y="48573"/>
                  </a:lnTo>
                  <a:lnTo>
                    <a:pt x="219393" y="44128"/>
                  </a:lnTo>
                  <a:lnTo>
                    <a:pt x="228283" y="39684"/>
                  </a:lnTo>
                  <a:lnTo>
                    <a:pt x="237173" y="35556"/>
                  </a:lnTo>
                  <a:lnTo>
                    <a:pt x="246063" y="31429"/>
                  </a:lnTo>
                  <a:lnTo>
                    <a:pt x="254953" y="27937"/>
                  </a:lnTo>
                  <a:lnTo>
                    <a:pt x="264160" y="24445"/>
                  </a:lnTo>
                  <a:lnTo>
                    <a:pt x="274003" y="20953"/>
                  </a:lnTo>
                  <a:lnTo>
                    <a:pt x="283210" y="18096"/>
                  </a:lnTo>
                  <a:lnTo>
                    <a:pt x="292735" y="15239"/>
                  </a:lnTo>
                  <a:lnTo>
                    <a:pt x="302260" y="12699"/>
                  </a:lnTo>
                  <a:lnTo>
                    <a:pt x="311785" y="10477"/>
                  </a:lnTo>
                  <a:lnTo>
                    <a:pt x="321628" y="8254"/>
                  </a:lnTo>
                  <a:lnTo>
                    <a:pt x="331470" y="6032"/>
                  </a:lnTo>
                  <a:lnTo>
                    <a:pt x="341630" y="4445"/>
                  </a:lnTo>
                  <a:lnTo>
                    <a:pt x="351790" y="3175"/>
                  </a:lnTo>
                  <a:lnTo>
                    <a:pt x="361633" y="2222"/>
                  </a:lnTo>
                  <a:lnTo>
                    <a:pt x="371793" y="1270"/>
                  </a:lnTo>
                  <a:lnTo>
                    <a:pt x="382270" y="635"/>
                  </a:lnTo>
                  <a:lnTo>
                    <a:pt x="392748" y="318"/>
                  </a:lnTo>
                  <a:lnTo>
                    <a:pt x="4029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39165" y="3926840"/>
            <a:ext cx="2116455" cy="2139315"/>
            <a:chOff x="1330" y="6167"/>
            <a:chExt cx="3333" cy="3369"/>
          </a:xfrm>
        </p:grpSpPr>
        <p:sp>
          <p:nvSpPr>
            <p:cNvPr id="30" name="文本框 29"/>
            <p:cNvSpPr txBox="1"/>
            <p:nvPr/>
          </p:nvSpPr>
          <p:spPr>
            <a:xfrm>
              <a:off x="2148" y="7354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</a:rPr>
                <a:t>财务管理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30" y="7938"/>
              <a:ext cx="333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</a:rPr>
                <a:t>系统支持个性化计价，满足不同货物和线路的运费计算、首重续重、体积规格、特殊类型等单价预先设置。不同类型上游客户可按约定计价方式计费。上游运费和司机运费一目了然，提高财务对账结算效率。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2271" y="6167"/>
              <a:ext cx="1134" cy="113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美元"/>
            <p:cNvSpPr>
              <a:spLocks noChangeAspect="1"/>
            </p:cNvSpPr>
            <p:nvPr/>
          </p:nvSpPr>
          <p:spPr bwMode="auto">
            <a:xfrm>
              <a:off x="2553" y="6420"/>
              <a:ext cx="567" cy="567"/>
            </a:xfrm>
            <a:custGeom>
              <a:avLst/>
              <a:gdLst>
                <a:gd name="T0" fmla="*/ 1371801 w 2268538"/>
                <a:gd name="T1" fmla="*/ 830613 h 2057401"/>
                <a:gd name="T2" fmla="*/ 1456090 w 2268538"/>
                <a:gd name="T3" fmla="*/ 907350 h 2057401"/>
                <a:gd name="T4" fmla="*/ 1479718 w 2268538"/>
                <a:gd name="T5" fmla="*/ 1024726 h 2057401"/>
                <a:gd name="T6" fmla="*/ 1163236 w 2268538"/>
                <a:gd name="T7" fmla="*/ 934367 h 2057401"/>
                <a:gd name="T8" fmla="*/ 1113254 w 2268538"/>
                <a:gd name="T9" fmla="*/ 918929 h 2057401"/>
                <a:gd name="T10" fmla="*/ 1070087 w 2268538"/>
                <a:gd name="T11" fmla="*/ 947762 h 2057401"/>
                <a:gd name="T12" fmla="*/ 1075767 w 2268538"/>
                <a:gd name="T13" fmla="*/ 1032673 h 2057401"/>
                <a:gd name="T14" fmla="*/ 1224125 w 2268538"/>
                <a:gd name="T15" fmla="*/ 1118718 h 2057401"/>
                <a:gd name="T16" fmla="*/ 1442912 w 2268538"/>
                <a:gd name="T17" fmla="*/ 1233597 h 2057401"/>
                <a:gd name="T18" fmla="*/ 1499257 w 2268538"/>
                <a:gd name="T19" fmla="*/ 1319416 h 2057401"/>
                <a:gd name="T20" fmla="*/ 1510843 w 2268538"/>
                <a:gd name="T21" fmla="*/ 1444057 h 2057401"/>
                <a:gd name="T22" fmla="*/ 1482444 w 2268538"/>
                <a:gd name="T23" fmla="*/ 1535325 h 2057401"/>
                <a:gd name="T24" fmla="*/ 1419511 w 2268538"/>
                <a:gd name="T25" fmla="*/ 1604570 h 2057401"/>
                <a:gd name="T26" fmla="*/ 1274334 w 2268538"/>
                <a:gd name="T27" fmla="*/ 1664052 h 2057401"/>
                <a:gd name="T28" fmla="*/ 948765 w 2268538"/>
                <a:gd name="T29" fmla="*/ 1651112 h 2057401"/>
                <a:gd name="T30" fmla="*/ 815175 w 2268538"/>
                <a:gd name="T31" fmla="*/ 1574601 h 2057401"/>
                <a:gd name="T32" fmla="*/ 768827 w 2268538"/>
                <a:gd name="T33" fmla="*/ 1482199 h 2057401"/>
                <a:gd name="T34" fmla="*/ 1062817 w 2268538"/>
                <a:gd name="T35" fmla="*/ 1450187 h 2057401"/>
                <a:gd name="T36" fmla="*/ 1085082 w 2268538"/>
                <a:gd name="T37" fmla="*/ 1534643 h 2057401"/>
                <a:gd name="T38" fmla="*/ 1151649 w 2268538"/>
                <a:gd name="T39" fmla="*/ 1534416 h 2057401"/>
                <a:gd name="T40" fmla="*/ 1177323 w 2268538"/>
                <a:gd name="T41" fmla="*/ 1489464 h 2057401"/>
                <a:gd name="T42" fmla="*/ 1158693 w 2268538"/>
                <a:gd name="T43" fmla="*/ 1368909 h 2057401"/>
                <a:gd name="T44" fmla="*/ 1032827 w 2268538"/>
                <a:gd name="T45" fmla="*/ 1292399 h 2057401"/>
                <a:gd name="T46" fmla="*/ 831533 w 2268538"/>
                <a:gd name="T47" fmla="*/ 1179563 h 2057401"/>
                <a:gd name="T48" fmla="*/ 767010 w 2268538"/>
                <a:gd name="T49" fmla="*/ 1082393 h 2057401"/>
                <a:gd name="T50" fmla="*/ 759058 w 2268538"/>
                <a:gd name="T51" fmla="*/ 969557 h 2057401"/>
                <a:gd name="T52" fmla="*/ 791774 w 2268538"/>
                <a:gd name="T53" fmla="*/ 895544 h 2057401"/>
                <a:gd name="T54" fmla="*/ 887650 w 2268538"/>
                <a:gd name="T55" fmla="*/ 825618 h 2057401"/>
                <a:gd name="T56" fmla="*/ 1101038 w 2268538"/>
                <a:gd name="T57" fmla="*/ 591004 h 2057401"/>
                <a:gd name="T58" fmla="*/ 867856 w 2268538"/>
                <a:gd name="T59" fmla="*/ 647247 h 2057401"/>
                <a:gd name="T60" fmla="*/ 676410 w 2268538"/>
                <a:gd name="T61" fmla="*/ 779917 h 2057401"/>
                <a:gd name="T62" fmla="*/ 544168 w 2268538"/>
                <a:gd name="T63" fmla="*/ 971324 h 2057401"/>
                <a:gd name="T64" fmla="*/ 487687 w 2268538"/>
                <a:gd name="T65" fmla="*/ 1204233 h 2057401"/>
                <a:gd name="T66" fmla="*/ 520804 w 2268538"/>
                <a:gd name="T67" fmla="*/ 1445306 h 2057401"/>
                <a:gd name="T68" fmla="*/ 634673 w 2268538"/>
                <a:gd name="T69" fmla="*/ 1649187 h 2057401"/>
                <a:gd name="T70" fmla="*/ 812056 w 2268538"/>
                <a:gd name="T71" fmla="*/ 1799092 h 2057401"/>
                <a:gd name="T72" fmla="*/ 1035711 w 2268538"/>
                <a:gd name="T73" fmla="*/ 1877333 h 2057401"/>
                <a:gd name="T74" fmla="*/ 1280689 w 2268538"/>
                <a:gd name="T75" fmla="*/ 1868489 h 2057401"/>
                <a:gd name="T76" fmla="*/ 1496405 w 2268538"/>
                <a:gd name="T77" fmla="*/ 1774146 h 2057401"/>
                <a:gd name="T78" fmla="*/ 1662445 w 2268538"/>
                <a:gd name="T79" fmla="*/ 1612221 h 2057401"/>
                <a:gd name="T80" fmla="*/ 1761571 w 2268538"/>
                <a:gd name="T81" fmla="*/ 1399269 h 2057401"/>
                <a:gd name="T82" fmla="*/ 1776768 w 2268538"/>
                <a:gd name="T83" fmla="*/ 1155021 h 2057401"/>
                <a:gd name="T84" fmla="*/ 1703729 w 2268538"/>
                <a:gd name="T85" fmla="*/ 928915 h 2057401"/>
                <a:gd name="T86" fmla="*/ 1558103 w 2268538"/>
                <a:gd name="T87" fmla="*/ 748167 h 2057401"/>
                <a:gd name="T88" fmla="*/ 1356904 w 2268538"/>
                <a:gd name="T89" fmla="*/ 629557 h 2057401"/>
                <a:gd name="T90" fmla="*/ 127706 w 2268538"/>
                <a:gd name="T91" fmla="*/ 417513 h 2057401"/>
                <a:gd name="T92" fmla="*/ 2222265 w 2268538"/>
                <a:gd name="T93" fmla="*/ 446768 h 2057401"/>
                <a:gd name="T94" fmla="*/ 2267404 w 2268538"/>
                <a:gd name="T95" fmla="*/ 525916 h 2057401"/>
                <a:gd name="T96" fmla="*/ 2250392 w 2268538"/>
                <a:gd name="T97" fmla="*/ 1995942 h 2057401"/>
                <a:gd name="T98" fmla="*/ 2179167 w 2268538"/>
                <a:gd name="T99" fmla="*/ 2051732 h 2057401"/>
                <a:gd name="T100" fmla="*/ 77803 w 2268538"/>
                <a:gd name="T101" fmla="*/ 2047423 h 2057401"/>
                <a:gd name="T102" fmla="*/ 12702 w 2268538"/>
                <a:gd name="T103" fmla="*/ 1985283 h 2057401"/>
                <a:gd name="T104" fmla="*/ 4083 w 2268538"/>
                <a:gd name="T105" fmla="*/ 513216 h 2057401"/>
                <a:gd name="T106" fmla="*/ 56254 w 2268538"/>
                <a:gd name="T107" fmla="*/ 439511 h 2057401"/>
                <a:gd name="T108" fmla="*/ 1383574 w 2268538"/>
                <a:gd name="T109" fmla="*/ 226 h 2057401"/>
                <a:gd name="T110" fmla="*/ 1503802 w 2268538"/>
                <a:gd name="T111" fmla="*/ 53453 h 2057401"/>
                <a:gd name="T112" fmla="*/ 1557111 w 2268538"/>
                <a:gd name="T113" fmla="*/ 173269 h 2057401"/>
                <a:gd name="T114" fmla="*/ 1388338 w 2268538"/>
                <a:gd name="T115" fmla="*/ 156508 h 2057401"/>
                <a:gd name="T116" fmla="*/ 869767 w 2268538"/>
                <a:gd name="T117" fmla="*/ 163756 h 2057401"/>
                <a:gd name="T118" fmla="*/ 715511 w 2268538"/>
                <a:gd name="T119" fmla="*/ 137256 h 2057401"/>
                <a:gd name="T120" fmla="*/ 790597 w 2268538"/>
                <a:gd name="T121" fmla="*/ 31030 h 2057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8538" h="2057401">
                  <a:moveTo>
                    <a:pt x="1062362" y="717550"/>
                  </a:moveTo>
                  <a:lnTo>
                    <a:pt x="1201632" y="717550"/>
                  </a:lnTo>
                  <a:lnTo>
                    <a:pt x="1201632" y="787477"/>
                  </a:lnTo>
                  <a:lnTo>
                    <a:pt x="1218672" y="789293"/>
                  </a:lnTo>
                  <a:lnTo>
                    <a:pt x="1235484" y="791336"/>
                  </a:lnTo>
                  <a:lnTo>
                    <a:pt x="1251388" y="793606"/>
                  </a:lnTo>
                  <a:lnTo>
                    <a:pt x="1267064" y="796558"/>
                  </a:lnTo>
                  <a:lnTo>
                    <a:pt x="1282059" y="799736"/>
                  </a:lnTo>
                  <a:lnTo>
                    <a:pt x="1296599" y="802915"/>
                  </a:lnTo>
                  <a:lnTo>
                    <a:pt x="1310685" y="806774"/>
                  </a:lnTo>
                  <a:lnTo>
                    <a:pt x="1323863" y="811088"/>
                  </a:lnTo>
                  <a:lnTo>
                    <a:pt x="1336586" y="815402"/>
                  </a:lnTo>
                  <a:lnTo>
                    <a:pt x="1348854" y="819942"/>
                  </a:lnTo>
                  <a:lnTo>
                    <a:pt x="1360668" y="825164"/>
                  </a:lnTo>
                  <a:lnTo>
                    <a:pt x="1371801" y="830613"/>
                  </a:lnTo>
                  <a:lnTo>
                    <a:pt x="1382479" y="836289"/>
                  </a:lnTo>
                  <a:lnTo>
                    <a:pt x="1392475" y="842419"/>
                  </a:lnTo>
                  <a:lnTo>
                    <a:pt x="1402017" y="848776"/>
                  </a:lnTo>
                  <a:lnTo>
                    <a:pt x="1411105" y="855360"/>
                  </a:lnTo>
                  <a:lnTo>
                    <a:pt x="1419284" y="862625"/>
                  </a:lnTo>
                  <a:lnTo>
                    <a:pt x="1427463" y="869890"/>
                  </a:lnTo>
                  <a:lnTo>
                    <a:pt x="1430871" y="873749"/>
                  </a:lnTo>
                  <a:lnTo>
                    <a:pt x="1434506" y="877609"/>
                  </a:lnTo>
                  <a:lnTo>
                    <a:pt x="1438141" y="881695"/>
                  </a:lnTo>
                  <a:lnTo>
                    <a:pt x="1441549" y="885555"/>
                  </a:lnTo>
                  <a:lnTo>
                    <a:pt x="1444730" y="889642"/>
                  </a:lnTo>
                  <a:lnTo>
                    <a:pt x="1447684" y="894182"/>
                  </a:lnTo>
                  <a:lnTo>
                    <a:pt x="1450637" y="898269"/>
                  </a:lnTo>
                  <a:lnTo>
                    <a:pt x="1453363" y="902582"/>
                  </a:lnTo>
                  <a:lnTo>
                    <a:pt x="1456090" y="907350"/>
                  </a:lnTo>
                  <a:lnTo>
                    <a:pt x="1458589" y="911664"/>
                  </a:lnTo>
                  <a:lnTo>
                    <a:pt x="1460861" y="916432"/>
                  </a:lnTo>
                  <a:lnTo>
                    <a:pt x="1463360" y="920972"/>
                  </a:lnTo>
                  <a:lnTo>
                    <a:pt x="1465405" y="925967"/>
                  </a:lnTo>
                  <a:lnTo>
                    <a:pt x="1467449" y="930735"/>
                  </a:lnTo>
                  <a:lnTo>
                    <a:pt x="1469267" y="935729"/>
                  </a:lnTo>
                  <a:lnTo>
                    <a:pt x="1470857" y="940951"/>
                  </a:lnTo>
                  <a:lnTo>
                    <a:pt x="1473811" y="951168"/>
                  </a:lnTo>
                  <a:lnTo>
                    <a:pt x="1476310" y="961838"/>
                  </a:lnTo>
                  <a:lnTo>
                    <a:pt x="1478355" y="972963"/>
                  </a:lnTo>
                  <a:lnTo>
                    <a:pt x="1479491" y="984087"/>
                  </a:lnTo>
                  <a:lnTo>
                    <a:pt x="1480399" y="995666"/>
                  </a:lnTo>
                  <a:lnTo>
                    <a:pt x="1480627" y="1007699"/>
                  </a:lnTo>
                  <a:lnTo>
                    <a:pt x="1480399" y="1015418"/>
                  </a:lnTo>
                  <a:lnTo>
                    <a:pt x="1479718" y="1024726"/>
                  </a:lnTo>
                  <a:lnTo>
                    <a:pt x="1479036" y="1035851"/>
                  </a:lnTo>
                  <a:lnTo>
                    <a:pt x="1477673" y="1048792"/>
                  </a:lnTo>
                  <a:lnTo>
                    <a:pt x="1175505" y="1048792"/>
                  </a:lnTo>
                  <a:lnTo>
                    <a:pt x="1175505" y="1012694"/>
                  </a:lnTo>
                  <a:lnTo>
                    <a:pt x="1175278" y="998618"/>
                  </a:lnTo>
                  <a:lnTo>
                    <a:pt x="1174596" y="986131"/>
                  </a:lnTo>
                  <a:lnTo>
                    <a:pt x="1173915" y="974779"/>
                  </a:lnTo>
                  <a:lnTo>
                    <a:pt x="1172551" y="964563"/>
                  </a:lnTo>
                  <a:lnTo>
                    <a:pt x="1171188" y="955481"/>
                  </a:lnTo>
                  <a:lnTo>
                    <a:pt x="1169598" y="947989"/>
                  </a:lnTo>
                  <a:lnTo>
                    <a:pt x="1168462" y="944811"/>
                  </a:lnTo>
                  <a:lnTo>
                    <a:pt x="1167099" y="941632"/>
                  </a:lnTo>
                  <a:lnTo>
                    <a:pt x="1166190" y="939135"/>
                  </a:lnTo>
                  <a:lnTo>
                    <a:pt x="1164827" y="936637"/>
                  </a:lnTo>
                  <a:lnTo>
                    <a:pt x="1163236" y="934367"/>
                  </a:lnTo>
                  <a:lnTo>
                    <a:pt x="1161646" y="932324"/>
                  </a:lnTo>
                  <a:lnTo>
                    <a:pt x="1159828" y="930508"/>
                  </a:lnTo>
                  <a:lnTo>
                    <a:pt x="1158011" y="928691"/>
                  </a:lnTo>
                  <a:lnTo>
                    <a:pt x="1155966" y="927102"/>
                  </a:lnTo>
                  <a:lnTo>
                    <a:pt x="1153467" y="925740"/>
                  </a:lnTo>
                  <a:lnTo>
                    <a:pt x="1151195" y="924378"/>
                  </a:lnTo>
                  <a:lnTo>
                    <a:pt x="1148242" y="923243"/>
                  </a:lnTo>
                  <a:lnTo>
                    <a:pt x="1145515" y="922107"/>
                  </a:lnTo>
                  <a:lnTo>
                    <a:pt x="1142335" y="921199"/>
                  </a:lnTo>
                  <a:lnTo>
                    <a:pt x="1138927" y="920518"/>
                  </a:lnTo>
                  <a:lnTo>
                    <a:pt x="1135746" y="920064"/>
                  </a:lnTo>
                  <a:lnTo>
                    <a:pt x="1132111" y="919383"/>
                  </a:lnTo>
                  <a:lnTo>
                    <a:pt x="1128248" y="918929"/>
                  </a:lnTo>
                  <a:lnTo>
                    <a:pt x="1119842" y="918702"/>
                  </a:lnTo>
                  <a:lnTo>
                    <a:pt x="1113254" y="918929"/>
                  </a:lnTo>
                  <a:lnTo>
                    <a:pt x="1106892" y="919610"/>
                  </a:lnTo>
                  <a:lnTo>
                    <a:pt x="1100985" y="920972"/>
                  </a:lnTo>
                  <a:lnTo>
                    <a:pt x="1095533" y="922561"/>
                  </a:lnTo>
                  <a:lnTo>
                    <a:pt x="1090761" y="924832"/>
                  </a:lnTo>
                  <a:lnTo>
                    <a:pt x="1088262" y="926194"/>
                  </a:lnTo>
                  <a:lnTo>
                    <a:pt x="1086218" y="927556"/>
                  </a:lnTo>
                  <a:lnTo>
                    <a:pt x="1083946" y="928918"/>
                  </a:lnTo>
                  <a:lnTo>
                    <a:pt x="1082128" y="930508"/>
                  </a:lnTo>
                  <a:lnTo>
                    <a:pt x="1080083" y="932324"/>
                  </a:lnTo>
                  <a:lnTo>
                    <a:pt x="1078266" y="934140"/>
                  </a:lnTo>
                  <a:lnTo>
                    <a:pt x="1076675" y="936183"/>
                  </a:lnTo>
                  <a:lnTo>
                    <a:pt x="1075085" y="938227"/>
                  </a:lnTo>
                  <a:lnTo>
                    <a:pt x="1073722" y="940724"/>
                  </a:lnTo>
                  <a:lnTo>
                    <a:pt x="1072359" y="942994"/>
                  </a:lnTo>
                  <a:lnTo>
                    <a:pt x="1070087" y="947762"/>
                  </a:lnTo>
                  <a:lnTo>
                    <a:pt x="1068042" y="953438"/>
                  </a:lnTo>
                  <a:lnTo>
                    <a:pt x="1066452" y="959568"/>
                  </a:lnTo>
                  <a:lnTo>
                    <a:pt x="1065316" y="966152"/>
                  </a:lnTo>
                  <a:lnTo>
                    <a:pt x="1064861" y="973190"/>
                  </a:lnTo>
                  <a:lnTo>
                    <a:pt x="1064634" y="980682"/>
                  </a:lnTo>
                  <a:lnTo>
                    <a:pt x="1064634" y="986812"/>
                  </a:lnTo>
                  <a:lnTo>
                    <a:pt x="1065089" y="992942"/>
                  </a:lnTo>
                  <a:lnTo>
                    <a:pt x="1065543" y="998618"/>
                  </a:lnTo>
                  <a:lnTo>
                    <a:pt x="1066452" y="1004293"/>
                  </a:lnTo>
                  <a:lnTo>
                    <a:pt x="1067360" y="1009742"/>
                  </a:lnTo>
                  <a:lnTo>
                    <a:pt x="1068496" y="1014964"/>
                  </a:lnTo>
                  <a:lnTo>
                    <a:pt x="1070087" y="1019959"/>
                  </a:lnTo>
                  <a:lnTo>
                    <a:pt x="1071450" y="1024272"/>
                  </a:lnTo>
                  <a:lnTo>
                    <a:pt x="1073722" y="1028586"/>
                  </a:lnTo>
                  <a:lnTo>
                    <a:pt x="1075767" y="1032673"/>
                  </a:lnTo>
                  <a:lnTo>
                    <a:pt x="1078039" y="1036986"/>
                  </a:lnTo>
                  <a:lnTo>
                    <a:pt x="1080538" y="1040619"/>
                  </a:lnTo>
                  <a:lnTo>
                    <a:pt x="1083491" y="1043797"/>
                  </a:lnTo>
                  <a:lnTo>
                    <a:pt x="1086218" y="1046976"/>
                  </a:lnTo>
                  <a:lnTo>
                    <a:pt x="1089625" y="1050154"/>
                  </a:lnTo>
                  <a:lnTo>
                    <a:pt x="1093033" y="1052652"/>
                  </a:lnTo>
                  <a:lnTo>
                    <a:pt x="1096896" y="1055603"/>
                  </a:lnTo>
                  <a:lnTo>
                    <a:pt x="1101440" y="1058554"/>
                  </a:lnTo>
                  <a:lnTo>
                    <a:pt x="1107119" y="1061733"/>
                  </a:lnTo>
                  <a:lnTo>
                    <a:pt x="1113708" y="1065592"/>
                  </a:lnTo>
                  <a:lnTo>
                    <a:pt x="1128930" y="1073539"/>
                  </a:lnTo>
                  <a:lnTo>
                    <a:pt x="1147560" y="1083074"/>
                  </a:lnTo>
                  <a:lnTo>
                    <a:pt x="1169825" y="1093745"/>
                  </a:lnTo>
                  <a:lnTo>
                    <a:pt x="1195044" y="1105550"/>
                  </a:lnTo>
                  <a:lnTo>
                    <a:pt x="1224125" y="1118718"/>
                  </a:lnTo>
                  <a:lnTo>
                    <a:pt x="1256159" y="1133021"/>
                  </a:lnTo>
                  <a:lnTo>
                    <a:pt x="1283649" y="1145281"/>
                  </a:lnTo>
                  <a:lnTo>
                    <a:pt x="1309322" y="1156633"/>
                  </a:lnTo>
                  <a:lnTo>
                    <a:pt x="1332269" y="1167530"/>
                  </a:lnTo>
                  <a:lnTo>
                    <a:pt x="1352944" y="1177520"/>
                  </a:lnTo>
                  <a:lnTo>
                    <a:pt x="1371573" y="1186828"/>
                  </a:lnTo>
                  <a:lnTo>
                    <a:pt x="1387931" y="1195456"/>
                  </a:lnTo>
                  <a:lnTo>
                    <a:pt x="1401563" y="1203175"/>
                  </a:lnTo>
                  <a:lnTo>
                    <a:pt x="1413150" y="1210440"/>
                  </a:lnTo>
                  <a:lnTo>
                    <a:pt x="1418375" y="1213845"/>
                  </a:lnTo>
                  <a:lnTo>
                    <a:pt x="1423601" y="1217251"/>
                  </a:lnTo>
                  <a:lnTo>
                    <a:pt x="1428372" y="1221337"/>
                  </a:lnTo>
                  <a:lnTo>
                    <a:pt x="1433370" y="1225197"/>
                  </a:lnTo>
                  <a:lnTo>
                    <a:pt x="1438141" y="1229284"/>
                  </a:lnTo>
                  <a:lnTo>
                    <a:pt x="1442912" y="1233597"/>
                  </a:lnTo>
                  <a:lnTo>
                    <a:pt x="1447456" y="1237911"/>
                  </a:lnTo>
                  <a:lnTo>
                    <a:pt x="1452000" y="1242678"/>
                  </a:lnTo>
                  <a:lnTo>
                    <a:pt x="1456317" y="1247673"/>
                  </a:lnTo>
                  <a:lnTo>
                    <a:pt x="1460406" y="1252441"/>
                  </a:lnTo>
                  <a:lnTo>
                    <a:pt x="1464496" y="1257663"/>
                  </a:lnTo>
                  <a:lnTo>
                    <a:pt x="1468813" y="1263111"/>
                  </a:lnTo>
                  <a:lnTo>
                    <a:pt x="1472902" y="1268787"/>
                  </a:lnTo>
                  <a:lnTo>
                    <a:pt x="1476537" y="1274463"/>
                  </a:lnTo>
                  <a:lnTo>
                    <a:pt x="1480399" y="1280139"/>
                  </a:lnTo>
                  <a:lnTo>
                    <a:pt x="1484035" y="1286269"/>
                  </a:lnTo>
                  <a:lnTo>
                    <a:pt x="1487670" y="1292399"/>
                  </a:lnTo>
                  <a:lnTo>
                    <a:pt x="1490623" y="1298983"/>
                  </a:lnTo>
                  <a:lnTo>
                    <a:pt x="1493804" y="1305340"/>
                  </a:lnTo>
                  <a:lnTo>
                    <a:pt x="1496530" y="1312378"/>
                  </a:lnTo>
                  <a:lnTo>
                    <a:pt x="1499257" y="1319416"/>
                  </a:lnTo>
                  <a:lnTo>
                    <a:pt x="1501529" y="1326454"/>
                  </a:lnTo>
                  <a:lnTo>
                    <a:pt x="1503573" y="1333719"/>
                  </a:lnTo>
                  <a:lnTo>
                    <a:pt x="1505618" y="1341211"/>
                  </a:lnTo>
                  <a:lnTo>
                    <a:pt x="1507208" y="1348930"/>
                  </a:lnTo>
                  <a:lnTo>
                    <a:pt x="1508799" y="1357103"/>
                  </a:lnTo>
                  <a:lnTo>
                    <a:pt x="1509935" y="1365049"/>
                  </a:lnTo>
                  <a:lnTo>
                    <a:pt x="1511071" y="1373450"/>
                  </a:lnTo>
                  <a:lnTo>
                    <a:pt x="1511752" y="1382077"/>
                  </a:lnTo>
                  <a:lnTo>
                    <a:pt x="1512434" y="1390477"/>
                  </a:lnTo>
                  <a:lnTo>
                    <a:pt x="1512661" y="1399559"/>
                  </a:lnTo>
                  <a:lnTo>
                    <a:pt x="1512888" y="1408640"/>
                  </a:lnTo>
                  <a:lnTo>
                    <a:pt x="1512434" y="1423170"/>
                  </a:lnTo>
                  <a:lnTo>
                    <a:pt x="1512207" y="1429981"/>
                  </a:lnTo>
                  <a:lnTo>
                    <a:pt x="1511525" y="1437019"/>
                  </a:lnTo>
                  <a:lnTo>
                    <a:pt x="1510843" y="1444057"/>
                  </a:lnTo>
                  <a:lnTo>
                    <a:pt x="1509935" y="1450641"/>
                  </a:lnTo>
                  <a:lnTo>
                    <a:pt x="1509026" y="1457452"/>
                  </a:lnTo>
                  <a:lnTo>
                    <a:pt x="1507890" y="1463809"/>
                  </a:lnTo>
                  <a:lnTo>
                    <a:pt x="1506754" y="1470620"/>
                  </a:lnTo>
                  <a:lnTo>
                    <a:pt x="1505164" y="1476750"/>
                  </a:lnTo>
                  <a:lnTo>
                    <a:pt x="1503573" y="1483334"/>
                  </a:lnTo>
                  <a:lnTo>
                    <a:pt x="1501756" y="1489464"/>
                  </a:lnTo>
                  <a:lnTo>
                    <a:pt x="1499938" y="1495367"/>
                  </a:lnTo>
                  <a:lnTo>
                    <a:pt x="1497893" y="1501270"/>
                  </a:lnTo>
                  <a:lnTo>
                    <a:pt x="1495621" y="1507172"/>
                  </a:lnTo>
                  <a:lnTo>
                    <a:pt x="1493350" y="1513302"/>
                  </a:lnTo>
                  <a:lnTo>
                    <a:pt x="1490850" y="1518978"/>
                  </a:lnTo>
                  <a:lnTo>
                    <a:pt x="1488124" y="1524200"/>
                  </a:lnTo>
                  <a:lnTo>
                    <a:pt x="1485171" y="1529876"/>
                  </a:lnTo>
                  <a:lnTo>
                    <a:pt x="1482444" y="1535325"/>
                  </a:lnTo>
                  <a:lnTo>
                    <a:pt x="1479263" y="1540546"/>
                  </a:lnTo>
                  <a:lnTo>
                    <a:pt x="1475856" y="1545768"/>
                  </a:lnTo>
                  <a:lnTo>
                    <a:pt x="1472675" y="1550990"/>
                  </a:lnTo>
                  <a:lnTo>
                    <a:pt x="1469040" y="1555985"/>
                  </a:lnTo>
                  <a:lnTo>
                    <a:pt x="1465405" y="1560979"/>
                  </a:lnTo>
                  <a:lnTo>
                    <a:pt x="1461542" y="1565520"/>
                  </a:lnTo>
                  <a:lnTo>
                    <a:pt x="1457226" y="1570288"/>
                  </a:lnTo>
                  <a:lnTo>
                    <a:pt x="1453136" y="1574828"/>
                  </a:lnTo>
                  <a:lnTo>
                    <a:pt x="1448819" y="1579596"/>
                  </a:lnTo>
                  <a:lnTo>
                    <a:pt x="1444503" y="1583910"/>
                  </a:lnTo>
                  <a:lnTo>
                    <a:pt x="1439732" y="1588223"/>
                  </a:lnTo>
                  <a:lnTo>
                    <a:pt x="1434961" y="1592537"/>
                  </a:lnTo>
                  <a:lnTo>
                    <a:pt x="1429962" y="1596624"/>
                  </a:lnTo>
                  <a:lnTo>
                    <a:pt x="1424964" y="1600710"/>
                  </a:lnTo>
                  <a:lnTo>
                    <a:pt x="1419511" y="1604570"/>
                  </a:lnTo>
                  <a:lnTo>
                    <a:pt x="1414286" y="1608429"/>
                  </a:lnTo>
                  <a:lnTo>
                    <a:pt x="1408833" y="1612062"/>
                  </a:lnTo>
                  <a:lnTo>
                    <a:pt x="1403153" y="1615694"/>
                  </a:lnTo>
                  <a:lnTo>
                    <a:pt x="1397019" y="1619327"/>
                  </a:lnTo>
                  <a:lnTo>
                    <a:pt x="1391112" y="1622732"/>
                  </a:lnTo>
                  <a:lnTo>
                    <a:pt x="1384978" y="1625911"/>
                  </a:lnTo>
                  <a:lnTo>
                    <a:pt x="1378844" y="1629089"/>
                  </a:lnTo>
                  <a:lnTo>
                    <a:pt x="1372255" y="1632268"/>
                  </a:lnTo>
                  <a:lnTo>
                    <a:pt x="1365666" y="1635219"/>
                  </a:lnTo>
                  <a:lnTo>
                    <a:pt x="1351808" y="1640895"/>
                  </a:lnTo>
                  <a:lnTo>
                    <a:pt x="1337722" y="1646344"/>
                  </a:lnTo>
                  <a:lnTo>
                    <a:pt x="1322727" y="1651339"/>
                  </a:lnTo>
                  <a:lnTo>
                    <a:pt x="1307278" y="1655879"/>
                  </a:lnTo>
                  <a:lnTo>
                    <a:pt x="1291147" y="1660193"/>
                  </a:lnTo>
                  <a:lnTo>
                    <a:pt x="1274334" y="1664052"/>
                  </a:lnTo>
                  <a:lnTo>
                    <a:pt x="1257068" y="1667231"/>
                  </a:lnTo>
                  <a:lnTo>
                    <a:pt x="1239347" y="1670182"/>
                  </a:lnTo>
                  <a:lnTo>
                    <a:pt x="1220717" y="1672680"/>
                  </a:lnTo>
                  <a:lnTo>
                    <a:pt x="1201632" y="1674723"/>
                  </a:lnTo>
                  <a:lnTo>
                    <a:pt x="1201632" y="1757363"/>
                  </a:lnTo>
                  <a:lnTo>
                    <a:pt x="1062362" y="1757363"/>
                  </a:lnTo>
                  <a:lnTo>
                    <a:pt x="1062362" y="1672226"/>
                  </a:lnTo>
                  <a:lnTo>
                    <a:pt x="1047367" y="1670863"/>
                  </a:lnTo>
                  <a:lnTo>
                    <a:pt x="1032600" y="1669047"/>
                  </a:lnTo>
                  <a:lnTo>
                    <a:pt x="1017832" y="1667004"/>
                  </a:lnTo>
                  <a:lnTo>
                    <a:pt x="1003519" y="1664734"/>
                  </a:lnTo>
                  <a:lnTo>
                    <a:pt x="989660" y="1662009"/>
                  </a:lnTo>
                  <a:lnTo>
                    <a:pt x="975801" y="1658604"/>
                  </a:lnTo>
                  <a:lnTo>
                    <a:pt x="961942" y="1654971"/>
                  </a:lnTo>
                  <a:lnTo>
                    <a:pt x="948765" y="1651112"/>
                  </a:lnTo>
                  <a:lnTo>
                    <a:pt x="935588" y="1646571"/>
                  </a:lnTo>
                  <a:lnTo>
                    <a:pt x="922638" y="1641803"/>
                  </a:lnTo>
                  <a:lnTo>
                    <a:pt x="910142" y="1636581"/>
                  </a:lnTo>
                  <a:lnTo>
                    <a:pt x="897646" y="1630906"/>
                  </a:lnTo>
                  <a:lnTo>
                    <a:pt x="885605" y="1625003"/>
                  </a:lnTo>
                  <a:lnTo>
                    <a:pt x="873564" y="1618646"/>
                  </a:lnTo>
                  <a:lnTo>
                    <a:pt x="861977" y="1611835"/>
                  </a:lnTo>
                  <a:lnTo>
                    <a:pt x="850617" y="1604570"/>
                  </a:lnTo>
                  <a:lnTo>
                    <a:pt x="844937" y="1600937"/>
                  </a:lnTo>
                  <a:lnTo>
                    <a:pt x="839485" y="1596851"/>
                  </a:lnTo>
                  <a:lnTo>
                    <a:pt x="834259" y="1592991"/>
                  </a:lnTo>
                  <a:lnTo>
                    <a:pt x="829488" y="1588677"/>
                  </a:lnTo>
                  <a:lnTo>
                    <a:pt x="824490" y="1584137"/>
                  </a:lnTo>
                  <a:lnTo>
                    <a:pt x="819946" y="1579596"/>
                  </a:lnTo>
                  <a:lnTo>
                    <a:pt x="815175" y="1574601"/>
                  </a:lnTo>
                  <a:lnTo>
                    <a:pt x="810858" y="1569834"/>
                  </a:lnTo>
                  <a:lnTo>
                    <a:pt x="806769" y="1564612"/>
                  </a:lnTo>
                  <a:lnTo>
                    <a:pt x="802907" y="1559390"/>
                  </a:lnTo>
                  <a:lnTo>
                    <a:pt x="799044" y="1553714"/>
                  </a:lnTo>
                  <a:lnTo>
                    <a:pt x="795409" y="1548265"/>
                  </a:lnTo>
                  <a:lnTo>
                    <a:pt x="792001" y="1542363"/>
                  </a:lnTo>
                  <a:lnTo>
                    <a:pt x="788593" y="1536460"/>
                  </a:lnTo>
                  <a:lnTo>
                    <a:pt x="785640" y="1530330"/>
                  </a:lnTo>
                  <a:lnTo>
                    <a:pt x="782686" y="1523746"/>
                  </a:lnTo>
                  <a:lnTo>
                    <a:pt x="779733" y="1517389"/>
                  </a:lnTo>
                  <a:lnTo>
                    <a:pt x="777234" y="1510578"/>
                  </a:lnTo>
                  <a:lnTo>
                    <a:pt x="774962" y="1503994"/>
                  </a:lnTo>
                  <a:lnTo>
                    <a:pt x="772690" y="1496956"/>
                  </a:lnTo>
                  <a:lnTo>
                    <a:pt x="770872" y="1489691"/>
                  </a:lnTo>
                  <a:lnTo>
                    <a:pt x="768827" y="1482199"/>
                  </a:lnTo>
                  <a:lnTo>
                    <a:pt x="767237" y="1474707"/>
                  </a:lnTo>
                  <a:lnTo>
                    <a:pt x="765647" y="1466987"/>
                  </a:lnTo>
                  <a:lnTo>
                    <a:pt x="764284" y="1459268"/>
                  </a:lnTo>
                  <a:lnTo>
                    <a:pt x="763148" y="1451322"/>
                  </a:lnTo>
                  <a:lnTo>
                    <a:pt x="762239" y="1442922"/>
                  </a:lnTo>
                  <a:lnTo>
                    <a:pt x="761557" y="1434522"/>
                  </a:lnTo>
                  <a:lnTo>
                    <a:pt x="760648" y="1425894"/>
                  </a:lnTo>
                  <a:lnTo>
                    <a:pt x="760194" y="1417494"/>
                  </a:lnTo>
                  <a:lnTo>
                    <a:pt x="759967" y="1408413"/>
                  </a:lnTo>
                  <a:lnTo>
                    <a:pt x="759967" y="1399332"/>
                  </a:lnTo>
                  <a:lnTo>
                    <a:pt x="759967" y="1356422"/>
                  </a:lnTo>
                  <a:lnTo>
                    <a:pt x="1062362" y="1356422"/>
                  </a:lnTo>
                  <a:lnTo>
                    <a:pt x="1062362" y="1410229"/>
                  </a:lnTo>
                  <a:lnTo>
                    <a:pt x="1062589" y="1431343"/>
                  </a:lnTo>
                  <a:lnTo>
                    <a:pt x="1062817" y="1450187"/>
                  </a:lnTo>
                  <a:lnTo>
                    <a:pt x="1063498" y="1466987"/>
                  </a:lnTo>
                  <a:lnTo>
                    <a:pt x="1064634" y="1481972"/>
                  </a:lnTo>
                  <a:lnTo>
                    <a:pt x="1065770" y="1494686"/>
                  </a:lnTo>
                  <a:lnTo>
                    <a:pt x="1067588" y="1505129"/>
                  </a:lnTo>
                  <a:lnTo>
                    <a:pt x="1068496" y="1509670"/>
                  </a:lnTo>
                  <a:lnTo>
                    <a:pt x="1069405" y="1513756"/>
                  </a:lnTo>
                  <a:lnTo>
                    <a:pt x="1070541" y="1517162"/>
                  </a:lnTo>
                  <a:lnTo>
                    <a:pt x="1071450" y="1519886"/>
                  </a:lnTo>
                  <a:lnTo>
                    <a:pt x="1072813" y="1522611"/>
                  </a:lnTo>
                  <a:lnTo>
                    <a:pt x="1074403" y="1525108"/>
                  </a:lnTo>
                  <a:lnTo>
                    <a:pt x="1076221" y="1527378"/>
                  </a:lnTo>
                  <a:lnTo>
                    <a:pt x="1078039" y="1529422"/>
                  </a:lnTo>
                  <a:lnTo>
                    <a:pt x="1080083" y="1531238"/>
                  </a:lnTo>
                  <a:lnTo>
                    <a:pt x="1082355" y="1533054"/>
                  </a:lnTo>
                  <a:lnTo>
                    <a:pt x="1085082" y="1534643"/>
                  </a:lnTo>
                  <a:lnTo>
                    <a:pt x="1087581" y="1536233"/>
                  </a:lnTo>
                  <a:lnTo>
                    <a:pt x="1090761" y="1537368"/>
                  </a:lnTo>
                  <a:lnTo>
                    <a:pt x="1093715" y="1538503"/>
                  </a:lnTo>
                  <a:lnTo>
                    <a:pt x="1097123" y="1539184"/>
                  </a:lnTo>
                  <a:lnTo>
                    <a:pt x="1100758" y="1540092"/>
                  </a:lnTo>
                  <a:lnTo>
                    <a:pt x="1104393" y="1540773"/>
                  </a:lnTo>
                  <a:lnTo>
                    <a:pt x="1108255" y="1541000"/>
                  </a:lnTo>
                  <a:lnTo>
                    <a:pt x="1112572" y="1541454"/>
                  </a:lnTo>
                  <a:lnTo>
                    <a:pt x="1117116" y="1541681"/>
                  </a:lnTo>
                  <a:lnTo>
                    <a:pt x="1124386" y="1541454"/>
                  </a:lnTo>
                  <a:lnTo>
                    <a:pt x="1131202" y="1540546"/>
                  </a:lnTo>
                  <a:lnTo>
                    <a:pt x="1137791" y="1539184"/>
                  </a:lnTo>
                  <a:lnTo>
                    <a:pt x="1143698" y="1537822"/>
                  </a:lnTo>
                  <a:lnTo>
                    <a:pt x="1149150" y="1535779"/>
                  </a:lnTo>
                  <a:lnTo>
                    <a:pt x="1151649" y="1534416"/>
                  </a:lnTo>
                  <a:lnTo>
                    <a:pt x="1153921" y="1533054"/>
                  </a:lnTo>
                  <a:lnTo>
                    <a:pt x="1156421" y="1531465"/>
                  </a:lnTo>
                  <a:lnTo>
                    <a:pt x="1158693" y="1529876"/>
                  </a:lnTo>
                  <a:lnTo>
                    <a:pt x="1160737" y="1528514"/>
                  </a:lnTo>
                  <a:lnTo>
                    <a:pt x="1162555" y="1526697"/>
                  </a:lnTo>
                  <a:lnTo>
                    <a:pt x="1164372" y="1524654"/>
                  </a:lnTo>
                  <a:lnTo>
                    <a:pt x="1166190" y="1522611"/>
                  </a:lnTo>
                  <a:lnTo>
                    <a:pt x="1167780" y="1520340"/>
                  </a:lnTo>
                  <a:lnTo>
                    <a:pt x="1169144" y="1518070"/>
                  </a:lnTo>
                  <a:lnTo>
                    <a:pt x="1170507" y="1515800"/>
                  </a:lnTo>
                  <a:lnTo>
                    <a:pt x="1171870" y="1513529"/>
                  </a:lnTo>
                  <a:lnTo>
                    <a:pt x="1173915" y="1508081"/>
                  </a:lnTo>
                  <a:lnTo>
                    <a:pt x="1175505" y="1502405"/>
                  </a:lnTo>
                  <a:lnTo>
                    <a:pt x="1176641" y="1496275"/>
                  </a:lnTo>
                  <a:lnTo>
                    <a:pt x="1177323" y="1489464"/>
                  </a:lnTo>
                  <a:lnTo>
                    <a:pt x="1177550" y="1482199"/>
                  </a:lnTo>
                  <a:lnTo>
                    <a:pt x="1177323" y="1464717"/>
                  </a:lnTo>
                  <a:lnTo>
                    <a:pt x="1176641" y="1448144"/>
                  </a:lnTo>
                  <a:lnTo>
                    <a:pt x="1175505" y="1432932"/>
                  </a:lnTo>
                  <a:lnTo>
                    <a:pt x="1173915" y="1419083"/>
                  </a:lnTo>
                  <a:lnTo>
                    <a:pt x="1173006" y="1412727"/>
                  </a:lnTo>
                  <a:lnTo>
                    <a:pt x="1172097" y="1406597"/>
                  </a:lnTo>
                  <a:lnTo>
                    <a:pt x="1170734" y="1400921"/>
                  </a:lnTo>
                  <a:lnTo>
                    <a:pt x="1169598" y="1395245"/>
                  </a:lnTo>
                  <a:lnTo>
                    <a:pt x="1168235" y="1390250"/>
                  </a:lnTo>
                  <a:lnTo>
                    <a:pt x="1166644" y="1385482"/>
                  </a:lnTo>
                  <a:lnTo>
                    <a:pt x="1165054" y="1380942"/>
                  </a:lnTo>
                  <a:lnTo>
                    <a:pt x="1163236" y="1376855"/>
                  </a:lnTo>
                  <a:lnTo>
                    <a:pt x="1161192" y="1372769"/>
                  </a:lnTo>
                  <a:lnTo>
                    <a:pt x="1158693" y="1368909"/>
                  </a:lnTo>
                  <a:lnTo>
                    <a:pt x="1155512" y="1364822"/>
                  </a:lnTo>
                  <a:lnTo>
                    <a:pt x="1151877" y="1360736"/>
                  </a:lnTo>
                  <a:lnTo>
                    <a:pt x="1147787" y="1356422"/>
                  </a:lnTo>
                  <a:lnTo>
                    <a:pt x="1142789" y="1352336"/>
                  </a:lnTo>
                  <a:lnTo>
                    <a:pt x="1137791" y="1348022"/>
                  </a:lnTo>
                  <a:lnTo>
                    <a:pt x="1132111" y="1343708"/>
                  </a:lnTo>
                  <a:lnTo>
                    <a:pt x="1125522" y="1339395"/>
                  </a:lnTo>
                  <a:lnTo>
                    <a:pt x="1118479" y="1334854"/>
                  </a:lnTo>
                  <a:lnTo>
                    <a:pt x="1111436" y="1330540"/>
                  </a:lnTo>
                  <a:lnTo>
                    <a:pt x="1103257" y="1326000"/>
                  </a:lnTo>
                  <a:lnTo>
                    <a:pt x="1094851" y="1321459"/>
                  </a:lnTo>
                  <a:lnTo>
                    <a:pt x="1085763" y="1316918"/>
                  </a:lnTo>
                  <a:lnTo>
                    <a:pt x="1076221" y="1312378"/>
                  </a:lnTo>
                  <a:lnTo>
                    <a:pt x="1066225" y="1307610"/>
                  </a:lnTo>
                  <a:lnTo>
                    <a:pt x="1032827" y="1292399"/>
                  </a:lnTo>
                  <a:lnTo>
                    <a:pt x="1002383" y="1278323"/>
                  </a:lnTo>
                  <a:lnTo>
                    <a:pt x="974665" y="1265155"/>
                  </a:lnTo>
                  <a:lnTo>
                    <a:pt x="949901" y="1252895"/>
                  </a:lnTo>
                  <a:lnTo>
                    <a:pt x="927636" y="1242224"/>
                  </a:lnTo>
                  <a:lnTo>
                    <a:pt x="908325" y="1232008"/>
                  </a:lnTo>
                  <a:lnTo>
                    <a:pt x="891739" y="1222927"/>
                  </a:lnTo>
                  <a:lnTo>
                    <a:pt x="877881" y="1215207"/>
                  </a:lnTo>
                  <a:lnTo>
                    <a:pt x="871746" y="1211348"/>
                  </a:lnTo>
                  <a:lnTo>
                    <a:pt x="865612" y="1207261"/>
                  </a:lnTo>
                  <a:lnTo>
                    <a:pt x="859705" y="1203175"/>
                  </a:lnTo>
                  <a:lnTo>
                    <a:pt x="853798" y="1198861"/>
                  </a:lnTo>
                  <a:lnTo>
                    <a:pt x="848118" y="1194320"/>
                  </a:lnTo>
                  <a:lnTo>
                    <a:pt x="842438" y="1189780"/>
                  </a:lnTo>
                  <a:lnTo>
                    <a:pt x="836986" y="1184558"/>
                  </a:lnTo>
                  <a:lnTo>
                    <a:pt x="831533" y="1179563"/>
                  </a:lnTo>
                  <a:lnTo>
                    <a:pt x="826080" y="1174341"/>
                  </a:lnTo>
                  <a:lnTo>
                    <a:pt x="820855" y="1168893"/>
                  </a:lnTo>
                  <a:lnTo>
                    <a:pt x="815857" y="1163217"/>
                  </a:lnTo>
                  <a:lnTo>
                    <a:pt x="810858" y="1157314"/>
                  </a:lnTo>
                  <a:lnTo>
                    <a:pt x="805860" y="1151184"/>
                  </a:lnTo>
                  <a:lnTo>
                    <a:pt x="801089" y="1145054"/>
                  </a:lnTo>
                  <a:lnTo>
                    <a:pt x="796318" y="1138697"/>
                  </a:lnTo>
                  <a:lnTo>
                    <a:pt x="791774" y="1131886"/>
                  </a:lnTo>
                  <a:lnTo>
                    <a:pt x="787230" y="1125302"/>
                  </a:lnTo>
                  <a:lnTo>
                    <a:pt x="783141" y="1118264"/>
                  </a:lnTo>
                  <a:lnTo>
                    <a:pt x="779506" y="1111226"/>
                  </a:lnTo>
                  <a:lnTo>
                    <a:pt x="775870" y="1104188"/>
                  </a:lnTo>
                  <a:lnTo>
                    <a:pt x="772690" y="1097150"/>
                  </a:lnTo>
                  <a:lnTo>
                    <a:pt x="769736" y="1089658"/>
                  </a:lnTo>
                  <a:lnTo>
                    <a:pt x="767010" y="1082393"/>
                  </a:lnTo>
                  <a:lnTo>
                    <a:pt x="764511" y="1074674"/>
                  </a:lnTo>
                  <a:lnTo>
                    <a:pt x="762466" y="1067182"/>
                  </a:lnTo>
                  <a:lnTo>
                    <a:pt x="760648" y="1059463"/>
                  </a:lnTo>
                  <a:lnTo>
                    <a:pt x="759058" y="1051289"/>
                  </a:lnTo>
                  <a:lnTo>
                    <a:pt x="757922" y="1043343"/>
                  </a:lnTo>
                  <a:lnTo>
                    <a:pt x="756786" y="1035397"/>
                  </a:lnTo>
                  <a:lnTo>
                    <a:pt x="756105" y="1026997"/>
                  </a:lnTo>
                  <a:lnTo>
                    <a:pt x="755650" y="1018824"/>
                  </a:lnTo>
                  <a:lnTo>
                    <a:pt x="755650" y="1010423"/>
                  </a:lnTo>
                  <a:lnTo>
                    <a:pt x="755877" y="998164"/>
                  </a:lnTo>
                  <a:lnTo>
                    <a:pt x="756105" y="992488"/>
                  </a:lnTo>
                  <a:lnTo>
                    <a:pt x="756786" y="986585"/>
                  </a:lnTo>
                  <a:lnTo>
                    <a:pt x="757468" y="980909"/>
                  </a:lnTo>
                  <a:lnTo>
                    <a:pt x="758149" y="975233"/>
                  </a:lnTo>
                  <a:lnTo>
                    <a:pt x="759058" y="969557"/>
                  </a:lnTo>
                  <a:lnTo>
                    <a:pt x="760194" y="963881"/>
                  </a:lnTo>
                  <a:lnTo>
                    <a:pt x="761557" y="958433"/>
                  </a:lnTo>
                  <a:lnTo>
                    <a:pt x="763148" y="953211"/>
                  </a:lnTo>
                  <a:lnTo>
                    <a:pt x="764511" y="947762"/>
                  </a:lnTo>
                  <a:lnTo>
                    <a:pt x="766328" y="942767"/>
                  </a:lnTo>
                  <a:lnTo>
                    <a:pt x="768146" y="937546"/>
                  </a:lnTo>
                  <a:lnTo>
                    <a:pt x="770191" y="932551"/>
                  </a:lnTo>
                  <a:lnTo>
                    <a:pt x="772235" y="927783"/>
                  </a:lnTo>
                  <a:lnTo>
                    <a:pt x="774734" y="922788"/>
                  </a:lnTo>
                  <a:lnTo>
                    <a:pt x="777234" y="918248"/>
                  </a:lnTo>
                  <a:lnTo>
                    <a:pt x="779733" y="913253"/>
                  </a:lnTo>
                  <a:lnTo>
                    <a:pt x="782459" y="908485"/>
                  </a:lnTo>
                  <a:lnTo>
                    <a:pt x="785640" y="904172"/>
                  </a:lnTo>
                  <a:lnTo>
                    <a:pt x="788593" y="899858"/>
                  </a:lnTo>
                  <a:lnTo>
                    <a:pt x="791774" y="895544"/>
                  </a:lnTo>
                  <a:lnTo>
                    <a:pt x="795182" y="891004"/>
                  </a:lnTo>
                  <a:lnTo>
                    <a:pt x="798817" y="886917"/>
                  </a:lnTo>
                  <a:lnTo>
                    <a:pt x="802225" y="882831"/>
                  </a:lnTo>
                  <a:lnTo>
                    <a:pt x="806087" y="878744"/>
                  </a:lnTo>
                  <a:lnTo>
                    <a:pt x="810177" y="874884"/>
                  </a:lnTo>
                  <a:lnTo>
                    <a:pt x="814266" y="870798"/>
                  </a:lnTo>
                  <a:lnTo>
                    <a:pt x="818583" y="867392"/>
                  </a:lnTo>
                  <a:lnTo>
                    <a:pt x="822900" y="863533"/>
                  </a:lnTo>
                  <a:lnTo>
                    <a:pt x="827443" y="859900"/>
                  </a:lnTo>
                  <a:lnTo>
                    <a:pt x="832215" y="856495"/>
                  </a:lnTo>
                  <a:lnTo>
                    <a:pt x="842211" y="849457"/>
                  </a:lnTo>
                  <a:lnTo>
                    <a:pt x="852662" y="843100"/>
                  </a:lnTo>
                  <a:lnTo>
                    <a:pt x="863567" y="836743"/>
                  </a:lnTo>
                  <a:lnTo>
                    <a:pt x="875381" y="831067"/>
                  </a:lnTo>
                  <a:lnTo>
                    <a:pt x="887650" y="825618"/>
                  </a:lnTo>
                  <a:lnTo>
                    <a:pt x="900600" y="820623"/>
                  </a:lnTo>
                  <a:lnTo>
                    <a:pt x="914004" y="815629"/>
                  </a:lnTo>
                  <a:lnTo>
                    <a:pt x="928090" y="811315"/>
                  </a:lnTo>
                  <a:lnTo>
                    <a:pt x="942858" y="807228"/>
                  </a:lnTo>
                  <a:lnTo>
                    <a:pt x="958080" y="803369"/>
                  </a:lnTo>
                  <a:lnTo>
                    <a:pt x="973984" y="799736"/>
                  </a:lnTo>
                  <a:lnTo>
                    <a:pt x="990342" y="796558"/>
                  </a:lnTo>
                  <a:lnTo>
                    <a:pt x="1007381" y="794061"/>
                  </a:lnTo>
                  <a:lnTo>
                    <a:pt x="1025102" y="791336"/>
                  </a:lnTo>
                  <a:lnTo>
                    <a:pt x="1043505" y="789293"/>
                  </a:lnTo>
                  <a:lnTo>
                    <a:pt x="1062362" y="787477"/>
                  </a:lnTo>
                  <a:lnTo>
                    <a:pt x="1062362" y="717550"/>
                  </a:lnTo>
                  <a:close/>
                  <a:moveTo>
                    <a:pt x="1134383" y="590324"/>
                  </a:moveTo>
                  <a:lnTo>
                    <a:pt x="1117597" y="590550"/>
                  </a:lnTo>
                  <a:lnTo>
                    <a:pt x="1101038" y="591004"/>
                  </a:lnTo>
                  <a:lnTo>
                    <a:pt x="1084480" y="592138"/>
                  </a:lnTo>
                  <a:lnTo>
                    <a:pt x="1068375" y="593725"/>
                  </a:lnTo>
                  <a:lnTo>
                    <a:pt x="1052043" y="595540"/>
                  </a:lnTo>
                  <a:lnTo>
                    <a:pt x="1035711" y="597807"/>
                  </a:lnTo>
                  <a:lnTo>
                    <a:pt x="1019833" y="600302"/>
                  </a:lnTo>
                  <a:lnTo>
                    <a:pt x="1003728" y="603477"/>
                  </a:lnTo>
                  <a:lnTo>
                    <a:pt x="988077" y="606879"/>
                  </a:lnTo>
                  <a:lnTo>
                    <a:pt x="972652" y="610734"/>
                  </a:lnTo>
                  <a:lnTo>
                    <a:pt x="957001" y="614816"/>
                  </a:lnTo>
                  <a:lnTo>
                    <a:pt x="941803" y="619579"/>
                  </a:lnTo>
                  <a:lnTo>
                    <a:pt x="926605" y="624341"/>
                  </a:lnTo>
                  <a:lnTo>
                    <a:pt x="911634" y="629557"/>
                  </a:lnTo>
                  <a:lnTo>
                    <a:pt x="896890" y="635227"/>
                  </a:lnTo>
                  <a:lnTo>
                    <a:pt x="882373" y="641124"/>
                  </a:lnTo>
                  <a:lnTo>
                    <a:pt x="867856" y="647247"/>
                  </a:lnTo>
                  <a:lnTo>
                    <a:pt x="853566" y="654050"/>
                  </a:lnTo>
                  <a:lnTo>
                    <a:pt x="839502" y="661081"/>
                  </a:lnTo>
                  <a:lnTo>
                    <a:pt x="825892" y="668565"/>
                  </a:lnTo>
                  <a:lnTo>
                    <a:pt x="812056" y="676049"/>
                  </a:lnTo>
                  <a:lnTo>
                    <a:pt x="798673" y="683986"/>
                  </a:lnTo>
                  <a:lnTo>
                    <a:pt x="785289" y="692150"/>
                  </a:lnTo>
                  <a:lnTo>
                    <a:pt x="772360" y="700768"/>
                  </a:lnTo>
                  <a:lnTo>
                    <a:pt x="759431" y="709840"/>
                  </a:lnTo>
                  <a:lnTo>
                    <a:pt x="746728" y="718685"/>
                  </a:lnTo>
                  <a:lnTo>
                    <a:pt x="734479" y="728210"/>
                  </a:lnTo>
                  <a:lnTo>
                    <a:pt x="722684" y="738188"/>
                  </a:lnTo>
                  <a:lnTo>
                    <a:pt x="710662" y="748167"/>
                  </a:lnTo>
                  <a:lnTo>
                    <a:pt x="698867" y="758372"/>
                  </a:lnTo>
                  <a:lnTo>
                    <a:pt x="687525" y="769031"/>
                  </a:lnTo>
                  <a:lnTo>
                    <a:pt x="676410" y="779917"/>
                  </a:lnTo>
                  <a:lnTo>
                    <a:pt x="665522" y="791029"/>
                  </a:lnTo>
                  <a:lnTo>
                    <a:pt x="655088" y="802369"/>
                  </a:lnTo>
                  <a:lnTo>
                    <a:pt x="644654" y="813935"/>
                  </a:lnTo>
                  <a:lnTo>
                    <a:pt x="634673" y="825728"/>
                  </a:lnTo>
                  <a:lnTo>
                    <a:pt x="624920" y="837974"/>
                  </a:lnTo>
                  <a:lnTo>
                    <a:pt x="615619" y="850221"/>
                  </a:lnTo>
                  <a:lnTo>
                    <a:pt x="606319" y="862921"/>
                  </a:lnTo>
                  <a:lnTo>
                    <a:pt x="597473" y="875621"/>
                  </a:lnTo>
                  <a:lnTo>
                    <a:pt x="588853" y="888774"/>
                  </a:lnTo>
                  <a:lnTo>
                    <a:pt x="580461" y="901928"/>
                  </a:lnTo>
                  <a:lnTo>
                    <a:pt x="572748" y="915308"/>
                  </a:lnTo>
                  <a:lnTo>
                    <a:pt x="565036" y="928915"/>
                  </a:lnTo>
                  <a:lnTo>
                    <a:pt x="557778" y="942749"/>
                  </a:lnTo>
                  <a:lnTo>
                    <a:pt x="550746" y="957037"/>
                  </a:lnTo>
                  <a:lnTo>
                    <a:pt x="544168" y="971324"/>
                  </a:lnTo>
                  <a:lnTo>
                    <a:pt x="537590" y="985612"/>
                  </a:lnTo>
                  <a:lnTo>
                    <a:pt x="531692" y="1000126"/>
                  </a:lnTo>
                  <a:lnTo>
                    <a:pt x="526021" y="1015094"/>
                  </a:lnTo>
                  <a:lnTo>
                    <a:pt x="520804" y="1030062"/>
                  </a:lnTo>
                  <a:lnTo>
                    <a:pt x="516041" y="1045029"/>
                  </a:lnTo>
                  <a:lnTo>
                    <a:pt x="511277" y="1060451"/>
                  </a:lnTo>
                  <a:lnTo>
                    <a:pt x="507194" y="1075646"/>
                  </a:lnTo>
                  <a:lnTo>
                    <a:pt x="503338" y="1091294"/>
                  </a:lnTo>
                  <a:lnTo>
                    <a:pt x="499936" y="1107169"/>
                  </a:lnTo>
                  <a:lnTo>
                    <a:pt x="496760" y="1122817"/>
                  </a:lnTo>
                  <a:lnTo>
                    <a:pt x="494265" y="1138919"/>
                  </a:lnTo>
                  <a:lnTo>
                    <a:pt x="491997" y="1155021"/>
                  </a:lnTo>
                  <a:lnTo>
                    <a:pt x="490182" y="1171349"/>
                  </a:lnTo>
                  <a:lnTo>
                    <a:pt x="488594" y="1187905"/>
                  </a:lnTo>
                  <a:lnTo>
                    <a:pt x="487687" y="1204233"/>
                  </a:lnTo>
                  <a:lnTo>
                    <a:pt x="487006" y="1220788"/>
                  </a:lnTo>
                  <a:lnTo>
                    <a:pt x="486779" y="1237571"/>
                  </a:lnTo>
                  <a:lnTo>
                    <a:pt x="487006" y="1254126"/>
                  </a:lnTo>
                  <a:lnTo>
                    <a:pt x="487687" y="1270908"/>
                  </a:lnTo>
                  <a:lnTo>
                    <a:pt x="488594" y="1287463"/>
                  </a:lnTo>
                  <a:lnTo>
                    <a:pt x="490182" y="1303565"/>
                  </a:lnTo>
                  <a:lnTo>
                    <a:pt x="491997" y="1319894"/>
                  </a:lnTo>
                  <a:lnTo>
                    <a:pt x="494265" y="1336222"/>
                  </a:lnTo>
                  <a:lnTo>
                    <a:pt x="496760" y="1352097"/>
                  </a:lnTo>
                  <a:lnTo>
                    <a:pt x="499936" y="1368199"/>
                  </a:lnTo>
                  <a:lnTo>
                    <a:pt x="503338" y="1383847"/>
                  </a:lnTo>
                  <a:lnTo>
                    <a:pt x="507194" y="1399269"/>
                  </a:lnTo>
                  <a:lnTo>
                    <a:pt x="511277" y="1414690"/>
                  </a:lnTo>
                  <a:lnTo>
                    <a:pt x="516041" y="1429885"/>
                  </a:lnTo>
                  <a:lnTo>
                    <a:pt x="520804" y="1445306"/>
                  </a:lnTo>
                  <a:lnTo>
                    <a:pt x="526021" y="1460047"/>
                  </a:lnTo>
                  <a:lnTo>
                    <a:pt x="531692" y="1474789"/>
                  </a:lnTo>
                  <a:lnTo>
                    <a:pt x="537590" y="1489530"/>
                  </a:lnTo>
                  <a:lnTo>
                    <a:pt x="544168" y="1504044"/>
                  </a:lnTo>
                  <a:lnTo>
                    <a:pt x="550746" y="1518105"/>
                  </a:lnTo>
                  <a:lnTo>
                    <a:pt x="557778" y="1532165"/>
                  </a:lnTo>
                  <a:lnTo>
                    <a:pt x="565036" y="1545999"/>
                  </a:lnTo>
                  <a:lnTo>
                    <a:pt x="572748" y="1559606"/>
                  </a:lnTo>
                  <a:lnTo>
                    <a:pt x="580461" y="1573214"/>
                  </a:lnTo>
                  <a:lnTo>
                    <a:pt x="588853" y="1586594"/>
                  </a:lnTo>
                  <a:lnTo>
                    <a:pt x="597473" y="1599521"/>
                  </a:lnTo>
                  <a:lnTo>
                    <a:pt x="606319" y="1612221"/>
                  </a:lnTo>
                  <a:lnTo>
                    <a:pt x="615619" y="1624921"/>
                  </a:lnTo>
                  <a:lnTo>
                    <a:pt x="624920" y="1637167"/>
                  </a:lnTo>
                  <a:lnTo>
                    <a:pt x="634673" y="1649187"/>
                  </a:lnTo>
                  <a:lnTo>
                    <a:pt x="644654" y="1660980"/>
                  </a:lnTo>
                  <a:lnTo>
                    <a:pt x="655088" y="1672546"/>
                  </a:lnTo>
                  <a:lnTo>
                    <a:pt x="665522" y="1684339"/>
                  </a:lnTo>
                  <a:lnTo>
                    <a:pt x="676410" y="1695451"/>
                  </a:lnTo>
                  <a:lnTo>
                    <a:pt x="687525" y="1706110"/>
                  </a:lnTo>
                  <a:lnTo>
                    <a:pt x="698867" y="1716769"/>
                  </a:lnTo>
                  <a:lnTo>
                    <a:pt x="710662" y="1726974"/>
                  </a:lnTo>
                  <a:lnTo>
                    <a:pt x="722684" y="1737180"/>
                  </a:lnTo>
                  <a:lnTo>
                    <a:pt x="734479" y="1746705"/>
                  </a:lnTo>
                  <a:lnTo>
                    <a:pt x="746728" y="1756230"/>
                  </a:lnTo>
                  <a:lnTo>
                    <a:pt x="759431" y="1765528"/>
                  </a:lnTo>
                  <a:lnTo>
                    <a:pt x="772360" y="1774146"/>
                  </a:lnTo>
                  <a:lnTo>
                    <a:pt x="785289" y="1782764"/>
                  </a:lnTo>
                  <a:lnTo>
                    <a:pt x="798673" y="1790928"/>
                  </a:lnTo>
                  <a:lnTo>
                    <a:pt x="812056" y="1799092"/>
                  </a:lnTo>
                  <a:lnTo>
                    <a:pt x="825892" y="1806803"/>
                  </a:lnTo>
                  <a:lnTo>
                    <a:pt x="839502" y="1814060"/>
                  </a:lnTo>
                  <a:lnTo>
                    <a:pt x="853566" y="1820864"/>
                  </a:lnTo>
                  <a:lnTo>
                    <a:pt x="867856" y="1827667"/>
                  </a:lnTo>
                  <a:lnTo>
                    <a:pt x="882373" y="1834017"/>
                  </a:lnTo>
                  <a:lnTo>
                    <a:pt x="896890" y="1839914"/>
                  </a:lnTo>
                  <a:lnTo>
                    <a:pt x="911634" y="1845583"/>
                  </a:lnTo>
                  <a:lnTo>
                    <a:pt x="926605" y="1850799"/>
                  </a:lnTo>
                  <a:lnTo>
                    <a:pt x="941803" y="1855789"/>
                  </a:lnTo>
                  <a:lnTo>
                    <a:pt x="957001" y="1860324"/>
                  </a:lnTo>
                  <a:lnTo>
                    <a:pt x="972652" y="1864406"/>
                  </a:lnTo>
                  <a:lnTo>
                    <a:pt x="988077" y="1868489"/>
                  </a:lnTo>
                  <a:lnTo>
                    <a:pt x="1003728" y="1871664"/>
                  </a:lnTo>
                  <a:lnTo>
                    <a:pt x="1019833" y="1874839"/>
                  </a:lnTo>
                  <a:lnTo>
                    <a:pt x="1035711" y="1877333"/>
                  </a:lnTo>
                  <a:lnTo>
                    <a:pt x="1052043" y="1879828"/>
                  </a:lnTo>
                  <a:lnTo>
                    <a:pt x="1068375" y="1881415"/>
                  </a:lnTo>
                  <a:lnTo>
                    <a:pt x="1084480" y="1883003"/>
                  </a:lnTo>
                  <a:lnTo>
                    <a:pt x="1101038" y="1884137"/>
                  </a:lnTo>
                  <a:lnTo>
                    <a:pt x="1117597" y="1884590"/>
                  </a:lnTo>
                  <a:lnTo>
                    <a:pt x="1134383" y="1884817"/>
                  </a:lnTo>
                  <a:lnTo>
                    <a:pt x="1151168" y="1884590"/>
                  </a:lnTo>
                  <a:lnTo>
                    <a:pt x="1167500" y="1884137"/>
                  </a:lnTo>
                  <a:lnTo>
                    <a:pt x="1184059" y="1883003"/>
                  </a:lnTo>
                  <a:lnTo>
                    <a:pt x="1200617" y="1881415"/>
                  </a:lnTo>
                  <a:lnTo>
                    <a:pt x="1216949" y="1879828"/>
                  </a:lnTo>
                  <a:lnTo>
                    <a:pt x="1232827" y="1877333"/>
                  </a:lnTo>
                  <a:lnTo>
                    <a:pt x="1249159" y="1874839"/>
                  </a:lnTo>
                  <a:lnTo>
                    <a:pt x="1264810" y="1871664"/>
                  </a:lnTo>
                  <a:lnTo>
                    <a:pt x="1280689" y="1868489"/>
                  </a:lnTo>
                  <a:lnTo>
                    <a:pt x="1296340" y="1864406"/>
                  </a:lnTo>
                  <a:lnTo>
                    <a:pt x="1311538" y="1860324"/>
                  </a:lnTo>
                  <a:lnTo>
                    <a:pt x="1326962" y="1855789"/>
                  </a:lnTo>
                  <a:lnTo>
                    <a:pt x="1341933" y="1850799"/>
                  </a:lnTo>
                  <a:lnTo>
                    <a:pt x="1356904" y="1845583"/>
                  </a:lnTo>
                  <a:lnTo>
                    <a:pt x="1371875" y="1839914"/>
                  </a:lnTo>
                  <a:lnTo>
                    <a:pt x="1386392" y="1834017"/>
                  </a:lnTo>
                  <a:lnTo>
                    <a:pt x="1400909" y="1827667"/>
                  </a:lnTo>
                  <a:lnTo>
                    <a:pt x="1414973" y="1820864"/>
                  </a:lnTo>
                  <a:lnTo>
                    <a:pt x="1429263" y="1814060"/>
                  </a:lnTo>
                  <a:lnTo>
                    <a:pt x="1443100" y="1806803"/>
                  </a:lnTo>
                  <a:lnTo>
                    <a:pt x="1456710" y="1799092"/>
                  </a:lnTo>
                  <a:lnTo>
                    <a:pt x="1470093" y="1790928"/>
                  </a:lnTo>
                  <a:lnTo>
                    <a:pt x="1483249" y="1782764"/>
                  </a:lnTo>
                  <a:lnTo>
                    <a:pt x="1496405" y="1774146"/>
                  </a:lnTo>
                  <a:lnTo>
                    <a:pt x="1509108" y="1765528"/>
                  </a:lnTo>
                  <a:lnTo>
                    <a:pt x="1521810" y="1756230"/>
                  </a:lnTo>
                  <a:lnTo>
                    <a:pt x="1534286" y="1746705"/>
                  </a:lnTo>
                  <a:lnTo>
                    <a:pt x="1546308" y="1737180"/>
                  </a:lnTo>
                  <a:lnTo>
                    <a:pt x="1558103" y="1726974"/>
                  </a:lnTo>
                  <a:lnTo>
                    <a:pt x="1569672" y="1716769"/>
                  </a:lnTo>
                  <a:lnTo>
                    <a:pt x="1581240" y="1706110"/>
                  </a:lnTo>
                  <a:lnTo>
                    <a:pt x="1592128" y="1695451"/>
                  </a:lnTo>
                  <a:lnTo>
                    <a:pt x="1603016" y="1684339"/>
                  </a:lnTo>
                  <a:lnTo>
                    <a:pt x="1613677" y="1672546"/>
                  </a:lnTo>
                  <a:lnTo>
                    <a:pt x="1623884" y="1660980"/>
                  </a:lnTo>
                  <a:lnTo>
                    <a:pt x="1634092" y="1649187"/>
                  </a:lnTo>
                  <a:lnTo>
                    <a:pt x="1643845" y="1637167"/>
                  </a:lnTo>
                  <a:lnTo>
                    <a:pt x="1653372" y="1624921"/>
                  </a:lnTo>
                  <a:lnTo>
                    <a:pt x="1662445" y="1612221"/>
                  </a:lnTo>
                  <a:lnTo>
                    <a:pt x="1671519" y="1599521"/>
                  </a:lnTo>
                  <a:lnTo>
                    <a:pt x="1679911" y="1586594"/>
                  </a:lnTo>
                  <a:lnTo>
                    <a:pt x="1688304" y="1573214"/>
                  </a:lnTo>
                  <a:lnTo>
                    <a:pt x="1696243" y="1559606"/>
                  </a:lnTo>
                  <a:lnTo>
                    <a:pt x="1703729" y="1545999"/>
                  </a:lnTo>
                  <a:lnTo>
                    <a:pt x="1711214" y="1532165"/>
                  </a:lnTo>
                  <a:lnTo>
                    <a:pt x="1718019" y="1518105"/>
                  </a:lnTo>
                  <a:lnTo>
                    <a:pt x="1724824" y="1504044"/>
                  </a:lnTo>
                  <a:lnTo>
                    <a:pt x="1730948" y="1489530"/>
                  </a:lnTo>
                  <a:lnTo>
                    <a:pt x="1736846" y="1474789"/>
                  </a:lnTo>
                  <a:lnTo>
                    <a:pt x="1742517" y="1460047"/>
                  </a:lnTo>
                  <a:lnTo>
                    <a:pt x="1747734" y="1445306"/>
                  </a:lnTo>
                  <a:lnTo>
                    <a:pt x="1752724" y="1429885"/>
                  </a:lnTo>
                  <a:lnTo>
                    <a:pt x="1757261" y="1414690"/>
                  </a:lnTo>
                  <a:lnTo>
                    <a:pt x="1761571" y="1399269"/>
                  </a:lnTo>
                  <a:lnTo>
                    <a:pt x="1765427" y="1383847"/>
                  </a:lnTo>
                  <a:lnTo>
                    <a:pt x="1768602" y="1368199"/>
                  </a:lnTo>
                  <a:lnTo>
                    <a:pt x="1771778" y="1352097"/>
                  </a:lnTo>
                  <a:lnTo>
                    <a:pt x="1774273" y="1336222"/>
                  </a:lnTo>
                  <a:lnTo>
                    <a:pt x="1776768" y="1319894"/>
                  </a:lnTo>
                  <a:lnTo>
                    <a:pt x="1778583" y="1303565"/>
                  </a:lnTo>
                  <a:lnTo>
                    <a:pt x="1779944" y="1287463"/>
                  </a:lnTo>
                  <a:lnTo>
                    <a:pt x="1781078" y="1270908"/>
                  </a:lnTo>
                  <a:lnTo>
                    <a:pt x="1781532" y="1254126"/>
                  </a:lnTo>
                  <a:lnTo>
                    <a:pt x="1781759" y="1237571"/>
                  </a:lnTo>
                  <a:lnTo>
                    <a:pt x="1781532" y="1220788"/>
                  </a:lnTo>
                  <a:lnTo>
                    <a:pt x="1781078" y="1204233"/>
                  </a:lnTo>
                  <a:lnTo>
                    <a:pt x="1779944" y="1187905"/>
                  </a:lnTo>
                  <a:lnTo>
                    <a:pt x="1778583" y="1171349"/>
                  </a:lnTo>
                  <a:lnTo>
                    <a:pt x="1776768" y="1155021"/>
                  </a:lnTo>
                  <a:lnTo>
                    <a:pt x="1774273" y="1138919"/>
                  </a:lnTo>
                  <a:lnTo>
                    <a:pt x="1771778" y="1122817"/>
                  </a:lnTo>
                  <a:lnTo>
                    <a:pt x="1768602" y="1107169"/>
                  </a:lnTo>
                  <a:lnTo>
                    <a:pt x="1765427" y="1091294"/>
                  </a:lnTo>
                  <a:lnTo>
                    <a:pt x="1761571" y="1075646"/>
                  </a:lnTo>
                  <a:lnTo>
                    <a:pt x="1757261" y="1060451"/>
                  </a:lnTo>
                  <a:lnTo>
                    <a:pt x="1752724" y="1045029"/>
                  </a:lnTo>
                  <a:lnTo>
                    <a:pt x="1747734" y="1030062"/>
                  </a:lnTo>
                  <a:lnTo>
                    <a:pt x="1742517" y="1015094"/>
                  </a:lnTo>
                  <a:lnTo>
                    <a:pt x="1736846" y="1000126"/>
                  </a:lnTo>
                  <a:lnTo>
                    <a:pt x="1730948" y="985612"/>
                  </a:lnTo>
                  <a:lnTo>
                    <a:pt x="1724824" y="971324"/>
                  </a:lnTo>
                  <a:lnTo>
                    <a:pt x="1718019" y="957037"/>
                  </a:lnTo>
                  <a:lnTo>
                    <a:pt x="1711214" y="942749"/>
                  </a:lnTo>
                  <a:lnTo>
                    <a:pt x="1703729" y="928915"/>
                  </a:lnTo>
                  <a:lnTo>
                    <a:pt x="1696243" y="915308"/>
                  </a:lnTo>
                  <a:lnTo>
                    <a:pt x="1688304" y="901928"/>
                  </a:lnTo>
                  <a:lnTo>
                    <a:pt x="1679911" y="888774"/>
                  </a:lnTo>
                  <a:lnTo>
                    <a:pt x="1671519" y="875621"/>
                  </a:lnTo>
                  <a:lnTo>
                    <a:pt x="1662445" y="862921"/>
                  </a:lnTo>
                  <a:lnTo>
                    <a:pt x="1653372" y="850221"/>
                  </a:lnTo>
                  <a:lnTo>
                    <a:pt x="1643845" y="837974"/>
                  </a:lnTo>
                  <a:lnTo>
                    <a:pt x="1634092" y="825728"/>
                  </a:lnTo>
                  <a:lnTo>
                    <a:pt x="1623884" y="813935"/>
                  </a:lnTo>
                  <a:lnTo>
                    <a:pt x="1613677" y="802369"/>
                  </a:lnTo>
                  <a:lnTo>
                    <a:pt x="1603016" y="791029"/>
                  </a:lnTo>
                  <a:lnTo>
                    <a:pt x="1592128" y="779917"/>
                  </a:lnTo>
                  <a:lnTo>
                    <a:pt x="1581240" y="769031"/>
                  </a:lnTo>
                  <a:lnTo>
                    <a:pt x="1569672" y="758372"/>
                  </a:lnTo>
                  <a:lnTo>
                    <a:pt x="1558103" y="748167"/>
                  </a:lnTo>
                  <a:lnTo>
                    <a:pt x="1546308" y="738188"/>
                  </a:lnTo>
                  <a:lnTo>
                    <a:pt x="1534286" y="728210"/>
                  </a:lnTo>
                  <a:lnTo>
                    <a:pt x="1521810" y="718685"/>
                  </a:lnTo>
                  <a:lnTo>
                    <a:pt x="1509108" y="709840"/>
                  </a:lnTo>
                  <a:lnTo>
                    <a:pt x="1496405" y="700768"/>
                  </a:lnTo>
                  <a:lnTo>
                    <a:pt x="1483249" y="692150"/>
                  </a:lnTo>
                  <a:lnTo>
                    <a:pt x="1470093" y="683986"/>
                  </a:lnTo>
                  <a:lnTo>
                    <a:pt x="1456710" y="676049"/>
                  </a:lnTo>
                  <a:lnTo>
                    <a:pt x="1443100" y="668565"/>
                  </a:lnTo>
                  <a:lnTo>
                    <a:pt x="1429263" y="661081"/>
                  </a:lnTo>
                  <a:lnTo>
                    <a:pt x="1414973" y="654050"/>
                  </a:lnTo>
                  <a:lnTo>
                    <a:pt x="1400909" y="647247"/>
                  </a:lnTo>
                  <a:lnTo>
                    <a:pt x="1386392" y="641124"/>
                  </a:lnTo>
                  <a:lnTo>
                    <a:pt x="1371875" y="635227"/>
                  </a:lnTo>
                  <a:lnTo>
                    <a:pt x="1356904" y="629557"/>
                  </a:lnTo>
                  <a:lnTo>
                    <a:pt x="1341933" y="624341"/>
                  </a:lnTo>
                  <a:lnTo>
                    <a:pt x="1326962" y="619579"/>
                  </a:lnTo>
                  <a:lnTo>
                    <a:pt x="1311538" y="614816"/>
                  </a:lnTo>
                  <a:lnTo>
                    <a:pt x="1296340" y="610734"/>
                  </a:lnTo>
                  <a:lnTo>
                    <a:pt x="1280689" y="606879"/>
                  </a:lnTo>
                  <a:lnTo>
                    <a:pt x="1264810" y="603477"/>
                  </a:lnTo>
                  <a:lnTo>
                    <a:pt x="1249159" y="600302"/>
                  </a:lnTo>
                  <a:lnTo>
                    <a:pt x="1232827" y="597807"/>
                  </a:lnTo>
                  <a:lnTo>
                    <a:pt x="1216949" y="595540"/>
                  </a:lnTo>
                  <a:lnTo>
                    <a:pt x="1200617" y="593725"/>
                  </a:lnTo>
                  <a:lnTo>
                    <a:pt x="1184059" y="592138"/>
                  </a:lnTo>
                  <a:lnTo>
                    <a:pt x="1167500" y="591004"/>
                  </a:lnTo>
                  <a:lnTo>
                    <a:pt x="1151168" y="590550"/>
                  </a:lnTo>
                  <a:lnTo>
                    <a:pt x="1134383" y="590324"/>
                  </a:lnTo>
                  <a:close/>
                  <a:moveTo>
                    <a:pt x="127706" y="417513"/>
                  </a:moveTo>
                  <a:lnTo>
                    <a:pt x="2140832" y="417513"/>
                  </a:lnTo>
                  <a:lnTo>
                    <a:pt x="2147637" y="417740"/>
                  </a:lnTo>
                  <a:lnTo>
                    <a:pt x="2153988" y="418420"/>
                  </a:lnTo>
                  <a:lnTo>
                    <a:pt x="2160567" y="419100"/>
                  </a:lnTo>
                  <a:lnTo>
                    <a:pt x="2166691" y="420234"/>
                  </a:lnTo>
                  <a:lnTo>
                    <a:pt x="2173042" y="421595"/>
                  </a:lnTo>
                  <a:lnTo>
                    <a:pt x="2179167" y="423182"/>
                  </a:lnTo>
                  <a:lnTo>
                    <a:pt x="2185064" y="425223"/>
                  </a:lnTo>
                  <a:lnTo>
                    <a:pt x="2190735" y="427718"/>
                  </a:lnTo>
                  <a:lnTo>
                    <a:pt x="2196406" y="430213"/>
                  </a:lnTo>
                  <a:lnTo>
                    <a:pt x="2201850" y="432934"/>
                  </a:lnTo>
                  <a:lnTo>
                    <a:pt x="2207294" y="436109"/>
                  </a:lnTo>
                  <a:lnTo>
                    <a:pt x="2212511" y="439511"/>
                  </a:lnTo>
                  <a:lnTo>
                    <a:pt x="2217274" y="442913"/>
                  </a:lnTo>
                  <a:lnTo>
                    <a:pt x="2222265" y="446768"/>
                  </a:lnTo>
                  <a:lnTo>
                    <a:pt x="2226801" y="450850"/>
                  </a:lnTo>
                  <a:lnTo>
                    <a:pt x="2231338" y="454932"/>
                  </a:lnTo>
                  <a:lnTo>
                    <a:pt x="2235648" y="459241"/>
                  </a:lnTo>
                  <a:lnTo>
                    <a:pt x="2239504" y="464004"/>
                  </a:lnTo>
                  <a:lnTo>
                    <a:pt x="2243360" y="468766"/>
                  </a:lnTo>
                  <a:lnTo>
                    <a:pt x="2246989" y="473756"/>
                  </a:lnTo>
                  <a:lnTo>
                    <a:pt x="2250392" y="478972"/>
                  </a:lnTo>
                  <a:lnTo>
                    <a:pt x="2253340" y="484415"/>
                  </a:lnTo>
                  <a:lnTo>
                    <a:pt x="2256062" y="489857"/>
                  </a:lnTo>
                  <a:lnTo>
                    <a:pt x="2258558" y="495527"/>
                  </a:lnTo>
                  <a:lnTo>
                    <a:pt x="2260826" y="501423"/>
                  </a:lnTo>
                  <a:lnTo>
                    <a:pt x="2262867" y="507320"/>
                  </a:lnTo>
                  <a:lnTo>
                    <a:pt x="2264682" y="513216"/>
                  </a:lnTo>
                  <a:lnTo>
                    <a:pt x="2266043" y="519340"/>
                  </a:lnTo>
                  <a:lnTo>
                    <a:pt x="2267404" y="525916"/>
                  </a:lnTo>
                  <a:lnTo>
                    <a:pt x="2268084" y="532040"/>
                  </a:lnTo>
                  <a:lnTo>
                    <a:pt x="2268538" y="538390"/>
                  </a:lnTo>
                  <a:lnTo>
                    <a:pt x="2268538" y="545193"/>
                  </a:lnTo>
                  <a:lnTo>
                    <a:pt x="2268538" y="1929948"/>
                  </a:lnTo>
                  <a:lnTo>
                    <a:pt x="2268538" y="1936524"/>
                  </a:lnTo>
                  <a:lnTo>
                    <a:pt x="2268084" y="1942874"/>
                  </a:lnTo>
                  <a:lnTo>
                    <a:pt x="2267404" y="1949451"/>
                  </a:lnTo>
                  <a:lnTo>
                    <a:pt x="2266043" y="1955574"/>
                  </a:lnTo>
                  <a:lnTo>
                    <a:pt x="2264682" y="1961698"/>
                  </a:lnTo>
                  <a:lnTo>
                    <a:pt x="2262867" y="1967821"/>
                  </a:lnTo>
                  <a:lnTo>
                    <a:pt x="2260826" y="1973944"/>
                  </a:lnTo>
                  <a:lnTo>
                    <a:pt x="2258558" y="1979614"/>
                  </a:lnTo>
                  <a:lnTo>
                    <a:pt x="2256062" y="1985283"/>
                  </a:lnTo>
                  <a:lnTo>
                    <a:pt x="2253340" y="1990499"/>
                  </a:lnTo>
                  <a:lnTo>
                    <a:pt x="2250392" y="1995942"/>
                  </a:lnTo>
                  <a:lnTo>
                    <a:pt x="2246989" y="2001158"/>
                  </a:lnTo>
                  <a:lnTo>
                    <a:pt x="2243360" y="2006374"/>
                  </a:lnTo>
                  <a:lnTo>
                    <a:pt x="2239504" y="2010910"/>
                  </a:lnTo>
                  <a:lnTo>
                    <a:pt x="2235648" y="2015673"/>
                  </a:lnTo>
                  <a:lnTo>
                    <a:pt x="2231338" y="2019982"/>
                  </a:lnTo>
                  <a:lnTo>
                    <a:pt x="2226801" y="2024290"/>
                  </a:lnTo>
                  <a:lnTo>
                    <a:pt x="2222265" y="2028373"/>
                  </a:lnTo>
                  <a:lnTo>
                    <a:pt x="2217274" y="2032228"/>
                  </a:lnTo>
                  <a:lnTo>
                    <a:pt x="2212511" y="2035630"/>
                  </a:lnTo>
                  <a:lnTo>
                    <a:pt x="2207294" y="2039032"/>
                  </a:lnTo>
                  <a:lnTo>
                    <a:pt x="2201850" y="2042207"/>
                  </a:lnTo>
                  <a:lnTo>
                    <a:pt x="2196406" y="2044928"/>
                  </a:lnTo>
                  <a:lnTo>
                    <a:pt x="2190735" y="2047423"/>
                  </a:lnTo>
                  <a:lnTo>
                    <a:pt x="2185064" y="2049690"/>
                  </a:lnTo>
                  <a:lnTo>
                    <a:pt x="2179167" y="2051732"/>
                  </a:lnTo>
                  <a:lnTo>
                    <a:pt x="2173042" y="2053546"/>
                  </a:lnTo>
                  <a:lnTo>
                    <a:pt x="2166691" y="2054907"/>
                  </a:lnTo>
                  <a:lnTo>
                    <a:pt x="2160567" y="2056040"/>
                  </a:lnTo>
                  <a:lnTo>
                    <a:pt x="2153988" y="2056948"/>
                  </a:lnTo>
                  <a:lnTo>
                    <a:pt x="2147637" y="2057401"/>
                  </a:lnTo>
                  <a:lnTo>
                    <a:pt x="2140832" y="2057401"/>
                  </a:lnTo>
                  <a:lnTo>
                    <a:pt x="127706" y="2057401"/>
                  </a:lnTo>
                  <a:lnTo>
                    <a:pt x="121355" y="2057401"/>
                  </a:lnTo>
                  <a:lnTo>
                    <a:pt x="114776" y="2056948"/>
                  </a:lnTo>
                  <a:lnTo>
                    <a:pt x="108425" y="2056040"/>
                  </a:lnTo>
                  <a:lnTo>
                    <a:pt x="101847" y="2054907"/>
                  </a:lnTo>
                  <a:lnTo>
                    <a:pt x="95723" y="2053546"/>
                  </a:lnTo>
                  <a:lnTo>
                    <a:pt x="89825" y="2051732"/>
                  </a:lnTo>
                  <a:lnTo>
                    <a:pt x="83927" y="2049690"/>
                  </a:lnTo>
                  <a:lnTo>
                    <a:pt x="77803" y="2047423"/>
                  </a:lnTo>
                  <a:lnTo>
                    <a:pt x="72586" y="2044928"/>
                  </a:lnTo>
                  <a:lnTo>
                    <a:pt x="66915" y="2042207"/>
                  </a:lnTo>
                  <a:lnTo>
                    <a:pt x="61471" y="2039032"/>
                  </a:lnTo>
                  <a:lnTo>
                    <a:pt x="56254" y="2035630"/>
                  </a:lnTo>
                  <a:lnTo>
                    <a:pt x="51264" y="2032228"/>
                  </a:lnTo>
                  <a:lnTo>
                    <a:pt x="46500" y="2028373"/>
                  </a:lnTo>
                  <a:lnTo>
                    <a:pt x="41737" y="2024290"/>
                  </a:lnTo>
                  <a:lnTo>
                    <a:pt x="37427" y="2019982"/>
                  </a:lnTo>
                  <a:lnTo>
                    <a:pt x="33344" y="2015673"/>
                  </a:lnTo>
                  <a:lnTo>
                    <a:pt x="29261" y="2010910"/>
                  </a:lnTo>
                  <a:lnTo>
                    <a:pt x="25632" y="2006374"/>
                  </a:lnTo>
                  <a:lnTo>
                    <a:pt x="22002" y="2001158"/>
                  </a:lnTo>
                  <a:lnTo>
                    <a:pt x="18600" y="1995942"/>
                  </a:lnTo>
                  <a:lnTo>
                    <a:pt x="15424" y="1990499"/>
                  </a:lnTo>
                  <a:lnTo>
                    <a:pt x="12702" y="1985283"/>
                  </a:lnTo>
                  <a:lnTo>
                    <a:pt x="9980" y="1979614"/>
                  </a:lnTo>
                  <a:lnTo>
                    <a:pt x="7712" y="1973944"/>
                  </a:lnTo>
                  <a:lnTo>
                    <a:pt x="5671" y="1967821"/>
                  </a:lnTo>
                  <a:lnTo>
                    <a:pt x="4083" y="1961698"/>
                  </a:lnTo>
                  <a:lnTo>
                    <a:pt x="2495" y="1955574"/>
                  </a:lnTo>
                  <a:lnTo>
                    <a:pt x="1588" y="1949451"/>
                  </a:lnTo>
                  <a:lnTo>
                    <a:pt x="680" y="1942874"/>
                  </a:lnTo>
                  <a:lnTo>
                    <a:pt x="227" y="1936524"/>
                  </a:lnTo>
                  <a:lnTo>
                    <a:pt x="0" y="1929948"/>
                  </a:lnTo>
                  <a:lnTo>
                    <a:pt x="0" y="545193"/>
                  </a:lnTo>
                  <a:lnTo>
                    <a:pt x="227" y="538390"/>
                  </a:lnTo>
                  <a:lnTo>
                    <a:pt x="680" y="532040"/>
                  </a:lnTo>
                  <a:lnTo>
                    <a:pt x="1588" y="525916"/>
                  </a:lnTo>
                  <a:lnTo>
                    <a:pt x="2495" y="519340"/>
                  </a:lnTo>
                  <a:lnTo>
                    <a:pt x="4083" y="513216"/>
                  </a:lnTo>
                  <a:lnTo>
                    <a:pt x="5671" y="507320"/>
                  </a:lnTo>
                  <a:lnTo>
                    <a:pt x="7712" y="501423"/>
                  </a:lnTo>
                  <a:lnTo>
                    <a:pt x="9980" y="495527"/>
                  </a:lnTo>
                  <a:lnTo>
                    <a:pt x="12702" y="489857"/>
                  </a:lnTo>
                  <a:lnTo>
                    <a:pt x="15424" y="484415"/>
                  </a:lnTo>
                  <a:lnTo>
                    <a:pt x="18600" y="478972"/>
                  </a:lnTo>
                  <a:lnTo>
                    <a:pt x="22002" y="473756"/>
                  </a:lnTo>
                  <a:lnTo>
                    <a:pt x="25632" y="468766"/>
                  </a:lnTo>
                  <a:lnTo>
                    <a:pt x="29261" y="464004"/>
                  </a:lnTo>
                  <a:lnTo>
                    <a:pt x="33344" y="459241"/>
                  </a:lnTo>
                  <a:lnTo>
                    <a:pt x="37427" y="454932"/>
                  </a:lnTo>
                  <a:lnTo>
                    <a:pt x="41737" y="450850"/>
                  </a:lnTo>
                  <a:lnTo>
                    <a:pt x="46500" y="446768"/>
                  </a:lnTo>
                  <a:lnTo>
                    <a:pt x="51264" y="442913"/>
                  </a:lnTo>
                  <a:lnTo>
                    <a:pt x="56254" y="439511"/>
                  </a:lnTo>
                  <a:lnTo>
                    <a:pt x="61471" y="436109"/>
                  </a:lnTo>
                  <a:lnTo>
                    <a:pt x="66915" y="432934"/>
                  </a:lnTo>
                  <a:lnTo>
                    <a:pt x="72586" y="430213"/>
                  </a:lnTo>
                  <a:lnTo>
                    <a:pt x="77803" y="427718"/>
                  </a:lnTo>
                  <a:lnTo>
                    <a:pt x="83927" y="425223"/>
                  </a:lnTo>
                  <a:lnTo>
                    <a:pt x="89825" y="423182"/>
                  </a:lnTo>
                  <a:lnTo>
                    <a:pt x="95723" y="421595"/>
                  </a:lnTo>
                  <a:lnTo>
                    <a:pt x="101847" y="420234"/>
                  </a:lnTo>
                  <a:lnTo>
                    <a:pt x="108425" y="419100"/>
                  </a:lnTo>
                  <a:lnTo>
                    <a:pt x="114776" y="418420"/>
                  </a:lnTo>
                  <a:lnTo>
                    <a:pt x="121355" y="417740"/>
                  </a:lnTo>
                  <a:lnTo>
                    <a:pt x="127706" y="417513"/>
                  </a:lnTo>
                  <a:close/>
                  <a:moveTo>
                    <a:pt x="892905" y="0"/>
                  </a:moveTo>
                  <a:lnTo>
                    <a:pt x="1374273" y="0"/>
                  </a:lnTo>
                  <a:lnTo>
                    <a:pt x="1383574" y="226"/>
                  </a:lnTo>
                  <a:lnTo>
                    <a:pt x="1392875" y="679"/>
                  </a:lnTo>
                  <a:lnTo>
                    <a:pt x="1402175" y="2038"/>
                  </a:lnTo>
                  <a:lnTo>
                    <a:pt x="1411022" y="3624"/>
                  </a:lnTo>
                  <a:lnTo>
                    <a:pt x="1419869" y="5662"/>
                  </a:lnTo>
                  <a:lnTo>
                    <a:pt x="1428716" y="8154"/>
                  </a:lnTo>
                  <a:lnTo>
                    <a:pt x="1437110" y="11098"/>
                  </a:lnTo>
                  <a:lnTo>
                    <a:pt x="1445503" y="14269"/>
                  </a:lnTo>
                  <a:lnTo>
                    <a:pt x="1453669" y="17893"/>
                  </a:lnTo>
                  <a:lnTo>
                    <a:pt x="1461382" y="21743"/>
                  </a:lnTo>
                  <a:lnTo>
                    <a:pt x="1469095" y="26500"/>
                  </a:lnTo>
                  <a:lnTo>
                    <a:pt x="1476581" y="31030"/>
                  </a:lnTo>
                  <a:lnTo>
                    <a:pt x="1483840" y="36239"/>
                  </a:lnTo>
                  <a:lnTo>
                    <a:pt x="1490872" y="41675"/>
                  </a:lnTo>
                  <a:lnTo>
                    <a:pt x="1497224" y="47337"/>
                  </a:lnTo>
                  <a:lnTo>
                    <a:pt x="1503802" y="53453"/>
                  </a:lnTo>
                  <a:lnTo>
                    <a:pt x="1509927" y="60021"/>
                  </a:lnTo>
                  <a:lnTo>
                    <a:pt x="1515598" y="66363"/>
                  </a:lnTo>
                  <a:lnTo>
                    <a:pt x="1521043" y="73384"/>
                  </a:lnTo>
                  <a:lnTo>
                    <a:pt x="1526260" y="80632"/>
                  </a:lnTo>
                  <a:lnTo>
                    <a:pt x="1530797" y="88107"/>
                  </a:lnTo>
                  <a:lnTo>
                    <a:pt x="1535334" y="95807"/>
                  </a:lnTo>
                  <a:lnTo>
                    <a:pt x="1539417" y="103508"/>
                  </a:lnTo>
                  <a:lnTo>
                    <a:pt x="1543047" y="111662"/>
                  </a:lnTo>
                  <a:lnTo>
                    <a:pt x="1546223" y="120043"/>
                  </a:lnTo>
                  <a:lnTo>
                    <a:pt x="1549172" y="128423"/>
                  </a:lnTo>
                  <a:lnTo>
                    <a:pt x="1551667" y="137256"/>
                  </a:lnTo>
                  <a:lnTo>
                    <a:pt x="1553709" y="146090"/>
                  </a:lnTo>
                  <a:lnTo>
                    <a:pt x="1555297" y="154923"/>
                  </a:lnTo>
                  <a:lnTo>
                    <a:pt x="1556658" y="163983"/>
                  </a:lnTo>
                  <a:lnTo>
                    <a:pt x="1557111" y="173269"/>
                  </a:lnTo>
                  <a:lnTo>
                    <a:pt x="1557338" y="182782"/>
                  </a:lnTo>
                  <a:lnTo>
                    <a:pt x="1557338" y="354013"/>
                  </a:lnTo>
                  <a:lnTo>
                    <a:pt x="1404217" y="354013"/>
                  </a:lnTo>
                  <a:lnTo>
                    <a:pt x="1404217" y="182782"/>
                  </a:lnTo>
                  <a:lnTo>
                    <a:pt x="1404217" y="179837"/>
                  </a:lnTo>
                  <a:lnTo>
                    <a:pt x="1403536" y="176667"/>
                  </a:lnTo>
                  <a:lnTo>
                    <a:pt x="1402856" y="173722"/>
                  </a:lnTo>
                  <a:lnTo>
                    <a:pt x="1401948" y="171231"/>
                  </a:lnTo>
                  <a:lnTo>
                    <a:pt x="1400587" y="168286"/>
                  </a:lnTo>
                  <a:lnTo>
                    <a:pt x="1398999" y="166021"/>
                  </a:lnTo>
                  <a:lnTo>
                    <a:pt x="1397412" y="163756"/>
                  </a:lnTo>
                  <a:lnTo>
                    <a:pt x="1395370" y="161718"/>
                  </a:lnTo>
                  <a:lnTo>
                    <a:pt x="1393328" y="159679"/>
                  </a:lnTo>
                  <a:lnTo>
                    <a:pt x="1391060" y="157867"/>
                  </a:lnTo>
                  <a:lnTo>
                    <a:pt x="1388338" y="156508"/>
                  </a:lnTo>
                  <a:lnTo>
                    <a:pt x="1385842" y="155149"/>
                  </a:lnTo>
                  <a:lnTo>
                    <a:pt x="1383347" y="154243"/>
                  </a:lnTo>
                  <a:lnTo>
                    <a:pt x="1380171" y="153564"/>
                  </a:lnTo>
                  <a:lnTo>
                    <a:pt x="1377222" y="152884"/>
                  </a:lnTo>
                  <a:lnTo>
                    <a:pt x="1374273" y="152658"/>
                  </a:lnTo>
                  <a:lnTo>
                    <a:pt x="892905" y="152658"/>
                  </a:lnTo>
                  <a:lnTo>
                    <a:pt x="889956" y="152884"/>
                  </a:lnTo>
                  <a:lnTo>
                    <a:pt x="886780" y="153564"/>
                  </a:lnTo>
                  <a:lnTo>
                    <a:pt x="884058" y="154243"/>
                  </a:lnTo>
                  <a:lnTo>
                    <a:pt x="881109" y="155149"/>
                  </a:lnTo>
                  <a:lnTo>
                    <a:pt x="878614" y="156508"/>
                  </a:lnTo>
                  <a:lnTo>
                    <a:pt x="876118" y="157867"/>
                  </a:lnTo>
                  <a:lnTo>
                    <a:pt x="873623" y="159679"/>
                  </a:lnTo>
                  <a:lnTo>
                    <a:pt x="871581" y="161718"/>
                  </a:lnTo>
                  <a:lnTo>
                    <a:pt x="869767" y="163756"/>
                  </a:lnTo>
                  <a:lnTo>
                    <a:pt x="867952" y="166021"/>
                  </a:lnTo>
                  <a:lnTo>
                    <a:pt x="866591" y="168286"/>
                  </a:lnTo>
                  <a:lnTo>
                    <a:pt x="865230" y="171231"/>
                  </a:lnTo>
                  <a:lnTo>
                    <a:pt x="864096" y="173722"/>
                  </a:lnTo>
                  <a:lnTo>
                    <a:pt x="863415" y="176667"/>
                  </a:lnTo>
                  <a:lnTo>
                    <a:pt x="863188" y="179837"/>
                  </a:lnTo>
                  <a:lnTo>
                    <a:pt x="862961" y="182782"/>
                  </a:lnTo>
                  <a:lnTo>
                    <a:pt x="862961" y="354013"/>
                  </a:lnTo>
                  <a:lnTo>
                    <a:pt x="709613" y="354013"/>
                  </a:lnTo>
                  <a:lnTo>
                    <a:pt x="709613" y="182782"/>
                  </a:lnTo>
                  <a:lnTo>
                    <a:pt x="709840" y="173269"/>
                  </a:lnTo>
                  <a:lnTo>
                    <a:pt x="710747" y="163983"/>
                  </a:lnTo>
                  <a:lnTo>
                    <a:pt x="711654" y="154923"/>
                  </a:lnTo>
                  <a:lnTo>
                    <a:pt x="713469" y="146090"/>
                  </a:lnTo>
                  <a:lnTo>
                    <a:pt x="715511" y="137256"/>
                  </a:lnTo>
                  <a:lnTo>
                    <a:pt x="718006" y="128423"/>
                  </a:lnTo>
                  <a:lnTo>
                    <a:pt x="720728" y="120043"/>
                  </a:lnTo>
                  <a:lnTo>
                    <a:pt x="724131" y="111662"/>
                  </a:lnTo>
                  <a:lnTo>
                    <a:pt x="727761" y="103508"/>
                  </a:lnTo>
                  <a:lnTo>
                    <a:pt x="731844" y="95807"/>
                  </a:lnTo>
                  <a:lnTo>
                    <a:pt x="736154" y="88107"/>
                  </a:lnTo>
                  <a:lnTo>
                    <a:pt x="741145" y="80632"/>
                  </a:lnTo>
                  <a:lnTo>
                    <a:pt x="745908" y="73384"/>
                  </a:lnTo>
                  <a:lnTo>
                    <a:pt x="751806" y="66363"/>
                  </a:lnTo>
                  <a:lnTo>
                    <a:pt x="757478" y="60021"/>
                  </a:lnTo>
                  <a:lnTo>
                    <a:pt x="763376" y="53453"/>
                  </a:lnTo>
                  <a:lnTo>
                    <a:pt x="769727" y="47337"/>
                  </a:lnTo>
                  <a:lnTo>
                    <a:pt x="776533" y="41675"/>
                  </a:lnTo>
                  <a:lnTo>
                    <a:pt x="783338" y="36239"/>
                  </a:lnTo>
                  <a:lnTo>
                    <a:pt x="790597" y="31030"/>
                  </a:lnTo>
                  <a:lnTo>
                    <a:pt x="797856" y="26500"/>
                  </a:lnTo>
                  <a:lnTo>
                    <a:pt x="805569" y="21743"/>
                  </a:lnTo>
                  <a:lnTo>
                    <a:pt x="813509" y="17893"/>
                  </a:lnTo>
                  <a:lnTo>
                    <a:pt x="821675" y="14269"/>
                  </a:lnTo>
                  <a:lnTo>
                    <a:pt x="830069" y="11098"/>
                  </a:lnTo>
                  <a:lnTo>
                    <a:pt x="838689" y="8154"/>
                  </a:lnTo>
                  <a:lnTo>
                    <a:pt x="847082" y="5662"/>
                  </a:lnTo>
                  <a:lnTo>
                    <a:pt x="856156" y="3624"/>
                  </a:lnTo>
                  <a:lnTo>
                    <a:pt x="865003" y="2038"/>
                  </a:lnTo>
                  <a:lnTo>
                    <a:pt x="874304" y="679"/>
                  </a:lnTo>
                  <a:lnTo>
                    <a:pt x="883604" y="226"/>
                  </a:lnTo>
                  <a:lnTo>
                    <a:pt x="8929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57905" y="3926840"/>
            <a:ext cx="2115820" cy="2129155"/>
            <a:chOff x="5404" y="6183"/>
            <a:chExt cx="3332" cy="3353"/>
          </a:xfrm>
        </p:grpSpPr>
        <p:sp>
          <p:nvSpPr>
            <p:cNvPr id="35" name="文本框 34"/>
            <p:cNvSpPr txBox="1"/>
            <p:nvPr/>
          </p:nvSpPr>
          <p:spPr>
            <a:xfrm>
              <a:off x="6222" y="7354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</a:rPr>
                <a:t>绩效管理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04" y="7938"/>
              <a:ext cx="333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</a:rPr>
                <a:t>实现运输过程KPI考核和统计分析，统一管控服务水平、考核指标； 包括：车辆使用效率分析，自有车辆费用分析，装载率分析、人员作业绩效指标、业务量统计、收入利润成本分析等。</a:t>
              </a:r>
            </a:p>
          </p:txBody>
        </p:sp>
        <p:sp>
          <p:nvSpPr>
            <p:cNvPr id="37" name="椭圆 36"/>
            <p:cNvSpPr/>
            <p:nvPr/>
          </p:nvSpPr>
          <p:spPr>
            <a:xfrm>
              <a:off x="6345" y="6183"/>
              <a:ext cx="1134" cy="113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手提"/>
            <p:cNvSpPr>
              <a:spLocks noChangeAspect="1"/>
            </p:cNvSpPr>
            <p:nvPr/>
          </p:nvSpPr>
          <p:spPr bwMode="auto">
            <a:xfrm>
              <a:off x="6627" y="6435"/>
              <a:ext cx="567" cy="567"/>
            </a:xfrm>
            <a:custGeom>
              <a:avLst/>
              <a:gdLst>
                <a:gd name="T0" fmla="*/ 809074 w 1703388"/>
                <a:gd name="T1" fmla="*/ 1478228 h 1624013"/>
                <a:gd name="T2" fmla="*/ 791320 w 1703388"/>
                <a:gd name="T3" fmla="*/ 1498504 h 1624013"/>
                <a:gd name="T4" fmla="*/ 767225 w 1703388"/>
                <a:gd name="T5" fmla="*/ 1669343 h 1624013"/>
                <a:gd name="T6" fmla="*/ 784979 w 1703388"/>
                <a:gd name="T7" fmla="*/ 1689619 h 1624013"/>
                <a:gd name="T8" fmla="*/ 1094912 w 1703388"/>
                <a:gd name="T9" fmla="*/ 1696209 h 1624013"/>
                <a:gd name="T10" fmla="*/ 1123318 w 1703388"/>
                <a:gd name="T11" fmla="*/ 1687592 h 1624013"/>
                <a:gd name="T12" fmla="*/ 1138790 w 1703388"/>
                <a:gd name="T13" fmla="*/ 1665793 h 1624013"/>
                <a:gd name="T14" fmla="*/ 1112159 w 1703388"/>
                <a:gd name="T15" fmla="*/ 1494956 h 1624013"/>
                <a:gd name="T16" fmla="*/ 1091869 w 1703388"/>
                <a:gd name="T17" fmla="*/ 1476453 h 1624013"/>
                <a:gd name="T18" fmla="*/ 420515 w 1703388"/>
                <a:gd name="T19" fmla="*/ 1084591 h 1624013"/>
                <a:gd name="T20" fmla="*/ 1484232 w 1703388"/>
                <a:gd name="T21" fmla="*/ 1089660 h 1624013"/>
                <a:gd name="T22" fmla="*/ 991959 w 1703388"/>
                <a:gd name="T23" fmla="*/ 702499 h 1624013"/>
                <a:gd name="T24" fmla="*/ 840325 w 1703388"/>
                <a:gd name="T25" fmla="*/ 542724 h 1624013"/>
                <a:gd name="T26" fmla="*/ 585098 w 1703388"/>
                <a:gd name="T27" fmla="*/ 161549 h 1624013"/>
                <a:gd name="T28" fmla="*/ 552147 w 1703388"/>
                <a:gd name="T29" fmla="*/ 161549 h 1624013"/>
                <a:gd name="T30" fmla="*/ 946033 w 1703388"/>
                <a:gd name="T31" fmla="*/ 19770 h 1624013"/>
                <a:gd name="T32" fmla="*/ 936648 w 1703388"/>
                <a:gd name="T33" fmla="*/ 33458 h 1624013"/>
                <a:gd name="T34" fmla="*/ 943496 w 1703388"/>
                <a:gd name="T35" fmla="*/ 53482 h 1624013"/>
                <a:gd name="T36" fmla="*/ 970128 w 1703388"/>
                <a:gd name="T37" fmla="*/ 54496 h 1624013"/>
                <a:gd name="T38" fmla="*/ 979258 w 1703388"/>
                <a:gd name="T39" fmla="*/ 40556 h 1624013"/>
                <a:gd name="T40" fmla="*/ 972156 w 1703388"/>
                <a:gd name="T41" fmla="*/ 20784 h 1624013"/>
                <a:gd name="T42" fmla="*/ 227758 w 1703388"/>
                <a:gd name="T43" fmla="*/ 0 h 1624013"/>
                <a:gd name="T44" fmla="*/ 1692713 w 1703388"/>
                <a:gd name="T45" fmla="*/ 2281 h 1624013"/>
                <a:gd name="T46" fmla="*/ 1716554 w 1703388"/>
                <a:gd name="T47" fmla="*/ 12167 h 1624013"/>
                <a:gd name="T48" fmla="*/ 1735324 w 1703388"/>
                <a:gd name="T49" fmla="*/ 28389 h 1624013"/>
                <a:gd name="T50" fmla="*/ 1746990 w 1703388"/>
                <a:gd name="T51" fmla="*/ 49427 h 1624013"/>
                <a:gd name="T52" fmla="*/ 1750794 w 1703388"/>
                <a:gd name="T53" fmla="*/ 1014127 h 1624013"/>
                <a:gd name="T54" fmla="*/ 1745976 w 1703388"/>
                <a:gd name="T55" fmla="*/ 1038460 h 1624013"/>
                <a:gd name="T56" fmla="*/ 1733040 w 1703388"/>
                <a:gd name="T57" fmla="*/ 1058990 h 1624013"/>
                <a:gd name="T58" fmla="*/ 1713257 w 1703388"/>
                <a:gd name="T59" fmla="*/ 1074452 h 1624013"/>
                <a:gd name="T60" fmla="*/ 1688909 w 1703388"/>
                <a:gd name="T61" fmla="*/ 1083070 h 1624013"/>
                <a:gd name="T62" fmla="*/ 1619162 w 1703388"/>
                <a:gd name="T63" fmla="*/ 1089660 h 1624013"/>
                <a:gd name="T64" fmla="*/ 1688402 w 1703388"/>
                <a:gd name="T65" fmla="*/ 1097011 h 1624013"/>
                <a:gd name="T66" fmla="*/ 1711229 w 1703388"/>
                <a:gd name="T67" fmla="*/ 1105882 h 1624013"/>
                <a:gd name="T68" fmla="*/ 1733294 w 1703388"/>
                <a:gd name="T69" fmla="*/ 1127681 h 1624013"/>
                <a:gd name="T70" fmla="*/ 1905000 w 1703388"/>
                <a:gd name="T71" fmla="*/ 1740820 h 1624013"/>
                <a:gd name="T72" fmla="*/ 1900435 w 1703388"/>
                <a:gd name="T73" fmla="*/ 1766674 h 1624013"/>
                <a:gd name="T74" fmla="*/ 1887500 w 1703388"/>
                <a:gd name="T75" fmla="*/ 1788472 h 1624013"/>
                <a:gd name="T76" fmla="*/ 1867970 w 1703388"/>
                <a:gd name="T77" fmla="*/ 1804947 h 1624013"/>
                <a:gd name="T78" fmla="*/ 1843368 w 1703388"/>
                <a:gd name="T79" fmla="*/ 1814579 h 1624013"/>
                <a:gd name="T80" fmla="*/ 69241 w 1703388"/>
                <a:gd name="T81" fmla="*/ 1815593 h 1624013"/>
                <a:gd name="T82" fmla="*/ 43624 w 1703388"/>
                <a:gd name="T83" fmla="*/ 1808750 h 1624013"/>
                <a:gd name="T84" fmla="*/ 22573 w 1703388"/>
                <a:gd name="T85" fmla="*/ 1794049 h 1624013"/>
                <a:gd name="T86" fmla="*/ 7609 w 1703388"/>
                <a:gd name="T87" fmla="*/ 1773517 h 1624013"/>
                <a:gd name="T88" fmla="*/ 508 w 1703388"/>
                <a:gd name="T89" fmla="*/ 1748678 h 1624013"/>
                <a:gd name="T90" fmla="*/ 165365 w 1703388"/>
                <a:gd name="T91" fmla="*/ 1142635 h 1624013"/>
                <a:gd name="T92" fmla="*/ 191490 w 1703388"/>
                <a:gd name="T93" fmla="*/ 1108924 h 1624013"/>
                <a:gd name="T94" fmla="*/ 213047 w 1703388"/>
                <a:gd name="T95" fmla="*/ 1098025 h 1624013"/>
                <a:gd name="T96" fmla="*/ 286093 w 1703388"/>
                <a:gd name="T97" fmla="*/ 1092448 h 1624013"/>
                <a:gd name="T98" fmla="*/ 219896 w 1703388"/>
                <a:gd name="T99" fmla="*/ 1083831 h 1624013"/>
                <a:gd name="T100" fmla="*/ 194787 w 1703388"/>
                <a:gd name="T101" fmla="*/ 1075972 h 1624013"/>
                <a:gd name="T102" fmla="*/ 174497 w 1703388"/>
                <a:gd name="T103" fmla="*/ 1061778 h 1624013"/>
                <a:gd name="T104" fmla="*/ 160547 w 1703388"/>
                <a:gd name="T105" fmla="*/ 1041502 h 1624013"/>
                <a:gd name="T106" fmla="*/ 154460 w 1703388"/>
                <a:gd name="T107" fmla="*/ 1017675 h 1624013"/>
                <a:gd name="T108" fmla="*/ 156996 w 1703388"/>
                <a:gd name="T109" fmla="*/ 52975 h 1624013"/>
                <a:gd name="T110" fmla="*/ 167649 w 1703388"/>
                <a:gd name="T111" fmla="*/ 31177 h 1624013"/>
                <a:gd name="T112" fmla="*/ 185403 w 1703388"/>
                <a:gd name="T113" fmla="*/ 14194 h 1624013"/>
                <a:gd name="T114" fmla="*/ 208736 w 1703388"/>
                <a:gd name="T115" fmla="*/ 3296 h 162401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703388" h="1624013">
                  <a:moveTo>
                    <a:pt x="746125" y="1315983"/>
                  </a:moveTo>
                  <a:lnTo>
                    <a:pt x="742043" y="1316210"/>
                  </a:lnTo>
                  <a:lnTo>
                    <a:pt x="737961" y="1316663"/>
                  </a:lnTo>
                  <a:lnTo>
                    <a:pt x="734333" y="1317570"/>
                  </a:lnTo>
                  <a:lnTo>
                    <a:pt x="730477" y="1318930"/>
                  </a:lnTo>
                  <a:lnTo>
                    <a:pt x="727075" y="1320290"/>
                  </a:lnTo>
                  <a:lnTo>
                    <a:pt x="723447" y="1321877"/>
                  </a:lnTo>
                  <a:lnTo>
                    <a:pt x="720499" y="1323690"/>
                  </a:lnTo>
                  <a:lnTo>
                    <a:pt x="717550" y="1326183"/>
                  </a:lnTo>
                  <a:lnTo>
                    <a:pt x="715056" y="1328450"/>
                  </a:lnTo>
                  <a:lnTo>
                    <a:pt x="712788" y="1331170"/>
                  </a:lnTo>
                  <a:lnTo>
                    <a:pt x="710520" y="1334116"/>
                  </a:lnTo>
                  <a:lnTo>
                    <a:pt x="708933" y="1336836"/>
                  </a:lnTo>
                  <a:lnTo>
                    <a:pt x="707572" y="1340009"/>
                  </a:lnTo>
                  <a:lnTo>
                    <a:pt x="706665" y="1343409"/>
                  </a:lnTo>
                  <a:lnTo>
                    <a:pt x="705984" y="1346582"/>
                  </a:lnTo>
                  <a:lnTo>
                    <a:pt x="705984" y="1350209"/>
                  </a:lnTo>
                  <a:lnTo>
                    <a:pt x="684213" y="1482805"/>
                  </a:lnTo>
                  <a:lnTo>
                    <a:pt x="684440" y="1486204"/>
                  </a:lnTo>
                  <a:lnTo>
                    <a:pt x="685120" y="1489604"/>
                  </a:lnTo>
                  <a:lnTo>
                    <a:pt x="686027" y="1492778"/>
                  </a:lnTo>
                  <a:lnTo>
                    <a:pt x="687388" y="1495951"/>
                  </a:lnTo>
                  <a:lnTo>
                    <a:pt x="689202" y="1499124"/>
                  </a:lnTo>
                  <a:lnTo>
                    <a:pt x="691243" y="1501844"/>
                  </a:lnTo>
                  <a:lnTo>
                    <a:pt x="693511" y="1504564"/>
                  </a:lnTo>
                  <a:lnTo>
                    <a:pt x="696233" y="1506830"/>
                  </a:lnTo>
                  <a:lnTo>
                    <a:pt x="698954" y="1509097"/>
                  </a:lnTo>
                  <a:lnTo>
                    <a:pt x="701902" y="1510910"/>
                  </a:lnTo>
                  <a:lnTo>
                    <a:pt x="705304" y="1512950"/>
                  </a:lnTo>
                  <a:lnTo>
                    <a:pt x="708706" y="1514310"/>
                  </a:lnTo>
                  <a:lnTo>
                    <a:pt x="712561" y="1515443"/>
                  </a:lnTo>
                  <a:lnTo>
                    <a:pt x="716417" y="1516123"/>
                  </a:lnTo>
                  <a:lnTo>
                    <a:pt x="720499" y="1516803"/>
                  </a:lnTo>
                  <a:lnTo>
                    <a:pt x="724354" y="1516803"/>
                  </a:lnTo>
                  <a:lnTo>
                    <a:pt x="979034" y="1516803"/>
                  </a:lnTo>
                  <a:lnTo>
                    <a:pt x="982890" y="1516803"/>
                  </a:lnTo>
                  <a:lnTo>
                    <a:pt x="986972" y="1516123"/>
                  </a:lnTo>
                  <a:lnTo>
                    <a:pt x="990827" y="1515443"/>
                  </a:lnTo>
                  <a:lnTo>
                    <a:pt x="994683" y="1514310"/>
                  </a:lnTo>
                  <a:lnTo>
                    <a:pt x="998084" y="1512950"/>
                  </a:lnTo>
                  <a:lnTo>
                    <a:pt x="1001486" y="1510910"/>
                  </a:lnTo>
                  <a:lnTo>
                    <a:pt x="1004434" y="1509097"/>
                  </a:lnTo>
                  <a:lnTo>
                    <a:pt x="1007156" y="1506830"/>
                  </a:lnTo>
                  <a:lnTo>
                    <a:pt x="1009877" y="1504564"/>
                  </a:lnTo>
                  <a:lnTo>
                    <a:pt x="1012145" y="1501844"/>
                  </a:lnTo>
                  <a:lnTo>
                    <a:pt x="1014186" y="1499124"/>
                  </a:lnTo>
                  <a:lnTo>
                    <a:pt x="1016001" y="1495951"/>
                  </a:lnTo>
                  <a:lnTo>
                    <a:pt x="1017361" y="1492778"/>
                  </a:lnTo>
                  <a:lnTo>
                    <a:pt x="1018268" y="1489604"/>
                  </a:lnTo>
                  <a:lnTo>
                    <a:pt x="1018949" y="1486204"/>
                  </a:lnTo>
                  <a:lnTo>
                    <a:pt x="1019176" y="1482805"/>
                  </a:lnTo>
                  <a:lnTo>
                    <a:pt x="997404" y="1350209"/>
                  </a:lnTo>
                  <a:lnTo>
                    <a:pt x="997404" y="1346582"/>
                  </a:lnTo>
                  <a:lnTo>
                    <a:pt x="996724" y="1343409"/>
                  </a:lnTo>
                  <a:lnTo>
                    <a:pt x="995817" y="1340009"/>
                  </a:lnTo>
                  <a:lnTo>
                    <a:pt x="994456" y="1336836"/>
                  </a:lnTo>
                  <a:lnTo>
                    <a:pt x="992868" y="1334116"/>
                  </a:lnTo>
                  <a:lnTo>
                    <a:pt x="990601" y="1331170"/>
                  </a:lnTo>
                  <a:lnTo>
                    <a:pt x="988333" y="1328450"/>
                  </a:lnTo>
                  <a:lnTo>
                    <a:pt x="985838" y="1326183"/>
                  </a:lnTo>
                  <a:lnTo>
                    <a:pt x="982890" y="1323690"/>
                  </a:lnTo>
                  <a:lnTo>
                    <a:pt x="979942" y="1321877"/>
                  </a:lnTo>
                  <a:lnTo>
                    <a:pt x="976313" y="1320290"/>
                  </a:lnTo>
                  <a:lnTo>
                    <a:pt x="972911" y="1318930"/>
                  </a:lnTo>
                  <a:lnTo>
                    <a:pt x="969056" y="1317570"/>
                  </a:lnTo>
                  <a:lnTo>
                    <a:pt x="965427" y="1316663"/>
                  </a:lnTo>
                  <a:lnTo>
                    <a:pt x="961345" y="1316210"/>
                  </a:lnTo>
                  <a:lnTo>
                    <a:pt x="957263" y="1315983"/>
                  </a:lnTo>
                  <a:lnTo>
                    <a:pt x="746125" y="1315983"/>
                  </a:lnTo>
                  <a:close/>
                  <a:moveTo>
                    <a:pt x="376011" y="969875"/>
                  </a:moveTo>
                  <a:lnTo>
                    <a:pt x="376238" y="972141"/>
                  </a:lnTo>
                  <a:lnTo>
                    <a:pt x="376238" y="974408"/>
                  </a:lnTo>
                  <a:lnTo>
                    <a:pt x="376238" y="976901"/>
                  </a:lnTo>
                  <a:lnTo>
                    <a:pt x="375784" y="979848"/>
                  </a:lnTo>
                  <a:lnTo>
                    <a:pt x="1327604" y="979848"/>
                  </a:lnTo>
                  <a:lnTo>
                    <a:pt x="1327151" y="976901"/>
                  </a:lnTo>
                  <a:lnTo>
                    <a:pt x="1327151" y="974408"/>
                  </a:lnTo>
                  <a:lnTo>
                    <a:pt x="1327151" y="972141"/>
                  </a:lnTo>
                  <a:lnTo>
                    <a:pt x="1327377" y="969875"/>
                  </a:lnTo>
                  <a:lnTo>
                    <a:pt x="376011" y="969875"/>
                  </a:lnTo>
                  <a:close/>
                  <a:moveTo>
                    <a:pt x="1190625" y="246062"/>
                  </a:moveTo>
                  <a:lnTo>
                    <a:pt x="1179043" y="466952"/>
                  </a:lnTo>
                  <a:lnTo>
                    <a:pt x="1105004" y="394834"/>
                  </a:lnTo>
                  <a:lnTo>
                    <a:pt x="886977" y="628196"/>
                  </a:lnTo>
                  <a:lnTo>
                    <a:pt x="869943" y="612775"/>
                  </a:lnTo>
                  <a:lnTo>
                    <a:pt x="821114" y="566964"/>
                  </a:lnTo>
                  <a:lnTo>
                    <a:pt x="810667" y="557212"/>
                  </a:lnTo>
                  <a:lnTo>
                    <a:pt x="624436" y="758825"/>
                  </a:lnTo>
                  <a:lnTo>
                    <a:pt x="558800" y="693284"/>
                  </a:lnTo>
                  <a:lnTo>
                    <a:pt x="695067" y="545193"/>
                  </a:lnTo>
                  <a:lnTo>
                    <a:pt x="751391" y="485321"/>
                  </a:lnTo>
                  <a:lnTo>
                    <a:pt x="808169" y="425450"/>
                  </a:lnTo>
                  <a:lnTo>
                    <a:pt x="890838" y="502557"/>
                  </a:lnTo>
                  <a:lnTo>
                    <a:pt x="1044819" y="339498"/>
                  </a:lnTo>
                  <a:lnTo>
                    <a:pt x="970781" y="267607"/>
                  </a:lnTo>
                  <a:lnTo>
                    <a:pt x="1190625" y="246062"/>
                  </a:lnTo>
                  <a:close/>
                  <a:moveTo>
                    <a:pt x="493712" y="144462"/>
                  </a:moveTo>
                  <a:lnTo>
                    <a:pt x="523175" y="144462"/>
                  </a:lnTo>
                  <a:lnTo>
                    <a:pt x="523175" y="796255"/>
                  </a:lnTo>
                  <a:lnTo>
                    <a:pt x="1174750" y="796255"/>
                  </a:lnTo>
                  <a:lnTo>
                    <a:pt x="1174750" y="825500"/>
                  </a:lnTo>
                  <a:lnTo>
                    <a:pt x="523175" y="825500"/>
                  </a:lnTo>
                  <a:lnTo>
                    <a:pt x="493712" y="825500"/>
                  </a:lnTo>
                  <a:lnTo>
                    <a:pt x="493712" y="796255"/>
                  </a:lnTo>
                  <a:lnTo>
                    <a:pt x="493712" y="144462"/>
                  </a:lnTo>
                  <a:close/>
                  <a:moveTo>
                    <a:pt x="207282" y="64825"/>
                  </a:moveTo>
                  <a:lnTo>
                    <a:pt x="207282" y="905277"/>
                  </a:lnTo>
                  <a:lnTo>
                    <a:pt x="1496106" y="905277"/>
                  </a:lnTo>
                  <a:lnTo>
                    <a:pt x="1496106" y="64825"/>
                  </a:lnTo>
                  <a:lnTo>
                    <a:pt x="207282" y="64825"/>
                  </a:lnTo>
                  <a:close/>
                  <a:moveTo>
                    <a:pt x="846818" y="17453"/>
                  </a:moveTo>
                  <a:lnTo>
                    <a:pt x="845911" y="17679"/>
                  </a:lnTo>
                  <a:lnTo>
                    <a:pt x="844777" y="18133"/>
                  </a:lnTo>
                  <a:lnTo>
                    <a:pt x="843643" y="18586"/>
                  </a:lnTo>
                  <a:lnTo>
                    <a:pt x="841829" y="19946"/>
                  </a:lnTo>
                  <a:lnTo>
                    <a:pt x="840468" y="21986"/>
                  </a:lnTo>
                  <a:lnTo>
                    <a:pt x="839108" y="24479"/>
                  </a:lnTo>
                  <a:lnTo>
                    <a:pt x="838200" y="26973"/>
                  </a:lnTo>
                  <a:lnTo>
                    <a:pt x="837520" y="29919"/>
                  </a:lnTo>
                  <a:lnTo>
                    <a:pt x="837520" y="33319"/>
                  </a:lnTo>
                  <a:lnTo>
                    <a:pt x="837520" y="36266"/>
                  </a:lnTo>
                  <a:lnTo>
                    <a:pt x="838200" y="39439"/>
                  </a:lnTo>
                  <a:lnTo>
                    <a:pt x="839108" y="41932"/>
                  </a:lnTo>
                  <a:lnTo>
                    <a:pt x="840468" y="44199"/>
                  </a:lnTo>
                  <a:lnTo>
                    <a:pt x="841829" y="46465"/>
                  </a:lnTo>
                  <a:lnTo>
                    <a:pt x="843643" y="47825"/>
                  </a:lnTo>
                  <a:lnTo>
                    <a:pt x="844777" y="48279"/>
                  </a:lnTo>
                  <a:lnTo>
                    <a:pt x="845911" y="48732"/>
                  </a:lnTo>
                  <a:lnTo>
                    <a:pt x="846818" y="48959"/>
                  </a:lnTo>
                  <a:lnTo>
                    <a:pt x="847952" y="48959"/>
                  </a:lnTo>
                  <a:lnTo>
                    <a:pt x="865188" y="48959"/>
                  </a:lnTo>
                  <a:lnTo>
                    <a:pt x="866095" y="48959"/>
                  </a:lnTo>
                  <a:lnTo>
                    <a:pt x="867456" y="48732"/>
                  </a:lnTo>
                  <a:lnTo>
                    <a:pt x="868363" y="48279"/>
                  </a:lnTo>
                  <a:lnTo>
                    <a:pt x="869270" y="47825"/>
                  </a:lnTo>
                  <a:lnTo>
                    <a:pt x="871084" y="46465"/>
                  </a:lnTo>
                  <a:lnTo>
                    <a:pt x="872445" y="44199"/>
                  </a:lnTo>
                  <a:lnTo>
                    <a:pt x="874033" y="41932"/>
                  </a:lnTo>
                  <a:lnTo>
                    <a:pt x="874940" y="39439"/>
                  </a:lnTo>
                  <a:lnTo>
                    <a:pt x="875620" y="36266"/>
                  </a:lnTo>
                  <a:lnTo>
                    <a:pt x="875847" y="33319"/>
                  </a:lnTo>
                  <a:lnTo>
                    <a:pt x="875620" y="29919"/>
                  </a:lnTo>
                  <a:lnTo>
                    <a:pt x="874940" y="26973"/>
                  </a:lnTo>
                  <a:lnTo>
                    <a:pt x="874033" y="24479"/>
                  </a:lnTo>
                  <a:lnTo>
                    <a:pt x="872445" y="21986"/>
                  </a:lnTo>
                  <a:lnTo>
                    <a:pt x="871084" y="19946"/>
                  </a:lnTo>
                  <a:lnTo>
                    <a:pt x="869270" y="18586"/>
                  </a:lnTo>
                  <a:lnTo>
                    <a:pt x="868363" y="18133"/>
                  </a:lnTo>
                  <a:lnTo>
                    <a:pt x="867456" y="17679"/>
                  </a:lnTo>
                  <a:lnTo>
                    <a:pt x="866095" y="17453"/>
                  </a:lnTo>
                  <a:lnTo>
                    <a:pt x="865188" y="17453"/>
                  </a:lnTo>
                  <a:lnTo>
                    <a:pt x="847952" y="17453"/>
                  </a:lnTo>
                  <a:lnTo>
                    <a:pt x="846818" y="17453"/>
                  </a:lnTo>
                  <a:close/>
                  <a:moveTo>
                    <a:pt x="203654" y="0"/>
                  </a:moveTo>
                  <a:lnTo>
                    <a:pt x="207282" y="0"/>
                  </a:lnTo>
                  <a:lnTo>
                    <a:pt x="1496106" y="0"/>
                  </a:lnTo>
                  <a:lnTo>
                    <a:pt x="1499961" y="0"/>
                  </a:lnTo>
                  <a:lnTo>
                    <a:pt x="1503363" y="227"/>
                  </a:lnTo>
                  <a:lnTo>
                    <a:pt x="1506765" y="680"/>
                  </a:lnTo>
                  <a:lnTo>
                    <a:pt x="1510167" y="1360"/>
                  </a:lnTo>
                  <a:lnTo>
                    <a:pt x="1513568" y="2040"/>
                  </a:lnTo>
                  <a:lnTo>
                    <a:pt x="1516743" y="2947"/>
                  </a:lnTo>
                  <a:lnTo>
                    <a:pt x="1520145" y="3853"/>
                  </a:lnTo>
                  <a:lnTo>
                    <a:pt x="1523093" y="4987"/>
                  </a:lnTo>
                  <a:lnTo>
                    <a:pt x="1526042" y="6347"/>
                  </a:lnTo>
                  <a:lnTo>
                    <a:pt x="1529217" y="7706"/>
                  </a:lnTo>
                  <a:lnTo>
                    <a:pt x="1531938" y="9293"/>
                  </a:lnTo>
                  <a:lnTo>
                    <a:pt x="1534886" y="10880"/>
                  </a:lnTo>
                  <a:lnTo>
                    <a:pt x="1537608" y="12693"/>
                  </a:lnTo>
                  <a:lnTo>
                    <a:pt x="1540102" y="14506"/>
                  </a:lnTo>
                  <a:lnTo>
                    <a:pt x="1542824" y="16546"/>
                  </a:lnTo>
                  <a:lnTo>
                    <a:pt x="1545092" y="18586"/>
                  </a:lnTo>
                  <a:lnTo>
                    <a:pt x="1547360" y="20626"/>
                  </a:lnTo>
                  <a:lnTo>
                    <a:pt x="1549627" y="22893"/>
                  </a:lnTo>
                  <a:lnTo>
                    <a:pt x="1551669" y="25386"/>
                  </a:lnTo>
                  <a:lnTo>
                    <a:pt x="1553483" y="27879"/>
                  </a:lnTo>
                  <a:lnTo>
                    <a:pt x="1555297" y="30372"/>
                  </a:lnTo>
                  <a:lnTo>
                    <a:pt x="1557111" y="33092"/>
                  </a:lnTo>
                  <a:lnTo>
                    <a:pt x="1558472" y="35812"/>
                  </a:lnTo>
                  <a:lnTo>
                    <a:pt x="1559833" y="38759"/>
                  </a:lnTo>
                  <a:lnTo>
                    <a:pt x="1561194" y="41479"/>
                  </a:lnTo>
                  <a:lnTo>
                    <a:pt x="1562101" y="44199"/>
                  </a:lnTo>
                  <a:lnTo>
                    <a:pt x="1563008" y="47372"/>
                  </a:lnTo>
                  <a:lnTo>
                    <a:pt x="1564142" y="50318"/>
                  </a:lnTo>
                  <a:lnTo>
                    <a:pt x="1564595" y="53718"/>
                  </a:lnTo>
                  <a:lnTo>
                    <a:pt x="1565049" y="56665"/>
                  </a:lnTo>
                  <a:lnTo>
                    <a:pt x="1565276" y="59838"/>
                  </a:lnTo>
                  <a:lnTo>
                    <a:pt x="1565502" y="63238"/>
                  </a:lnTo>
                  <a:lnTo>
                    <a:pt x="1565502" y="906864"/>
                  </a:lnTo>
                  <a:lnTo>
                    <a:pt x="1565276" y="910037"/>
                  </a:lnTo>
                  <a:lnTo>
                    <a:pt x="1565049" y="913437"/>
                  </a:lnTo>
                  <a:lnTo>
                    <a:pt x="1564595" y="916383"/>
                  </a:lnTo>
                  <a:lnTo>
                    <a:pt x="1564142" y="919783"/>
                  </a:lnTo>
                  <a:lnTo>
                    <a:pt x="1563008" y="922730"/>
                  </a:lnTo>
                  <a:lnTo>
                    <a:pt x="1562101" y="925676"/>
                  </a:lnTo>
                  <a:lnTo>
                    <a:pt x="1561194" y="928623"/>
                  </a:lnTo>
                  <a:lnTo>
                    <a:pt x="1559833" y="931343"/>
                  </a:lnTo>
                  <a:lnTo>
                    <a:pt x="1558472" y="934289"/>
                  </a:lnTo>
                  <a:lnTo>
                    <a:pt x="1557111" y="937009"/>
                  </a:lnTo>
                  <a:lnTo>
                    <a:pt x="1555297" y="939502"/>
                  </a:lnTo>
                  <a:lnTo>
                    <a:pt x="1553483" y="942222"/>
                  </a:lnTo>
                  <a:lnTo>
                    <a:pt x="1551669" y="944716"/>
                  </a:lnTo>
                  <a:lnTo>
                    <a:pt x="1549627" y="946982"/>
                  </a:lnTo>
                  <a:lnTo>
                    <a:pt x="1547360" y="949475"/>
                  </a:lnTo>
                  <a:lnTo>
                    <a:pt x="1545092" y="951515"/>
                  </a:lnTo>
                  <a:lnTo>
                    <a:pt x="1542824" y="953555"/>
                  </a:lnTo>
                  <a:lnTo>
                    <a:pt x="1540102" y="955369"/>
                  </a:lnTo>
                  <a:lnTo>
                    <a:pt x="1537608" y="957409"/>
                  </a:lnTo>
                  <a:lnTo>
                    <a:pt x="1534886" y="959222"/>
                  </a:lnTo>
                  <a:lnTo>
                    <a:pt x="1531938" y="960808"/>
                  </a:lnTo>
                  <a:lnTo>
                    <a:pt x="1529217" y="962168"/>
                  </a:lnTo>
                  <a:lnTo>
                    <a:pt x="1526042" y="963755"/>
                  </a:lnTo>
                  <a:lnTo>
                    <a:pt x="1523093" y="965115"/>
                  </a:lnTo>
                  <a:lnTo>
                    <a:pt x="1520145" y="966248"/>
                  </a:lnTo>
                  <a:lnTo>
                    <a:pt x="1516743" y="967155"/>
                  </a:lnTo>
                  <a:lnTo>
                    <a:pt x="1513568" y="967835"/>
                  </a:lnTo>
                  <a:lnTo>
                    <a:pt x="1510167" y="968515"/>
                  </a:lnTo>
                  <a:lnTo>
                    <a:pt x="1506765" y="969195"/>
                  </a:lnTo>
                  <a:lnTo>
                    <a:pt x="1503363" y="969648"/>
                  </a:lnTo>
                  <a:lnTo>
                    <a:pt x="1499961" y="969875"/>
                  </a:lnTo>
                  <a:lnTo>
                    <a:pt x="1496106" y="969875"/>
                  </a:lnTo>
                  <a:lnTo>
                    <a:pt x="1447347" y="969875"/>
                  </a:lnTo>
                  <a:lnTo>
                    <a:pt x="1447801" y="972141"/>
                  </a:lnTo>
                  <a:lnTo>
                    <a:pt x="1447801" y="974408"/>
                  </a:lnTo>
                  <a:lnTo>
                    <a:pt x="1447801" y="976901"/>
                  </a:lnTo>
                  <a:lnTo>
                    <a:pt x="1447347" y="979848"/>
                  </a:lnTo>
                  <a:lnTo>
                    <a:pt x="1496106" y="979848"/>
                  </a:lnTo>
                  <a:lnTo>
                    <a:pt x="1499735" y="979848"/>
                  </a:lnTo>
                  <a:lnTo>
                    <a:pt x="1503136" y="980074"/>
                  </a:lnTo>
                  <a:lnTo>
                    <a:pt x="1506538" y="980528"/>
                  </a:lnTo>
                  <a:lnTo>
                    <a:pt x="1509713" y="980981"/>
                  </a:lnTo>
                  <a:lnTo>
                    <a:pt x="1513115" y="981661"/>
                  </a:lnTo>
                  <a:lnTo>
                    <a:pt x="1516063" y="982568"/>
                  </a:lnTo>
                  <a:lnTo>
                    <a:pt x="1519238" y="983474"/>
                  </a:lnTo>
                  <a:lnTo>
                    <a:pt x="1521960" y="984608"/>
                  </a:lnTo>
                  <a:lnTo>
                    <a:pt x="1524681" y="985968"/>
                  </a:lnTo>
                  <a:lnTo>
                    <a:pt x="1527629" y="987328"/>
                  </a:lnTo>
                  <a:lnTo>
                    <a:pt x="1530124" y="988914"/>
                  </a:lnTo>
                  <a:lnTo>
                    <a:pt x="1532619" y="990501"/>
                  </a:lnTo>
                  <a:lnTo>
                    <a:pt x="1535113" y="992314"/>
                  </a:lnTo>
                  <a:lnTo>
                    <a:pt x="1537381" y="994354"/>
                  </a:lnTo>
                  <a:lnTo>
                    <a:pt x="1539649" y="996394"/>
                  </a:lnTo>
                  <a:lnTo>
                    <a:pt x="1541917" y="998434"/>
                  </a:lnTo>
                  <a:lnTo>
                    <a:pt x="1545999" y="1003194"/>
                  </a:lnTo>
                  <a:lnTo>
                    <a:pt x="1549854" y="1008407"/>
                  </a:lnTo>
                  <a:lnTo>
                    <a:pt x="1553256" y="1013847"/>
                  </a:lnTo>
                  <a:lnTo>
                    <a:pt x="1556431" y="1019740"/>
                  </a:lnTo>
                  <a:lnTo>
                    <a:pt x="1559152" y="1026086"/>
                  </a:lnTo>
                  <a:lnTo>
                    <a:pt x="1561420" y="1032886"/>
                  </a:lnTo>
                  <a:lnTo>
                    <a:pt x="1563688" y="1039686"/>
                  </a:lnTo>
                  <a:lnTo>
                    <a:pt x="1565502" y="1046939"/>
                  </a:lnTo>
                  <a:lnTo>
                    <a:pt x="1703388" y="1556695"/>
                  </a:lnTo>
                  <a:lnTo>
                    <a:pt x="1703388" y="1560095"/>
                  </a:lnTo>
                  <a:lnTo>
                    <a:pt x="1702935" y="1563722"/>
                  </a:lnTo>
                  <a:lnTo>
                    <a:pt x="1702708" y="1566895"/>
                  </a:lnTo>
                  <a:lnTo>
                    <a:pt x="1702027" y="1570068"/>
                  </a:lnTo>
                  <a:lnTo>
                    <a:pt x="1701347" y="1573468"/>
                  </a:lnTo>
                  <a:lnTo>
                    <a:pt x="1700440" y="1576641"/>
                  </a:lnTo>
                  <a:lnTo>
                    <a:pt x="1699306" y="1579815"/>
                  </a:lnTo>
                  <a:lnTo>
                    <a:pt x="1698172" y="1582761"/>
                  </a:lnTo>
                  <a:lnTo>
                    <a:pt x="1696585" y="1585934"/>
                  </a:lnTo>
                  <a:lnTo>
                    <a:pt x="1694997" y="1588654"/>
                  </a:lnTo>
                  <a:lnTo>
                    <a:pt x="1693410" y="1591374"/>
                  </a:lnTo>
                  <a:lnTo>
                    <a:pt x="1691822" y="1594321"/>
                  </a:lnTo>
                  <a:lnTo>
                    <a:pt x="1689781" y="1596814"/>
                  </a:lnTo>
                  <a:lnTo>
                    <a:pt x="1687740" y="1599307"/>
                  </a:lnTo>
                  <a:lnTo>
                    <a:pt x="1685472" y="1602027"/>
                  </a:lnTo>
                  <a:lnTo>
                    <a:pt x="1683204" y="1604294"/>
                  </a:lnTo>
                  <a:lnTo>
                    <a:pt x="1680710" y="1606334"/>
                  </a:lnTo>
                  <a:lnTo>
                    <a:pt x="1678442" y="1608600"/>
                  </a:lnTo>
                  <a:lnTo>
                    <a:pt x="1675720" y="1610640"/>
                  </a:lnTo>
                  <a:lnTo>
                    <a:pt x="1672999" y="1612454"/>
                  </a:lnTo>
                  <a:lnTo>
                    <a:pt x="1670277" y="1614040"/>
                  </a:lnTo>
                  <a:lnTo>
                    <a:pt x="1667329" y="1615853"/>
                  </a:lnTo>
                  <a:lnTo>
                    <a:pt x="1664381" y="1617440"/>
                  </a:lnTo>
                  <a:lnTo>
                    <a:pt x="1661433" y="1618573"/>
                  </a:lnTo>
                  <a:lnTo>
                    <a:pt x="1658031" y="1619707"/>
                  </a:lnTo>
                  <a:lnTo>
                    <a:pt x="1655083" y="1620840"/>
                  </a:lnTo>
                  <a:lnTo>
                    <a:pt x="1651681" y="1621747"/>
                  </a:lnTo>
                  <a:lnTo>
                    <a:pt x="1648279" y="1622653"/>
                  </a:lnTo>
                  <a:lnTo>
                    <a:pt x="1645104" y="1623333"/>
                  </a:lnTo>
                  <a:lnTo>
                    <a:pt x="1641476" y="1623560"/>
                  </a:lnTo>
                  <a:lnTo>
                    <a:pt x="1638074" y="1624013"/>
                  </a:lnTo>
                  <a:lnTo>
                    <a:pt x="1634445" y="1624013"/>
                  </a:lnTo>
                  <a:lnTo>
                    <a:pt x="68943" y="1624013"/>
                  </a:lnTo>
                  <a:lnTo>
                    <a:pt x="65314" y="1624013"/>
                  </a:lnTo>
                  <a:lnTo>
                    <a:pt x="61913" y="1623560"/>
                  </a:lnTo>
                  <a:lnTo>
                    <a:pt x="58511" y="1623333"/>
                  </a:lnTo>
                  <a:lnTo>
                    <a:pt x="55109" y="1622653"/>
                  </a:lnTo>
                  <a:lnTo>
                    <a:pt x="51934" y="1621747"/>
                  </a:lnTo>
                  <a:lnTo>
                    <a:pt x="48532" y="1620840"/>
                  </a:lnTo>
                  <a:lnTo>
                    <a:pt x="45357" y="1619707"/>
                  </a:lnTo>
                  <a:lnTo>
                    <a:pt x="41955" y="1618573"/>
                  </a:lnTo>
                  <a:lnTo>
                    <a:pt x="39007" y="1617440"/>
                  </a:lnTo>
                  <a:lnTo>
                    <a:pt x="36286" y="1615853"/>
                  </a:lnTo>
                  <a:lnTo>
                    <a:pt x="33111" y="1614040"/>
                  </a:lnTo>
                  <a:lnTo>
                    <a:pt x="30389" y="1612454"/>
                  </a:lnTo>
                  <a:lnTo>
                    <a:pt x="27668" y="1610640"/>
                  </a:lnTo>
                  <a:lnTo>
                    <a:pt x="25173" y="1608600"/>
                  </a:lnTo>
                  <a:lnTo>
                    <a:pt x="22679" y="1606334"/>
                  </a:lnTo>
                  <a:lnTo>
                    <a:pt x="20184" y="1604294"/>
                  </a:lnTo>
                  <a:lnTo>
                    <a:pt x="17916" y="1602027"/>
                  </a:lnTo>
                  <a:lnTo>
                    <a:pt x="15875" y="1599307"/>
                  </a:lnTo>
                  <a:lnTo>
                    <a:pt x="13607" y="1596814"/>
                  </a:lnTo>
                  <a:lnTo>
                    <a:pt x="11793" y="1594321"/>
                  </a:lnTo>
                  <a:lnTo>
                    <a:pt x="9979" y="1591374"/>
                  </a:lnTo>
                  <a:lnTo>
                    <a:pt x="8391" y="1588654"/>
                  </a:lnTo>
                  <a:lnTo>
                    <a:pt x="6804" y="1585934"/>
                  </a:lnTo>
                  <a:lnTo>
                    <a:pt x="5216" y="1582761"/>
                  </a:lnTo>
                  <a:lnTo>
                    <a:pt x="4082" y="1579815"/>
                  </a:lnTo>
                  <a:lnTo>
                    <a:pt x="2948" y="1576641"/>
                  </a:lnTo>
                  <a:lnTo>
                    <a:pt x="2041" y="1573468"/>
                  </a:lnTo>
                  <a:lnTo>
                    <a:pt x="1361" y="1570068"/>
                  </a:lnTo>
                  <a:lnTo>
                    <a:pt x="680" y="1566895"/>
                  </a:lnTo>
                  <a:lnTo>
                    <a:pt x="454" y="1563722"/>
                  </a:lnTo>
                  <a:lnTo>
                    <a:pt x="0" y="1560095"/>
                  </a:lnTo>
                  <a:lnTo>
                    <a:pt x="0" y="1556695"/>
                  </a:lnTo>
                  <a:lnTo>
                    <a:pt x="137886" y="1046939"/>
                  </a:lnTo>
                  <a:lnTo>
                    <a:pt x="140154" y="1040592"/>
                  </a:lnTo>
                  <a:lnTo>
                    <a:pt x="142422" y="1034019"/>
                  </a:lnTo>
                  <a:lnTo>
                    <a:pt x="144916" y="1027673"/>
                  </a:lnTo>
                  <a:lnTo>
                    <a:pt x="147864" y="1021780"/>
                  </a:lnTo>
                  <a:lnTo>
                    <a:pt x="150813" y="1016113"/>
                  </a:lnTo>
                  <a:lnTo>
                    <a:pt x="154214" y="1010447"/>
                  </a:lnTo>
                  <a:lnTo>
                    <a:pt x="158070" y="1005007"/>
                  </a:lnTo>
                  <a:lnTo>
                    <a:pt x="161925" y="1000474"/>
                  </a:lnTo>
                  <a:lnTo>
                    <a:pt x="166461" y="995714"/>
                  </a:lnTo>
                  <a:lnTo>
                    <a:pt x="168729" y="993901"/>
                  </a:lnTo>
                  <a:lnTo>
                    <a:pt x="171224" y="991634"/>
                  </a:lnTo>
                  <a:lnTo>
                    <a:pt x="173718" y="990047"/>
                  </a:lnTo>
                  <a:lnTo>
                    <a:pt x="176213" y="988234"/>
                  </a:lnTo>
                  <a:lnTo>
                    <a:pt x="178934" y="986874"/>
                  </a:lnTo>
                  <a:lnTo>
                    <a:pt x="181656" y="985288"/>
                  </a:lnTo>
                  <a:lnTo>
                    <a:pt x="184604" y="983928"/>
                  </a:lnTo>
                  <a:lnTo>
                    <a:pt x="187552" y="982794"/>
                  </a:lnTo>
                  <a:lnTo>
                    <a:pt x="190500" y="981888"/>
                  </a:lnTo>
                  <a:lnTo>
                    <a:pt x="193675" y="981208"/>
                  </a:lnTo>
                  <a:lnTo>
                    <a:pt x="196850" y="980528"/>
                  </a:lnTo>
                  <a:lnTo>
                    <a:pt x="200252" y="980074"/>
                  </a:lnTo>
                  <a:lnTo>
                    <a:pt x="203654" y="979848"/>
                  </a:lnTo>
                  <a:lnTo>
                    <a:pt x="207282" y="979848"/>
                  </a:lnTo>
                  <a:lnTo>
                    <a:pt x="256041" y="979848"/>
                  </a:lnTo>
                  <a:lnTo>
                    <a:pt x="255815" y="976901"/>
                  </a:lnTo>
                  <a:lnTo>
                    <a:pt x="255588" y="974408"/>
                  </a:lnTo>
                  <a:lnTo>
                    <a:pt x="255588" y="972141"/>
                  </a:lnTo>
                  <a:lnTo>
                    <a:pt x="256041" y="969875"/>
                  </a:lnTo>
                  <a:lnTo>
                    <a:pt x="207282" y="969875"/>
                  </a:lnTo>
                  <a:lnTo>
                    <a:pt x="203654" y="969875"/>
                  </a:lnTo>
                  <a:lnTo>
                    <a:pt x="200252" y="969648"/>
                  </a:lnTo>
                  <a:lnTo>
                    <a:pt x="196624" y="969195"/>
                  </a:lnTo>
                  <a:lnTo>
                    <a:pt x="193222" y="968515"/>
                  </a:lnTo>
                  <a:lnTo>
                    <a:pt x="189820" y="967835"/>
                  </a:lnTo>
                  <a:lnTo>
                    <a:pt x="186645" y="967155"/>
                  </a:lnTo>
                  <a:lnTo>
                    <a:pt x="183243" y="966248"/>
                  </a:lnTo>
                  <a:lnTo>
                    <a:pt x="180295" y="965115"/>
                  </a:lnTo>
                  <a:lnTo>
                    <a:pt x="177347" y="963755"/>
                  </a:lnTo>
                  <a:lnTo>
                    <a:pt x="174172" y="962168"/>
                  </a:lnTo>
                  <a:lnTo>
                    <a:pt x="171450" y="960808"/>
                  </a:lnTo>
                  <a:lnTo>
                    <a:pt x="168502" y="959222"/>
                  </a:lnTo>
                  <a:lnTo>
                    <a:pt x="165781" y="957409"/>
                  </a:lnTo>
                  <a:lnTo>
                    <a:pt x="163286" y="955369"/>
                  </a:lnTo>
                  <a:lnTo>
                    <a:pt x="160564" y="953555"/>
                  </a:lnTo>
                  <a:lnTo>
                    <a:pt x="158297" y="951515"/>
                  </a:lnTo>
                  <a:lnTo>
                    <a:pt x="156029" y="949475"/>
                  </a:lnTo>
                  <a:lnTo>
                    <a:pt x="153761" y="946982"/>
                  </a:lnTo>
                  <a:lnTo>
                    <a:pt x="151720" y="944716"/>
                  </a:lnTo>
                  <a:lnTo>
                    <a:pt x="149906" y="942222"/>
                  </a:lnTo>
                  <a:lnTo>
                    <a:pt x="148091" y="939502"/>
                  </a:lnTo>
                  <a:lnTo>
                    <a:pt x="146277" y="937009"/>
                  </a:lnTo>
                  <a:lnTo>
                    <a:pt x="144916" y="934289"/>
                  </a:lnTo>
                  <a:lnTo>
                    <a:pt x="143556" y="931343"/>
                  </a:lnTo>
                  <a:lnTo>
                    <a:pt x="142195" y="928623"/>
                  </a:lnTo>
                  <a:lnTo>
                    <a:pt x="141288" y="925676"/>
                  </a:lnTo>
                  <a:lnTo>
                    <a:pt x="140381" y="922730"/>
                  </a:lnTo>
                  <a:lnTo>
                    <a:pt x="139247" y="919783"/>
                  </a:lnTo>
                  <a:lnTo>
                    <a:pt x="138793" y="916383"/>
                  </a:lnTo>
                  <a:lnTo>
                    <a:pt x="138339" y="913437"/>
                  </a:lnTo>
                  <a:lnTo>
                    <a:pt x="138113" y="910037"/>
                  </a:lnTo>
                  <a:lnTo>
                    <a:pt x="137886" y="906864"/>
                  </a:lnTo>
                  <a:lnTo>
                    <a:pt x="137886" y="63238"/>
                  </a:lnTo>
                  <a:lnTo>
                    <a:pt x="138113" y="59838"/>
                  </a:lnTo>
                  <a:lnTo>
                    <a:pt x="138339" y="56665"/>
                  </a:lnTo>
                  <a:lnTo>
                    <a:pt x="138793" y="53718"/>
                  </a:lnTo>
                  <a:lnTo>
                    <a:pt x="139247" y="50318"/>
                  </a:lnTo>
                  <a:lnTo>
                    <a:pt x="140381" y="47372"/>
                  </a:lnTo>
                  <a:lnTo>
                    <a:pt x="141288" y="44199"/>
                  </a:lnTo>
                  <a:lnTo>
                    <a:pt x="142195" y="41479"/>
                  </a:lnTo>
                  <a:lnTo>
                    <a:pt x="143556" y="38759"/>
                  </a:lnTo>
                  <a:lnTo>
                    <a:pt x="144916" y="35812"/>
                  </a:lnTo>
                  <a:lnTo>
                    <a:pt x="146277" y="33092"/>
                  </a:lnTo>
                  <a:lnTo>
                    <a:pt x="148091" y="30372"/>
                  </a:lnTo>
                  <a:lnTo>
                    <a:pt x="149906" y="27879"/>
                  </a:lnTo>
                  <a:lnTo>
                    <a:pt x="151720" y="25386"/>
                  </a:lnTo>
                  <a:lnTo>
                    <a:pt x="153761" y="22893"/>
                  </a:lnTo>
                  <a:lnTo>
                    <a:pt x="156029" y="20626"/>
                  </a:lnTo>
                  <a:lnTo>
                    <a:pt x="158297" y="18586"/>
                  </a:lnTo>
                  <a:lnTo>
                    <a:pt x="160564" y="16546"/>
                  </a:lnTo>
                  <a:lnTo>
                    <a:pt x="163286" y="14506"/>
                  </a:lnTo>
                  <a:lnTo>
                    <a:pt x="165781" y="12693"/>
                  </a:lnTo>
                  <a:lnTo>
                    <a:pt x="168502" y="10880"/>
                  </a:lnTo>
                  <a:lnTo>
                    <a:pt x="171450" y="9293"/>
                  </a:lnTo>
                  <a:lnTo>
                    <a:pt x="174172" y="7706"/>
                  </a:lnTo>
                  <a:lnTo>
                    <a:pt x="177347" y="6347"/>
                  </a:lnTo>
                  <a:lnTo>
                    <a:pt x="180295" y="4987"/>
                  </a:lnTo>
                  <a:lnTo>
                    <a:pt x="183243" y="3853"/>
                  </a:lnTo>
                  <a:lnTo>
                    <a:pt x="186645" y="2947"/>
                  </a:lnTo>
                  <a:lnTo>
                    <a:pt x="189820" y="2040"/>
                  </a:lnTo>
                  <a:lnTo>
                    <a:pt x="193222" y="1360"/>
                  </a:lnTo>
                  <a:lnTo>
                    <a:pt x="196624" y="680"/>
                  </a:lnTo>
                  <a:lnTo>
                    <a:pt x="200252" y="227"/>
                  </a:lnTo>
                  <a:lnTo>
                    <a:pt x="20365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795385" y="3926840"/>
            <a:ext cx="2116455" cy="1512570"/>
            <a:chOff x="14228" y="6184"/>
            <a:chExt cx="3333" cy="2382"/>
          </a:xfrm>
        </p:grpSpPr>
        <p:sp>
          <p:nvSpPr>
            <p:cNvPr id="40" name="文本框 39"/>
            <p:cNvSpPr txBox="1"/>
            <p:nvPr/>
          </p:nvSpPr>
          <p:spPr>
            <a:xfrm>
              <a:off x="14836" y="7354"/>
              <a:ext cx="198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</a:rPr>
                <a:t>PDA</a:t>
              </a:r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</a:rPr>
                <a:t>智能扫描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228" y="7938"/>
              <a:ext cx="333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</a:rPr>
                <a:t>从开单、配载、签收到收付款，</a:t>
              </a: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</a:rPr>
                <a:t>PDA</a:t>
              </a: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</a:rPr>
                <a:t>移动智能终端扫码轻松搞定。</a:t>
              </a:r>
            </a:p>
          </p:txBody>
        </p:sp>
        <p:sp>
          <p:nvSpPr>
            <p:cNvPr id="42" name="椭圆 41"/>
            <p:cNvSpPr/>
            <p:nvPr/>
          </p:nvSpPr>
          <p:spPr>
            <a:xfrm>
              <a:off x="15183" y="6184"/>
              <a:ext cx="1134" cy="113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76645" y="3926840"/>
            <a:ext cx="2116455" cy="1666875"/>
            <a:chOff x="9691" y="6184"/>
            <a:chExt cx="3333" cy="2625"/>
          </a:xfrm>
        </p:grpSpPr>
        <p:sp>
          <p:nvSpPr>
            <p:cNvPr id="44" name="文本框 43"/>
            <p:cNvSpPr txBox="1"/>
            <p:nvPr/>
          </p:nvSpPr>
          <p:spPr>
            <a:xfrm>
              <a:off x="10509" y="7354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</a:rPr>
                <a:t>移动应用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691" y="7938"/>
              <a:ext cx="3333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</a:rPr>
                <a:t>拥有客户App、司机App、微信、小程序等移动应用服务，实现移动实时管控与运作。</a:t>
              </a:r>
            </a:p>
          </p:txBody>
        </p:sp>
        <p:sp>
          <p:nvSpPr>
            <p:cNvPr id="46" name="椭圆 45"/>
            <p:cNvSpPr/>
            <p:nvPr/>
          </p:nvSpPr>
          <p:spPr>
            <a:xfrm>
              <a:off x="10632" y="6184"/>
              <a:ext cx="1134" cy="11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微信"/>
            <p:cNvSpPr/>
            <p:nvPr/>
          </p:nvSpPr>
          <p:spPr bwMode="auto">
            <a:xfrm>
              <a:off x="10914" y="6466"/>
              <a:ext cx="567" cy="567"/>
            </a:xfrm>
            <a:custGeom>
              <a:avLst/>
              <a:gdLst>
                <a:gd name="T0" fmla="*/ 415236 w 969654"/>
                <a:gd name="T1" fmla="*/ 250385 h 903534"/>
                <a:gd name="T2" fmla="*/ 396851 w 969654"/>
                <a:gd name="T3" fmla="*/ 268878 h 903534"/>
                <a:gd name="T4" fmla="*/ 415236 w 969654"/>
                <a:gd name="T5" fmla="*/ 287369 h 903534"/>
                <a:gd name="T6" fmla="*/ 433622 w 969654"/>
                <a:gd name="T7" fmla="*/ 268878 h 903534"/>
                <a:gd name="T8" fmla="*/ 415236 w 969654"/>
                <a:gd name="T9" fmla="*/ 250385 h 903534"/>
                <a:gd name="T10" fmla="*/ 309970 w 969654"/>
                <a:gd name="T11" fmla="*/ 250385 h 903534"/>
                <a:gd name="T12" fmla="*/ 291585 w 969654"/>
                <a:gd name="T13" fmla="*/ 268878 h 903534"/>
                <a:gd name="T14" fmla="*/ 309970 w 969654"/>
                <a:gd name="T15" fmla="*/ 287369 h 903534"/>
                <a:gd name="T16" fmla="*/ 328354 w 969654"/>
                <a:gd name="T17" fmla="*/ 268878 h 903534"/>
                <a:gd name="T18" fmla="*/ 309970 w 969654"/>
                <a:gd name="T19" fmla="*/ 250385 h 903534"/>
                <a:gd name="T20" fmla="*/ 353063 w 969654"/>
                <a:gd name="T21" fmla="*/ 172856 h 903534"/>
                <a:gd name="T22" fmla="*/ 460518 w 969654"/>
                <a:gd name="T23" fmla="*/ 216825 h 903534"/>
                <a:gd name="T24" fmla="*/ 450007 w 969654"/>
                <a:gd name="T25" fmla="*/ 397739 h 903534"/>
                <a:gd name="T26" fmla="*/ 462607 w 969654"/>
                <a:gd name="T27" fmla="*/ 464119 h 903534"/>
                <a:gd name="T28" fmla="*/ 404682 w 969654"/>
                <a:gd name="T29" fmla="*/ 423554 h 903534"/>
                <a:gd name="T30" fmla="*/ 234800 w 969654"/>
                <a:gd name="T31" fmla="*/ 366285 h 903534"/>
                <a:gd name="T32" fmla="*/ 283419 w 969654"/>
                <a:gd name="T33" fmla="*/ 191736 h 903534"/>
                <a:gd name="T34" fmla="*/ 353063 w 969654"/>
                <a:gd name="T35" fmla="*/ 172856 h 903534"/>
                <a:gd name="T36" fmla="*/ 279794 w 969654"/>
                <a:gd name="T37" fmla="*/ 96193 h 903534"/>
                <a:gd name="T38" fmla="*/ 252216 w 969654"/>
                <a:gd name="T39" fmla="*/ 123932 h 903534"/>
                <a:gd name="T40" fmla="*/ 279794 w 969654"/>
                <a:gd name="T41" fmla="*/ 151670 h 903534"/>
                <a:gd name="T42" fmla="*/ 307371 w 969654"/>
                <a:gd name="T43" fmla="*/ 123932 h 903534"/>
                <a:gd name="T44" fmla="*/ 279794 w 969654"/>
                <a:gd name="T45" fmla="*/ 96193 h 903534"/>
                <a:gd name="T46" fmla="*/ 150372 w 969654"/>
                <a:gd name="T47" fmla="*/ 96193 h 903534"/>
                <a:gd name="T48" fmla="*/ 122796 w 969654"/>
                <a:gd name="T49" fmla="*/ 123932 h 903534"/>
                <a:gd name="T50" fmla="*/ 150372 w 969654"/>
                <a:gd name="T51" fmla="*/ 151670 h 903534"/>
                <a:gd name="T52" fmla="*/ 177950 w 969654"/>
                <a:gd name="T53" fmla="*/ 123932 h 903534"/>
                <a:gd name="T54" fmla="*/ 150372 w 969654"/>
                <a:gd name="T55" fmla="*/ 96193 h 903534"/>
                <a:gd name="T56" fmla="*/ 208642 w 969654"/>
                <a:gd name="T57" fmla="*/ 86 h 903534"/>
                <a:gd name="T58" fmla="*/ 282485 w 969654"/>
                <a:gd name="T59" fmla="*/ 9657 h 903534"/>
                <a:gd name="T60" fmla="*/ 429119 w 969654"/>
                <a:gd name="T61" fmla="*/ 192863 h 903534"/>
                <a:gd name="T62" fmla="*/ 273433 w 969654"/>
                <a:gd name="T63" fmla="*/ 183638 h 903534"/>
                <a:gd name="T64" fmla="*/ 224814 w 969654"/>
                <a:gd name="T65" fmla="*/ 358187 h 903534"/>
                <a:gd name="T66" fmla="*/ 244312 w 969654"/>
                <a:gd name="T67" fmla="*/ 379890 h 903534"/>
                <a:gd name="T68" fmla="*/ 187258 w 969654"/>
                <a:gd name="T69" fmla="*/ 380832 h 903534"/>
                <a:gd name="T70" fmla="*/ 125482 w 969654"/>
                <a:gd name="T71" fmla="*/ 430243 h 903534"/>
                <a:gd name="T72" fmla="*/ 109403 w 969654"/>
                <a:gd name="T73" fmla="*/ 357758 h 903534"/>
                <a:gd name="T74" fmla="*/ 27799 w 969654"/>
                <a:gd name="T75" fmla="*/ 97260 h 903534"/>
                <a:gd name="T76" fmla="*/ 208642 w 969654"/>
                <a:gd name="T77" fmla="*/ 86 h 90353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>
              <a:no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algn="ctr">
                <a:defRPr/>
              </a:pPr>
              <a:endParaRPr lang="zh-CN" altLang="en-US">
                <a:solidFill>
                  <a:srgbClr val="FFFFFF"/>
                </a:solidFill>
                <a:sym typeface="+mn-ea"/>
              </a:endParaRPr>
            </a:p>
          </p:txBody>
        </p:sp>
      </p:grpSp>
      <p:sp>
        <p:nvSpPr>
          <p:cNvPr id="48" name="安卓"/>
          <p:cNvSpPr/>
          <p:nvPr/>
        </p:nvSpPr>
        <p:spPr>
          <a:xfrm>
            <a:off x="9563100" y="4053205"/>
            <a:ext cx="412115" cy="448310"/>
          </a:xfrm>
          <a:custGeom>
            <a:avLst/>
            <a:gdLst/>
            <a:ahLst/>
            <a:cxnLst/>
            <a:rect l="l" t="t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9" name="调节按钮"/>
          <p:cNvSpPr/>
          <p:nvPr/>
        </p:nvSpPr>
        <p:spPr bwMode="auto">
          <a:xfrm>
            <a:off x="6953250" y="1348740"/>
            <a:ext cx="360003" cy="360003"/>
          </a:xfrm>
          <a:custGeom>
            <a:avLst/>
            <a:gdLst>
              <a:gd name="T0" fmla="*/ 1094578 w 634"/>
              <a:gd name="T1" fmla="*/ 1337519 h 634"/>
              <a:gd name="T2" fmla="*/ 467587 w 634"/>
              <a:gd name="T3" fmla="*/ 1169974 h 634"/>
              <a:gd name="T4" fmla="*/ 248671 w 634"/>
              <a:gd name="T5" fmla="*/ 1337519 h 634"/>
              <a:gd name="T6" fmla="*/ 248671 w 634"/>
              <a:gd name="T7" fmla="*/ 1462468 h 634"/>
              <a:gd name="T8" fmla="*/ 467587 w 634"/>
              <a:gd name="T9" fmla="*/ 1630012 h 634"/>
              <a:gd name="T10" fmla="*/ 1094578 w 634"/>
              <a:gd name="T11" fmla="*/ 1462468 h 634"/>
              <a:gd name="T12" fmla="*/ 1094578 w 634"/>
              <a:gd name="T13" fmla="*/ 1337519 h 634"/>
              <a:gd name="T14" fmla="*/ 467587 w 634"/>
              <a:gd name="T15" fmla="*/ 1547660 h 634"/>
              <a:gd name="T16" fmla="*/ 467587 w 634"/>
              <a:gd name="T17" fmla="*/ 1255166 h 634"/>
              <a:gd name="T18" fmla="*/ 467587 w 634"/>
              <a:gd name="T19" fmla="*/ 1547660 h 634"/>
              <a:gd name="T20" fmla="*/ 1094578 w 634"/>
              <a:gd name="T21" fmla="*/ 460038 h 634"/>
              <a:gd name="T22" fmla="*/ 467587 w 634"/>
              <a:gd name="T23" fmla="*/ 292494 h 634"/>
              <a:gd name="T24" fmla="*/ 248671 w 634"/>
              <a:gd name="T25" fmla="*/ 460038 h 634"/>
              <a:gd name="T26" fmla="*/ 248671 w 634"/>
              <a:gd name="T27" fmla="*/ 584987 h 634"/>
              <a:gd name="T28" fmla="*/ 467587 w 634"/>
              <a:gd name="T29" fmla="*/ 752532 h 634"/>
              <a:gd name="T30" fmla="*/ 1094578 w 634"/>
              <a:gd name="T31" fmla="*/ 584987 h 634"/>
              <a:gd name="T32" fmla="*/ 1094578 w 634"/>
              <a:gd name="T33" fmla="*/ 460038 h 634"/>
              <a:gd name="T34" fmla="*/ 467587 w 634"/>
              <a:gd name="T35" fmla="*/ 667340 h 634"/>
              <a:gd name="T36" fmla="*/ 467587 w 634"/>
              <a:gd name="T37" fmla="*/ 377686 h 634"/>
              <a:gd name="T38" fmla="*/ 467587 w 634"/>
              <a:gd name="T39" fmla="*/ 667340 h 634"/>
              <a:gd name="T40" fmla="*/ 1094578 w 634"/>
              <a:gd name="T41" fmla="*/ 920077 h 634"/>
              <a:gd name="T42" fmla="*/ 843782 w 634"/>
              <a:gd name="T43" fmla="*/ 752532 h 634"/>
              <a:gd name="T44" fmla="*/ 248671 w 634"/>
              <a:gd name="T45" fmla="*/ 920077 h 634"/>
              <a:gd name="T46" fmla="*/ 248671 w 634"/>
              <a:gd name="T47" fmla="*/ 1002429 h 634"/>
              <a:gd name="T48" fmla="*/ 843782 w 634"/>
              <a:gd name="T49" fmla="*/ 1169974 h 634"/>
              <a:gd name="T50" fmla="*/ 1094578 w 634"/>
              <a:gd name="T51" fmla="*/ 1002429 h 634"/>
              <a:gd name="T52" fmla="*/ 1094578 w 634"/>
              <a:gd name="T53" fmla="*/ 920077 h 634"/>
              <a:gd name="T54" fmla="*/ 843782 w 634"/>
              <a:gd name="T55" fmla="*/ 1087622 h 634"/>
              <a:gd name="T56" fmla="*/ 843782 w 634"/>
              <a:gd name="T57" fmla="*/ 834884 h 634"/>
              <a:gd name="T58" fmla="*/ 843782 w 634"/>
              <a:gd name="T59" fmla="*/ 1087622 h 634"/>
              <a:gd name="T60" fmla="*/ 1156215 w 634"/>
              <a:gd name="T61" fmla="*/ 0 h 634"/>
              <a:gd name="T62" fmla="*/ 0 w 634"/>
              <a:gd name="T63" fmla="*/ 249897 h 634"/>
              <a:gd name="T64" fmla="*/ 155154 w 634"/>
              <a:gd name="T65" fmla="*/ 1797557 h 634"/>
              <a:gd name="T66" fmla="*/ 1345375 w 634"/>
              <a:gd name="T67" fmla="*/ 1587416 h 634"/>
              <a:gd name="T68" fmla="*/ 1156215 w 634"/>
              <a:gd name="T69" fmla="*/ 0 h 634"/>
              <a:gd name="T70" fmla="*/ 1249732 w 634"/>
              <a:gd name="T71" fmla="*/ 1587416 h 634"/>
              <a:gd name="T72" fmla="*/ 155154 w 634"/>
              <a:gd name="T73" fmla="*/ 1672609 h 634"/>
              <a:gd name="T74" fmla="*/ 93517 w 634"/>
              <a:gd name="T75" fmla="*/ 249897 h 634"/>
              <a:gd name="T76" fmla="*/ 1156215 w 634"/>
              <a:gd name="T77" fmla="*/ 124949 h 634"/>
              <a:gd name="T78" fmla="*/ 1249732 w 634"/>
              <a:gd name="T79" fmla="*/ 1587416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 anchorCtr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– TMS</a:t>
            </a:r>
            <a:r>
              <a:rPr lang="zh-CN" altLang="en-US" dirty="0" smtClean="0"/>
              <a:t>共同配送场景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625569"/>
            <a:ext cx="9086407" cy="5078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</a:t>
            </a:r>
            <a:r>
              <a:rPr lang="zh-CN" altLang="en-US" dirty="0" smtClean="0"/>
              <a:t>介绍</a:t>
            </a:r>
            <a:r>
              <a:rPr lang="en-US" altLang="zh-CN" dirty="0" smtClean="0"/>
              <a:t> – TMS</a:t>
            </a:r>
            <a:r>
              <a:rPr lang="zh-CN" altLang="en-US" dirty="0" smtClean="0"/>
              <a:t>同城配送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625569"/>
            <a:ext cx="10248578" cy="4446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</a:t>
            </a:r>
            <a:r>
              <a:rPr lang="zh-CN" altLang="en-US" dirty="0" smtClean="0">
                <a:sym typeface="+mn-ea"/>
              </a:rPr>
              <a:t>介绍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– TMS</a:t>
            </a:r>
            <a:r>
              <a:rPr lang="zh-CN" altLang="en-US" dirty="0" smtClean="0">
                <a:sym typeface="+mn-ea"/>
              </a:rPr>
              <a:t>同城配送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863230"/>
            <a:ext cx="7924800" cy="2686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81" y="1647050"/>
            <a:ext cx="7153275" cy="2962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578" y="2713850"/>
            <a:ext cx="7058025" cy="323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二</a:t>
            </a:r>
            <a:r>
              <a:rPr lang="en-US" altLang="zh-CN" sz="2400" dirty="0"/>
              <a:t>.</a:t>
            </a:r>
            <a:r>
              <a:rPr lang="zh-CN" altLang="en-US" sz="2400" dirty="0"/>
              <a:t>功能介绍</a:t>
            </a:r>
          </a:p>
          <a:p>
            <a:endParaRPr lang="zh-CN" altLang="en-US" sz="2400" dirty="0"/>
          </a:p>
        </p:txBody>
      </p:sp>
      <p:sp>
        <p:nvSpPr>
          <p:cNvPr id="25" name="文本框 38"/>
          <p:cNvSpPr txBox="1">
            <a:spLocks noChangeArrowheads="1"/>
          </p:cNvSpPr>
          <p:nvPr/>
        </p:nvSpPr>
        <p:spPr bwMode="auto">
          <a:xfrm>
            <a:off x="2588260" y="2714625"/>
            <a:ext cx="60020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2.4 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供应链金融平台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/>
          <p:nvPr/>
        </p:nvSpPr>
        <p:spPr>
          <a:xfrm flipH="1">
            <a:off x="4426696" y="1"/>
            <a:ext cx="2411937" cy="1483187"/>
          </a:xfrm>
          <a:custGeom>
            <a:avLst/>
            <a:gdLst>
              <a:gd name="connsiteX0" fmla="*/ 2411937 w 2411937"/>
              <a:gd name="connsiteY0" fmla="*/ 0 h 1483187"/>
              <a:gd name="connsiteX1" fmla="*/ 0 w 2411937"/>
              <a:gd name="connsiteY1" fmla="*/ 0 h 1483187"/>
              <a:gd name="connsiteX2" fmla="*/ 1205807 w 2411937"/>
              <a:gd name="connsiteY2" fmla="*/ 1483187 h 1483187"/>
              <a:gd name="connsiteX3" fmla="*/ 2411937 w 2411937"/>
              <a:gd name="connsiteY3" fmla="*/ 0 h 148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1937" h="1483187">
                <a:moveTo>
                  <a:pt x="2411937" y="0"/>
                </a:moveTo>
                <a:lnTo>
                  <a:pt x="0" y="0"/>
                </a:lnTo>
                <a:lnTo>
                  <a:pt x="1205807" y="1483187"/>
                </a:lnTo>
                <a:lnTo>
                  <a:pt x="24119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原创设计师QQ598969553               _2"/>
          <p:cNvSpPr/>
          <p:nvPr/>
        </p:nvSpPr>
        <p:spPr>
          <a:xfrm flipH="1">
            <a:off x="-47218" y="0"/>
            <a:ext cx="5680044" cy="6858000"/>
          </a:xfrm>
          <a:custGeom>
            <a:avLst/>
            <a:gdLst>
              <a:gd name="connsiteX0" fmla="*/ 5680044 w 5680044"/>
              <a:gd name="connsiteY0" fmla="*/ 0 h 6858000"/>
              <a:gd name="connsiteX1" fmla="*/ 1206130 w 5680044"/>
              <a:gd name="connsiteY1" fmla="*/ 0 h 6858000"/>
              <a:gd name="connsiteX2" fmla="*/ 0 w 5680044"/>
              <a:gd name="connsiteY2" fmla="*/ 1483187 h 6858000"/>
              <a:gd name="connsiteX3" fmla="*/ 4369635 w 5680044"/>
              <a:gd name="connsiteY3" fmla="*/ 6858000 h 6858000"/>
              <a:gd name="connsiteX4" fmla="*/ 5680044 w 568004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0044" h="6858000">
                <a:moveTo>
                  <a:pt x="5680044" y="0"/>
                </a:moveTo>
                <a:lnTo>
                  <a:pt x="1206130" y="0"/>
                </a:lnTo>
                <a:lnTo>
                  <a:pt x="0" y="1483187"/>
                </a:lnTo>
                <a:lnTo>
                  <a:pt x="4369635" y="6858000"/>
                </a:lnTo>
                <a:lnTo>
                  <a:pt x="5680044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原创设计师QQ598969553               _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9"/>
          <a:stretch>
            <a:fillRect/>
          </a:stretch>
        </p:blipFill>
        <p:spPr>
          <a:xfrm flipH="1">
            <a:off x="-47217" y="0"/>
            <a:ext cx="4383314" cy="6858000"/>
          </a:xfrm>
          <a:custGeom>
            <a:avLst/>
            <a:gdLst>
              <a:gd name="connsiteX0" fmla="*/ 0 w 4383314"/>
              <a:gd name="connsiteY0" fmla="*/ 0 h 6858000"/>
              <a:gd name="connsiteX1" fmla="*/ 4383314 w 4383314"/>
              <a:gd name="connsiteY1" fmla="*/ 0 h 6858000"/>
              <a:gd name="connsiteX2" fmla="*/ 4383314 w 4383314"/>
              <a:gd name="connsiteY2" fmla="*/ 6858000 h 6858000"/>
              <a:gd name="connsiteX3" fmla="*/ 3190642 w 4383314"/>
              <a:gd name="connsiteY3" fmla="*/ 6858000 h 6858000"/>
              <a:gd name="connsiteX4" fmla="*/ 0 w 4383314"/>
              <a:gd name="connsiteY4" fmla="*/ 29333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3314" h="6858000">
                <a:moveTo>
                  <a:pt x="0" y="0"/>
                </a:moveTo>
                <a:lnTo>
                  <a:pt x="4383314" y="0"/>
                </a:lnTo>
                <a:lnTo>
                  <a:pt x="4383314" y="6858000"/>
                </a:lnTo>
                <a:lnTo>
                  <a:pt x="3190642" y="6858000"/>
                </a:lnTo>
                <a:lnTo>
                  <a:pt x="0" y="2933392"/>
                </a:lnTo>
                <a:close/>
              </a:path>
            </a:pathLst>
          </a:custGeom>
        </p:spPr>
      </p:pic>
      <p:sp>
        <p:nvSpPr>
          <p:cNvPr id="7" name="原创设计师QQ598969553               _4"/>
          <p:cNvSpPr txBox="1"/>
          <p:nvPr/>
        </p:nvSpPr>
        <p:spPr>
          <a:xfrm>
            <a:off x="7567906" y="1660604"/>
            <a:ext cx="18229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115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原创设计师QQ598969553               _6"/>
          <p:cNvGrpSpPr/>
          <p:nvPr/>
        </p:nvGrpSpPr>
        <p:grpSpPr>
          <a:xfrm>
            <a:off x="9259414" y="1844282"/>
            <a:ext cx="262853" cy="220113"/>
            <a:chOff x="2639127" y="2251551"/>
            <a:chExt cx="390525" cy="327025"/>
          </a:xfrm>
        </p:grpSpPr>
        <p:sp>
          <p:nvSpPr>
            <p:cNvPr id="19" name="Freeform 12"/>
            <p:cNvSpPr/>
            <p:nvPr/>
          </p:nvSpPr>
          <p:spPr bwMode="auto">
            <a:xfrm>
              <a:off x="2677227" y="2418238"/>
              <a:ext cx="352425" cy="160338"/>
            </a:xfrm>
            <a:custGeom>
              <a:avLst/>
              <a:gdLst>
                <a:gd name="T0" fmla="*/ 0 w 222"/>
                <a:gd name="T1" fmla="*/ 101 h 101"/>
                <a:gd name="T2" fmla="*/ 222 w 222"/>
                <a:gd name="T3" fmla="*/ 0 h 101"/>
                <a:gd name="T4" fmla="*/ 66 w 222"/>
                <a:gd name="T5" fmla="*/ 26 h 101"/>
                <a:gd name="T6" fmla="*/ 0 w 222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101">
                  <a:moveTo>
                    <a:pt x="0" y="101"/>
                  </a:moveTo>
                  <a:lnTo>
                    <a:pt x="222" y="0"/>
                  </a:lnTo>
                  <a:lnTo>
                    <a:pt x="66" y="26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2639127" y="2251551"/>
              <a:ext cx="176213" cy="166688"/>
            </a:xfrm>
            <a:custGeom>
              <a:avLst/>
              <a:gdLst>
                <a:gd name="T0" fmla="*/ 24 w 111"/>
                <a:gd name="T1" fmla="*/ 105 h 105"/>
                <a:gd name="T2" fmla="*/ 0 w 111"/>
                <a:gd name="T3" fmla="*/ 0 h 105"/>
                <a:gd name="T4" fmla="*/ 111 w 111"/>
                <a:gd name="T5" fmla="*/ 52 h 105"/>
                <a:gd name="T6" fmla="*/ 24 w 111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5">
                  <a:moveTo>
                    <a:pt x="24" y="105"/>
                  </a:moveTo>
                  <a:lnTo>
                    <a:pt x="0" y="0"/>
                  </a:lnTo>
                  <a:lnTo>
                    <a:pt x="111" y="52"/>
                  </a:lnTo>
                  <a:lnTo>
                    <a:pt x="24" y="10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原创设计师QQ598969553               _7"/>
          <p:cNvGrpSpPr/>
          <p:nvPr/>
        </p:nvGrpSpPr>
        <p:grpSpPr>
          <a:xfrm rot="9900000">
            <a:off x="7295339" y="2931631"/>
            <a:ext cx="249757" cy="209146"/>
            <a:chOff x="2639127" y="2251551"/>
            <a:chExt cx="390525" cy="327025"/>
          </a:xfrm>
        </p:grpSpPr>
        <p:sp>
          <p:nvSpPr>
            <p:cNvPr id="22" name="Freeform 12"/>
            <p:cNvSpPr/>
            <p:nvPr/>
          </p:nvSpPr>
          <p:spPr bwMode="auto">
            <a:xfrm>
              <a:off x="2677227" y="2418238"/>
              <a:ext cx="352425" cy="160338"/>
            </a:xfrm>
            <a:custGeom>
              <a:avLst/>
              <a:gdLst>
                <a:gd name="T0" fmla="*/ 0 w 222"/>
                <a:gd name="T1" fmla="*/ 101 h 101"/>
                <a:gd name="T2" fmla="*/ 222 w 222"/>
                <a:gd name="T3" fmla="*/ 0 h 101"/>
                <a:gd name="T4" fmla="*/ 66 w 222"/>
                <a:gd name="T5" fmla="*/ 26 h 101"/>
                <a:gd name="T6" fmla="*/ 0 w 222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101">
                  <a:moveTo>
                    <a:pt x="0" y="101"/>
                  </a:moveTo>
                  <a:lnTo>
                    <a:pt x="222" y="0"/>
                  </a:lnTo>
                  <a:lnTo>
                    <a:pt x="66" y="26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639127" y="2251551"/>
              <a:ext cx="176213" cy="166688"/>
            </a:xfrm>
            <a:custGeom>
              <a:avLst/>
              <a:gdLst>
                <a:gd name="T0" fmla="*/ 24 w 111"/>
                <a:gd name="T1" fmla="*/ 105 h 105"/>
                <a:gd name="T2" fmla="*/ 0 w 111"/>
                <a:gd name="T3" fmla="*/ 0 h 105"/>
                <a:gd name="T4" fmla="*/ 111 w 111"/>
                <a:gd name="T5" fmla="*/ 52 h 105"/>
                <a:gd name="T6" fmla="*/ 24 w 111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5">
                  <a:moveTo>
                    <a:pt x="24" y="105"/>
                  </a:moveTo>
                  <a:lnTo>
                    <a:pt x="0" y="0"/>
                  </a:lnTo>
                  <a:lnTo>
                    <a:pt x="111" y="52"/>
                  </a:lnTo>
                  <a:lnTo>
                    <a:pt x="24" y="10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原创设计师QQ598969553               _8"/>
          <p:cNvGrpSpPr/>
          <p:nvPr/>
        </p:nvGrpSpPr>
        <p:grpSpPr>
          <a:xfrm>
            <a:off x="6923090" y="3706330"/>
            <a:ext cx="3112566" cy="1266825"/>
            <a:chOff x="7000195" y="3500204"/>
            <a:chExt cx="3112566" cy="1266825"/>
          </a:xfrm>
        </p:grpSpPr>
        <p:sp>
          <p:nvSpPr>
            <p:cNvPr id="25" name="文本框 38"/>
            <p:cNvSpPr txBox="1">
              <a:spLocks noChangeArrowheads="1"/>
            </p:cNvSpPr>
            <p:nvPr/>
          </p:nvSpPr>
          <p:spPr bwMode="auto">
            <a:xfrm>
              <a:off x="7000195" y="3750743"/>
              <a:ext cx="3112566" cy="82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系统简介</a:t>
              </a:r>
            </a:p>
          </p:txBody>
        </p:sp>
        <p:sp>
          <p:nvSpPr>
            <p:cNvPr id="26" name="矩形 39"/>
            <p:cNvSpPr>
              <a:spLocks noChangeArrowheads="1"/>
            </p:cNvSpPr>
            <p:nvPr/>
          </p:nvSpPr>
          <p:spPr bwMode="auto">
            <a:xfrm>
              <a:off x="7656686" y="3500204"/>
              <a:ext cx="1799590" cy="312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90204" pitchFamily="34" charset="0"/>
                </a:rPr>
                <a:t>ABOUT OUR PRODUCT</a:t>
              </a:r>
            </a:p>
          </p:txBody>
        </p:sp>
        <p:cxnSp>
          <p:nvCxnSpPr>
            <p:cNvPr id="27" name="直接连接符 26"/>
            <p:cNvCxnSpPr/>
            <p:nvPr/>
          </p:nvCxnSpPr>
          <p:spPr bwMode="auto">
            <a:xfrm flipH="1">
              <a:off x="7970691" y="4767029"/>
              <a:ext cx="1171575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0304145" y="6499225"/>
            <a:ext cx="18338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服务产业升级，打造百年强企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</a:t>
            </a:r>
            <a:r>
              <a:rPr lang="zh-CN" altLang="en-US" dirty="0" smtClean="0">
                <a:sym typeface="+mn-ea"/>
              </a:rPr>
              <a:t>介绍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供应链金融平台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41288" y="1853635"/>
            <a:ext cx="59729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仓单融资、保理融资、订单融资、信用融资、融资租赁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41288" y="2512422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41288" y="2944755"/>
            <a:ext cx="551802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多资金渠道：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通过蜂网与多资金机构合作，为融资人提供多资金机构业务支撑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数据融资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通过蜂网平台实时即可实现业务融资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互联网融资：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打破区域限制，提供异地资金机构资金服务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线上融资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通过蜂网供应链金融先上平台实现融资申请、放款、还款等操作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1288" y="15082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产品组成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7" y="1314814"/>
            <a:ext cx="4031793" cy="294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32" y="2161846"/>
            <a:ext cx="4036086" cy="294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839788"/>
            <a:ext cx="10771735" cy="5165227"/>
          </a:xfrm>
          <a:prstGeom prst="rect">
            <a:avLst/>
          </a:prstGeom>
        </p:spPr>
      </p:pic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</a:t>
            </a:r>
            <a:r>
              <a:rPr lang="zh-CN" altLang="en-US" dirty="0" smtClean="0">
                <a:sym typeface="+mn-ea"/>
              </a:rPr>
              <a:t>介绍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供应链金融平台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业务场景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52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17" y="828248"/>
            <a:ext cx="10811743" cy="5777267"/>
          </a:xfrm>
          <a:prstGeom prst="rect">
            <a:avLst/>
          </a:prstGeom>
        </p:spPr>
      </p:pic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</a:t>
            </a:r>
            <a:r>
              <a:rPr lang="zh-CN" altLang="en-US" dirty="0" smtClean="0">
                <a:sym typeface="+mn-ea"/>
              </a:rPr>
              <a:t>介绍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供应链金融平台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产品定义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3" y="894378"/>
            <a:ext cx="10698198" cy="5724786"/>
          </a:xfrm>
          <a:prstGeom prst="rect">
            <a:avLst/>
          </a:prstGeom>
        </p:spPr>
      </p:pic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</a:t>
            </a:r>
            <a:r>
              <a:rPr lang="zh-CN" altLang="en-US" dirty="0" smtClean="0">
                <a:sym typeface="+mn-ea"/>
              </a:rPr>
              <a:t>介绍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供应链金融平台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产品逻辑架构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2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供应链金融平台</a:t>
            </a:r>
          </a:p>
        </p:txBody>
      </p:sp>
      <p:grpSp>
        <p:nvGrpSpPr>
          <p:cNvPr id="3" name="组 4"/>
          <p:cNvGrpSpPr/>
          <p:nvPr/>
        </p:nvGrpSpPr>
        <p:grpSpPr>
          <a:xfrm>
            <a:off x="419100" y="880969"/>
            <a:ext cx="9871312" cy="5669955"/>
            <a:chOff x="1012723" y="620601"/>
            <a:chExt cx="10330504" cy="6048993"/>
          </a:xfrm>
        </p:grpSpPr>
        <p:sp>
          <p:nvSpPr>
            <p:cNvPr id="4" name="矩形 3"/>
            <p:cNvSpPr/>
            <p:nvPr/>
          </p:nvSpPr>
          <p:spPr>
            <a:xfrm>
              <a:off x="1012723" y="621730"/>
              <a:ext cx="10312912" cy="17536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012723" y="2991720"/>
              <a:ext cx="10304206" cy="1692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6" name="矩形 5"/>
            <p:cNvSpPr/>
            <p:nvPr/>
          </p:nvSpPr>
          <p:spPr>
            <a:xfrm>
              <a:off x="1012723" y="4767820"/>
              <a:ext cx="3317092" cy="129393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425515" y="4767817"/>
              <a:ext cx="3325788" cy="12939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029720" y="4767817"/>
              <a:ext cx="3313507" cy="12939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12723" y="620601"/>
              <a:ext cx="10304206" cy="17532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37307" y="621728"/>
              <a:ext cx="8513093" cy="334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融资服务端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37308" y="945750"/>
              <a:ext cx="435076" cy="13332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业务申请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012724" y="3373705"/>
              <a:ext cx="428392" cy="127409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业务管理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062234" y="5054909"/>
              <a:ext cx="435076" cy="10123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基础服务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623573" y="945749"/>
              <a:ext cx="1335527" cy="133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170041" y="945749"/>
              <a:ext cx="1332882" cy="1334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749538" y="945749"/>
              <a:ext cx="1474423" cy="1334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463615" y="945749"/>
              <a:ext cx="1445343" cy="1334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163452" y="945749"/>
              <a:ext cx="1501877" cy="1333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613926" y="960064"/>
              <a:ext cx="1345174" cy="313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</a:rPr>
                <a:t>客户管理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725765" y="1286963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客户信息管理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714500" y="1593882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客户账户管理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714500" y="1902727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客户认证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157749" y="960064"/>
              <a:ext cx="1345174" cy="313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</a:rPr>
                <a:t>客户授信管理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253380" y="1286963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授信管理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764997" y="960064"/>
              <a:ext cx="1458963" cy="313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</a:rPr>
                <a:t>融资申请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251153" y="1593882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额度跟踪管理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3251868" y="1902727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授信调整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915295" y="1286963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资产管理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915295" y="1593882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融资申请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4907566" y="1902727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合同签订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6434119" y="960064"/>
              <a:ext cx="1458963" cy="313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</a:rPr>
                <a:t>客户中心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607103" y="1286963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账户查询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607103" y="1593882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额度查询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6607103" y="1902727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融资交易查询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133956" y="960064"/>
              <a:ext cx="1458963" cy="313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</a:rPr>
                <a:t>综合服务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302022" y="1286963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我的工作台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8302022" y="1593882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产品中心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8302022" y="1902727"/>
              <a:ext cx="1158365" cy="21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营销推广中心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7307" y="3000269"/>
              <a:ext cx="10121689" cy="4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融资管理平台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447799" y="3357601"/>
              <a:ext cx="9717504" cy="129019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472384" y="3373705"/>
              <a:ext cx="2589314" cy="12740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1453948" y="3367154"/>
              <a:ext cx="2607468" cy="3234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</a:rPr>
                <a:t>产品管理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617352" y="371282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产品属性定义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852020" y="371282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产品模版定义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607403" y="4004035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平台产品配置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153004" y="3367154"/>
              <a:ext cx="2575904" cy="128064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4153004" y="3405255"/>
              <a:ext cx="2575904" cy="3234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</a:rPr>
                <a:t>资产定价管理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2842071" y="4004035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利率费率定价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4259823" y="371282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资产同步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4254605" y="4004035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资产冻结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5502369" y="371282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资产监控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6820004" y="3372231"/>
              <a:ext cx="1421422" cy="12755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3" name="矩形 52"/>
            <p:cNvSpPr/>
            <p:nvPr/>
          </p:nvSpPr>
          <p:spPr>
            <a:xfrm>
              <a:off x="6820004" y="3393679"/>
              <a:ext cx="1421422" cy="3234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</a:rPr>
                <a:t>融资审批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962621" y="371282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授信审批管理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6962620" y="4004035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贷中审批管理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6962620" y="431709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贷后审批管理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8314507" y="3372231"/>
              <a:ext cx="2917569" cy="12755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8" name="矩形 57"/>
            <p:cNvSpPr/>
            <p:nvPr/>
          </p:nvSpPr>
          <p:spPr>
            <a:xfrm>
              <a:off x="8613925" y="371282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还款提醒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5102226" y="5151251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贷后预警管理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8614081" y="4004035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资产检查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8321214" y="3405255"/>
              <a:ext cx="2910965" cy="3234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</a:rPr>
                <a:t>贷后业务管理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5102226" y="5444615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风险五级分类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9895570" y="371282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风险预警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9895194" y="4004035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贷后服务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25015" y="4780926"/>
              <a:ext cx="3304800" cy="273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客户管理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1636518" y="5151251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工作台提醒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2871186" y="5151251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客户评级管理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1636518" y="5444615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客户管理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2871186" y="5444615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客户账户管理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1636518" y="5747616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客户征信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2871186" y="5747616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黑名单管理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4446502" y="4782056"/>
              <a:ext cx="3304800" cy="2721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风险管理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4446502" y="5061917"/>
              <a:ext cx="435076" cy="999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风险模型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8613925" y="431709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风险监控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9895038" y="431709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其他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6370455" y="5151251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反欺诈模型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5502369" y="4004035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资产价格评估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6370455" y="5444615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劣后处理模型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5102226" y="5747616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征信数据对接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6370455" y="5747616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零售行业监控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8055437" y="4776617"/>
              <a:ext cx="3287789" cy="287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数据服务管理</a:t>
              </a:r>
            </a:p>
          </p:txBody>
        </p:sp>
        <p:sp>
          <p:nvSpPr>
            <p:cNvPr id="82" name="矩形 81"/>
            <p:cNvSpPr/>
            <p:nvPr/>
          </p:nvSpPr>
          <p:spPr>
            <a:xfrm>
              <a:off x="8055437" y="5073320"/>
              <a:ext cx="435076" cy="10005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数据支撑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8673936" y="5151251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业务台账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8683964" y="5444615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管理报表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9940141" y="5151251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业务视图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9940141" y="5444615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融资报表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8690436" y="5747616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资产分析报表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9940141" y="5747616"/>
              <a:ext cx="1158365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渠道分析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1607403" y="431709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产品发布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2842071" y="431709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资端产品关联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4254605" y="431709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资产解冻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5502369" y="431709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资产质押</a:t>
              </a:r>
            </a:p>
          </p:txBody>
        </p:sp>
        <p:sp>
          <p:nvSpPr>
            <p:cNvPr id="93" name="矩形 92"/>
            <p:cNvSpPr/>
            <p:nvPr/>
          </p:nvSpPr>
          <p:spPr>
            <a:xfrm>
              <a:off x="4443856" y="4780926"/>
              <a:ext cx="3286458" cy="273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风险管理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012723" y="2432746"/>
              <a:ext cx="10312912" cy="4878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1012723" y="2438534"/>
              <a:ext cx="10304206" cy="4832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1037307" y="2504696"/>
              <a:ext cx="1088591" cy="37091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渠道管理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1012723" y="6181716"/>
              <a:ext cx="10312912" cy="4878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012723" y="6181716"/>
              <a:ext cx="10304206" cy="4878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037307" y="6253666"/>
              <a:ext cx="1088591" cy="37091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支撑平台</a:t>
              </a:r>
            </a:p>
          </p:txBody>
        </p:sp>
        <p:sp>
          <p:nvSpPr>
            <p:cNvPr id="100" name="矩形 99"/>
            <p:cNvSpPr/>
            <p:nvPr/>
          </p:nvSpPr>
          <p:spPr>
            <a:xfrm>
              <a:off x="2272967" y="634951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权限管理</a:t>
              </a:r>
            </a:p>
          </p:txBody>
        </p:sp>
        <p:sp>
          <p:nvSpPr>
            <p:cNvPr id="101" name="矩形 100"/>
            <p:cNvSpPr/>
            <p:nvPr/>
          </p:nvSpPr>
          <p:spPr>
            <a:xfrm>
              <a:off x="3807147" y="634951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合同管理</a:t>
              </a:r>
            </a:p>
          </p:txBody>
        </p:sp>
        <p:sp>
          <p:nvSpPr>
            <p:cNvPr id="102" name="矩形 101"/>
            <p:cNvSpPr/>
            <p:nvPr/>
          </p:nvSpPr>
          <p:spPr>
            <a:xfrm>
              <a:off x="5231222" y="634951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财务结算</a:t>
              </a:r>
            </a:p>
          </p:txBody>
        </p:sp>
        <p:sp>
          <p:nvSpPr>
            <p:cNvPr id="103" name="矩形 102"/>
            <p:cNvSpPr/>
            <p:nvPr/>
          </p:nvSpPr>
          <p:spPr>
            <a:xfrm>
              <a:off x="2271787" y="258742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资金渠道</a:t>
              </a:r>
            </a:p>
          </p:txBody>
        </p:sp>
        <p:sp>
          <p:nvSpPr>
            <p:cNvPr id="104" name="矩形 103"/>
            <p:cNvSpPr/>
            <p:nvPr/>
          </p:nvSpPr>
          <p:spPr>
            <a:xfrm>
              <a:off x="3803988" y="2576093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保险渠道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5229887" y="2543390"/>
              <a:ext cx="114056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</a:rPr>
                <a:t>担保渠道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8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92" y="852863"/>
            <a:ext cx="10065260" cy="6049266"/>
          </a:xfrm>
          <a:prstGeom prst="rect">
            <a:avLst/>
          </a:prstGeom>
        </p:spPr>
      </p:pic>
      <p:sp>
        <p:nvSpPr>
          <p:cNvPr id="4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对接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6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630565" y="1100541"/>
            <a:ext cx="11317047" cy="5563888"/>
            <a:chOff x="1395412" y="775098"/>
            <a:chExt cx="6455747" cy="3544490"/>
          </a:xfrm>
        </p:grpSpPr>
        <p:sp>
          <p:nvSpPr>
            <p:cNvPr id="55" name="矩形 101"/>
            <p:cNvSpPr>
              <a:spLocks noChangeArrowheads="1"/>
            </p:cNvSpPr>
            <p:nvPr/>
          </p:nvSpPr>
          <p:spPr bwMode="auto">
            <a:xfrm>
              <a:off x="1395412" y="775098"/>
              <a:ext cx="6144817" cy="3544490"/>
            </a:xfrm>
            <a:prstGeom prst="rect">
              <a:avLst/>
            </a:prstGeom>
            <a:solidFill>
              <a:schemeClr val="bg1">
                <a:lumMod val="95000"/>
                <a:alpha val="55000"/>
              </a:schemeClr>
            </a:solidFill>
            <a:ln w="19050" algn="ctr">
              <a:solidFill>
                <a:srgbClr val="A1A1A1"/>
              </a:solidFill>
              <a:miter lim="800000"/>
            </a:ln>
          </p:spPr>
          <p:txBody>
            <a:bodyPr lIns="0" tIns="0" rIns="0" bIns="0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圆角矩形 55"/>
            <p:cNvSpPr/>
            <p:nvPr/>
          </p:nvSpPr>
          <p:spPr bwMode="auto">
            <a:xfrm>
              <a:off x="3423047" y="1568054"/>
              <a:ext cx="2620565" cy="2005012"/>
            </a:xfrm>
            <a:prstGeom prst="roundRect">
              <a:avLst/>
            </a:prstGeom>
            <a:noFill/>
            <a:ln w="25400" cap="flat" cmpd="sng" algn="ctr">
              <a:solidFill>
                <a:schemeClr val="accent3">
                  <a:lumMod val="50000"/>
                </a:schemeClr>
              </a:solidFill>
              <a:prstDash val="dash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825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30" name="组合 83"/>
            <p:cNvGrpSpPr>
              <a:grpSpLocks/>
            </p:cNvGrpSpPr>
            <p:nvPr/>
          </p:nvGrpSpPr>
          <p:grpSpPr bwMode="auto">
            <a:xfrm>
              <a:off x="4082072" y="2214133"/>
              <a:ext cx="1269690" cy="799173"/>
              <a:chOff x="3005907" y="2764013"/>
              <a:chExt cx="2370746" cy="978018"/>
            </a:xfrm>
          </p:grpSpPr>
          <p:cxnSp>
            <p:nvCxnSpPr>
              <p:cNvPr id="26686" name="直接连接符 84"/>
              <p:cNvCxnSpPr>
                <a:cxnSpLocks noChangeShapeType="1"/>
                <a:stCxn id="134" idx="0"/>
              </p:cNvCxnSpPr>
              <p:nvPr/>
            </p:nvCxnSpPr>
            <p:spPr bwMode="auto">
              <a:xfrm flipH="1" flipV="1">
                <a:off x="3200635" y="2764013"/>
                <a:ext cx="1044631" cy="697029"/>
              </a:xfrm>
              <a:prstGeom prst="line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87" name="直接连接符 85"/>
              <p:cNvCxnSpPr>
                <a:cxnSpLocks noChangeShapeType="1"/>
                <a:stCxn id="134" idx="0"/>
              </p:cNvCxnSpPr>
              <p:nvPr/>
            </p:nvCxnSpPr>
            <p:spPr bwMode="auto">
              <a:xfrm flipH="1">
                <a:off x="3005907" y="3461042"/>
                <a:ext cx="1239359" cy="245243"/>
              </a:xfrm>
              <a:prstGeom prst="line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88" name="直接连接符 86"/>
              <p:cNvCxnSpPr>
                <a:cxnSpLocks noChangeShapeType="1"/>
                <a:stCxn id="58" idx="1"/>
                <a:endCxn id="134" idx="0"/>
              </p:cNvCxnSpPr>
              <p:nvPr/>
            </p:nvCxnSpPr>
            <p:spPr bwMode="auto">
              <a:xfrm flipH="1" flipV="1">
                <a:off x="4245268" y="3461042"/>
                <a:ext cx="1131382" cy="280989"/>
              </a:xfrm>
              <a:prstGeom prst="line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89" name="直接连接符 87"/>
              <p:cNvCxnSpPr>
                <a:cxnSpLocks noChangeShapeType="1"/>
                <a:stCxn id="58" idx="1"/>
                <a:endCxn id="134" idx="0"/>
              </p:cNvCxnSpPr>
              <p:nvPr/>
            </p:nvCxnSpPr>
            <p:spPr bwMode="auto">
              <a:xfrm flipH="1" flipV="1">
                <a:off x="4245270" y="3461042"/>
                <a:ext cx="1131383" cy="280989"/>
              </a:xfrm>
              <a:prstGeom prst="line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8" name="Oval 13"/>
            <p:cNvSpPr>
              <a:spLocks noChangeArrowheads="1"/>
            </p:cNvSpPr>
            <p:nvPr/>
          </p:nvSpPr>
          <p:spPr bwMode="auto">
            <a:xfrm>
              <a:off x="5244703" y="2922986"/>
              <a:ext cx="731044" cy="61674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rgbClr val="ADBCD7"/>
              </a:solidFill>
              <a:round/>
              <a:headEnd/>
              <a:tailEnd/>
            </a:ln>
            <a:effectLst>
              <a:outerShdw blurRad="50800" dist="38100" dir="5400000" algn="t" rotWithShape="0">
                <a:srgbClr val="000000">
                  <a:alpha val="39999"/>
                </a:srgbClr>
              </a:outerShdw>
            </a:effectLst>
          </p:spPr>
          <p:txBody>
            <a:bodyPr wrap="none" lIns="54000" tIns="0" rIns="0" bIns="0" anchor="ctr"/>
            <a:lstStyle/>
            <a:p>
              <a:pPr defTabSz="594980">
                <a:lnSpc>
                  <a:spcPct val="93000"/>
                </a:lnSpc>
                <a:defRPr/>
              </a:pPr>
              <a:endParaRPr lang="zh-CN" altLang="en-US" sz="825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632" name="Picture 8" descr="C:\Documents and Settings\Administrator\Local Settings\Temporary Internet Files\Content.IE5\ZP6A9BQ8\MC900303569[1].wmf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632547">
              <a:off x="5442970" y="2910181"/>
              <a:ext cx="367159" cy="302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Rectangle 5"/>
            <p:cNvSpPr>
              <a:spLocks noChangeArrowheads="1"/>
            </p:cNvSpPr>
            <p:nvPr/>
          </p:nvSpPr>
          <p:spPr bwMode="auto">
            <a:xfrm>
              <a:off x="5307806" y="3342866"/>
              <a:ext cx="678657" cy="129406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anchor="ctr">
              <a:spAutoFit/>
            </a:bodyPr>
            <a:lstStyle>
              <a:lvl1pPr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规则引擎</a:t>
              </a:r>
              <a:endParaRPr lang="en-US" altLang="zh-CN" sz="80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  <p:grpSp>
          <p:nvGrpSpPr>
            <p:cNvPr id="26634" name="组合 92"/>
            <p:cNvGrpSpPr>
              <a:grpSpLocks/>
            </p:cNvGrpSpPr>
            <p:nvPr/>
          </p:nvGrpSpPr>
          <p:grpSpPr bwMode="auto">
            <a:xfrm>
              <a:off x="4363640" y="2080960"/>
              <a:ext cx="759619" cy="1017046"/>
              <a:chOff x="4220879" y="3370814"/>
              <a:chExt cx="1280927" cy="887678"/>
            </a:xfrm>
          </p:grpSpPr>
          <p:sp>
            <p:nvSpPr>
              <p:cNvPr id="132" name="Oval 13"/>
              <p:cNvSpPr>
                <a:spLocks noChangeArrowheads="1"/>
              </p:cNvSpPr>
              <p:nvPr/>
            </p:nvSpPr>
            <p:spPr bwMode="auto">
              <a:xfrm>
                <a:off x="4220879" y="3500932"/>
                <a:ext cx="1280927" cy="757560"/>
              </a:xfrm>
              <a:prstGeom prst="ellipse">
                <a:avLst/>
              </a:prstGeom>
              <a:gradFill rotWithShape="1">
                <a:gsLst>
                  <a:gs pos="0">
                    <a:srgbClr val="FFA2A1"/>
                  </a:gs>
                  <a:gs pos="35001">
                    <a:srgbClr val="FFBEBD"/>
                  </a:gs>
                  <a:gs pos="100000">
                    <a:srgbClr val="FFE5E5"/>
                  </a:gs>
                </a:gsLst>
                <a:lin ang="16200000" scaled="1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zh-CN" altLang="en-US" sz="825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6684" name="Picture 10" descr="C:\Documents and Settings\Administrator\Local Settings\Temporary Internet Files\Content.IE5\MN9AWLQM\MC900436917[1]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7632" y="3370814"/>
                <a:ext cx="1021868" cy="653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" name="Rectangle 5"/>
              <p:cNvSpPr>
                <a:spLocks noChangeArrowheads="1"/>
              </p:cNvSpPr>
              <p:nvPr/>
            </p:nvSpPr>
            <p:spPr bwMode="auto">
              <a:xfrm>
                <a:off x="4293158" y="3984166"/>
                <a:ext cx="1144403" cy="17455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  <a:effectLst/>
            </p:spPr>
            <p:txBody>
              <a:bodyPr anchor="ctr">
                <a:spAutoFit/>
              </a:bodyPr>
              <a:lstStyle>
                <a:lvl1pPr defTabSz="5715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defTabSz="5715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defTabSz="5715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defTabSz="5715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defTabSz="5715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800" b="1">
                    <a:solidFill>
                      <a:srgbClr val="000000"/>
                    </a:solidFill>
                    <a:latin typeface="微软雅黑" charset="-122"/>
                    <a:ea typeface="微软雅黑" charset="-122"/>
                  </a:rPr>
                  <a:t>产品工厂</a:t>
                </a:r>
                <a:endParaRPr lang="en-US" altLang="zh-CN" sz="800" b="1">
                  <a:solidFill>
                    <a:srgbClr val="000000"/>
                  </a:solidFill>
                  <a:latin typeface="微软雅黑" charset="-122"/>
                  <a:ea typeface="微软雅黑" charset="-122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zh-CN" sz="800" b="1">
                    <a:solidFill>
                      <a:srgbClr val="000000"/>
                    </a:solidFill>
                    <a:latin typeface="微软雅黑" charset="-122"/>
                    <a:ea typeface="微软雅黑" charset="-122"/>
                    <a:cs typeface="Times New Roman" charset="0"/>
                  </a:rPr>
                  <a:t>SCF</a:t>
                </a:r>
              </a:p>
            </p:txBody>
          </p:sp>
        </p:grpSp>
        <p:sp>
          <p:nvSpPr>
            <p:cNvPr id="62" name="Oval 13"/>
            <p:cNvSpPr>
              <a:spLocks noChangeArrowheads="1"/>
            </p:cNvSpPr>
            <p:nvPr/>
          </p:nvSpPr>
          <p:spPr bwMode="auto">
            <a:xfrm>
              <a:off x="3455294" y="1905803"/>
              <a:ext cx="731068" cy="6166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54000" tIns="0" rIns="0" bIns="0" anchor="ctr"/>
            <a:lstStyle/>
            <a:p>
              <a:pPr defTabSz="594980">
                <a:lnSpc>
                  <a:spcPct val="93000"/>
                </a:lnSpc>
                <a:defRPr/>
              </a:pPr>
              <a:endParaRPr lang="zh-CN" altLang="en-US" sz="825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638" name="Picture 11" descr="C:\Documents and Settings\Administrator\Local Settings\Temporary Internet Files\Content.IE5\ZP6A9BQ8\MC900198339[1].wmf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190" y="1790960"/>
              <a:ext cx="416701" cy="468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Rectangle 5"/>
            <p:cNvSpPr>
              <a:spLocks noChangeArrowheads="1"/>
            </p:cNvSpPr>
            <p:nvPr/>
          </p:nvSpPr>
          <p:spPr bwMode="auto">
            <a:xfrm>
              <a:off x="3484959" y="2289163"/>
              <a:ext cx="677466" cy="129406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anchor="ctr">
              <a:spAutoFit/>
            </a:bodyPr>
            <a:lstStyle>
              <a:lvl1pPr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组件管理</a:t>
              </a:r>
              <a:endParaRPr lang="en-US" altLang="zh-CN" sz="80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auto">
            <a:xfrm>
              <a:off x="3458067" y="2893487"/>
              <a:ext cx="731068" cy="6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54000" tIns="0" rIns="0" bIns="0" anchor="ctr"/>
            <a:lstStyle/>
            <a:p>
              <a:pPr defTabSz="594980">
                <a:lnSpc>
                  <a:spcPct val="93000"/>
                </a:lnSpc>
                <a:defRPr/>
              </a:pPr>
              <a:endParaRPr lang="zh-CN" altLang="en-US" sz="825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5"/>
            <p:cNvSpPr>
              <a:spLocks noChangeArrowheads="1"/>
            </p:cNvSpPr>
            <p:nvPr/>
          </p:nvSpPr>
          <p:spPr bwMode="auto">
            <a:xfrm>
              <a:off x="3487341" y="3303663"/>
              <a:ext cx="677466" cy="131612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defTabSz="571486">
                <a:lnSpc>
                  <a:spcPct val="90000"/>
                </a:lnSpc>
                <a:defRPr/>
              </a:pPr>
              <a:r>
                <a:rPr lang="zh-CN" altLang="en-US" sz="825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流程引擎</a:t>
              </a:r>
              <a:endParaRPr lang="en-US" altLang="zh-CN" sz="825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644" name="Picture 13" descr="C:\Documents and Settings\Administrator\Local Settings\Temporary Internet Files\Content.IE5\64B6AW6D\MM900283871[1].gif"/>
            <p:cNvPicPr>
              <a:picLocks noChangeAspect="1" noChangeArrowheads="1"/>
            </p:cNvPicPr>
            <p:nvPr/>
          </p:nvPicPr>
          <p:blipFill>
            <a:blip r:embed="rId6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191" y="2787291"/>
              <a:ext cx="423608" cy="430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Oval 13"/>
            <p:cNvSpPr>
              <a:spLocks noChangeArrowheads="1"/>
            </p:cNvSpPr>
            <p:nvPr/>
          </p:nvSpPr>
          <p:spPr bwMode="auto">
            <a:xfrm>
              <a:off x="5232440" y="1946223"/>
              <a:ext cx="731068" cy="6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54000" tIns="0" rIns="0" bIns="0" anchor="ctr"/>
            <a:lstStyle/>
            <a:p>
              <a:pPr defTabSz="594980">
                <a:lnSpc>
                  <a:spcPct val="93000"/>
                </a:lnSpc>
                <a:defRPr/>
              </a:pPr>
              <a:endParaRPr lang="zh-CN" altLang="en-US" sz="825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5"/>
            <p:cNvSpPr>
              <a:spLocks noChangeArrowheads="1"/>
            </p:cNvSpPr>
            <p:nvPr/>
          </p:nvSpPr>
          <p:spPr bwMode="auto">
            <a:xfrm>
              <a:off x="5272087" y="2354734"/>
              <a:ext cx="679848" cy="131612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defTabSz="571486">
                <a:lnSpc>
                  <a:spcPct val="90000"/>
                </a:lnSpc>
                <a:defRPr/>
              </a:pPr>
              <a:r>
                <a:rPr lang="zh-CN" altLang="en-US" sz="825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参数管理</a:t>
              </a:r>
              <a:endParaRPr lang="en-US" altLang="zh-CN" sz="825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649" name="Picture 16" descr="C:\Documents and Settings\Administrator\Local Settings\Temporary Internet Files\Content.IE5\64B6AW6D\MC900303607[1].wmf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434" y="1766053"/>
              <a:ext cx="382167" cy="52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圆角矩形 70"/>
            <p:cNvSpPr>
              <a:spLocks noChangeArrowheads="1"/>
            </p:cNvSpPr>
            <p:nvPr/>
          </p:nvSpPr>
          <p:spPr bwMode="auto">
            <a:xfrm>
              <a:off x="6454378" y="2469939"/>
              <a:ext cx="748903" cy="3262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93000"/>
                </a:lnSpc>
              </a:pPr>
              <a:r>
                <a:rPr lang="zh-CN" altLang="en-US" sz="1867">
                  <a:latin typeface="微软雅黑" charset="-122"/>
                  <a:ea typeface="微软雅黑" charset="-122"/>
                </a:rPr>
                <a:t>应收类</a:t>
              </a:r>
            </a:p>
          </p:txBody>
        </p:sp>
        <p:sp>
          <p:nvSpPr>
            <p:cNvPr id="72" name="圆角矩形 71"/>
            <p:cNvSpPr>
              <a:spLocks noChangeArrowheads="1"/>
            </p:cNvSpPr>
            <p:nvPr/>
          </p:nvSpPr>
          <p:spPr bwMode="auto">
            <a:xfrm>
              <a:off x="6454378" y="1492436"/>
              <a:ext cx="748903" cy="3262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93000"/>
                </a:lnSpc>
              </a:pPr>
              <a:r>
                <a:rPr lang="zh-CN" altLang="en-US" sz="1867" dirty="0">
                  <a:latin typeface="微软雅黑" charset="-122"/>
                  <a:ea typeface="微软雅黑" charset="-122"/>
                </a:rPr>
                <a:t>预付类</a:t>
              </a:r>
            </a:p>
          </p:txBody>
        </p:sp>
        <p:sp>
          <p:nvSpPr>
            <p:cNvPr id="73" name="圆角矩形 72"/>
            <p:cNvSpPr>
              <a:spLocks noChangeArrowheads="1"/>
            </p:cNvSpPr>
            <p:nvPr/>
          </p:nvSpPr>
          <p:spPr bwMode="auto">
            <a:xfrm>
              <a:off x="6454378" y="1981782"/>
              <a:ext cx="748903" cy="3262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defTabSz="594980">
                <a:lnSpc>
                  <a:spcPct val="93000"/>
                </a:lnSpc>
                <a:defRPr/>
              </a:pPr>
              <a:r>
                <a:rPr lang="zh-CN" altLang="en-US" sz="1867" ker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动产类</a:t>
              </a:r>
              <a:endParaRPr lang="zh-CN" altLang="en-US" sz="1867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圆角矩形 73"/>
            <p:cNvSpPr>
              <a:spLocks noChangeArrowheads="1"/>
            </p:cNvSpPr>
            <p:nvPr/>
          </p:nvSpPr>
          <p:spPr bwMode="auto">
            <a:xfrm>
              <a:off x="6454378" y="2958095"/>
              <a:ext cx="748903" cy="32742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93000"/>
                </a:lnSpc>
              </a:pPr>
              <a:r>
                <a:rPr lang="zh-CN" altLang="en-US" sz="1867">
                  <a:latin typeface="微软雅黑" charset="-122"/>
                  <a:ea typeface="微软雅黑" charset="-122"/>
                </a:rPr>
                <a:t>组合类</a:t>
              </a:r>
            </a:p>
          </p:txBody>
        </p:sp>
        <p:sp>
          <p:nvSpPr>
            <p:cNvPr id="75" name="圆角矩形 74"/>
            <p:cNvSpPr>
              <a:spLocks noChangeArrowheads="1"/>
            </p:cNvSpPr>
            <p:nvPr/>
          </p:nvSpPr>
          <p:spPr bwMode="auto">
            <a:xfrm>
              <a:off x="6454378" y="3447442"/>
              <a:ext cx="748903" cy="32504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93000"/>
                </a:lnSpc>
              </a:pPr>
              <a:r>
                <a:rPr lang="zh-CN" altLang="en-US" sz="1867" dirty="0">
                  <a:latin typeface="微软雅黑" charset="-122"/>
                  <a:ea typeface="微软雅黑" charset="-122"/>
                </a:rPr>
                <a:t>信用担保类</a:t>
              </a:r>
              <a:endParaRPr lang="en-US" altLang="zh-CN" sz="1867" dirty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 bwMode="auto">
            <a:xfrm>
              <a:off x="6355556" y="1334692"/>
              <a:ext cx="946548" cy="2606278"/>
            </a:xfrm>
            <a:prstGeom prst="roundRect">
              <a:avLst/>
            </a:prstGeom>
            <a:noFill/>
            <a:ln w="25400" cap="flat" cmpd="sng" algn="ctr">
              <a:solidFill>
                <a:schemeClr val="accent3">
                  <a:lumMod val="50000"/>
                </a:schemeClr>
              </a:solidFill>
              <a:prstDash val="dash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燕尾形 76"/>
            <p:cNvSpPr/>
            <p:nvPr/>
          </p:nvSpPr>
          <p:spPr bwMode="auto">
            <a:xfrm>
              <a:off x="1397793" y="922736"/>
              <a:ext cx="1763316" cy="265509"/>
            </a:xfrm>
            <a:prstGeom prst="chevron">
              <a:avLst>
                <a:gd name="adj" fmla="val 38148"/>
              </a:avLst>
            </a:prstGeom>
            <a:solidFill>
              <a:schemeClr val="accent6"/>
            </a:solidFill>
            <a:ln w="6350">
              <a:noFill/>
              <a:miter lim="80000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sz="15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57" name="Text Box 31"/>
            <p:cNvSpPr txBox="1">
              <a:spLocks noChangeArrowheads="1"/>
            </p:cNvSpPr>
            <p:nvPr/>
          </p:nvSpPr>
          <p:spPr bwMode="auto">
            <a:xfrm>
              <a:off x="1652076" y="963971"/>
              <a:ext cx="1272016" cy="183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867" b="1" dirty="0">
                  <a:solidFill>
                    <a:srgbClr val="FFFFFF"/>
                  </a:solidFill>
                  <a:latin typeface="SimHei" charset="-122"/>
                  <a:ea typeface="SimHei" charset="-122"/>
                  <a:cs typeface="SimHei" charset="-122"/>
                </a:rPr>
                <a:t>产品属性管理</a:t>
              </a:r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2699159" y="838202"/>
              <a:ext cx="552450" cy="408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33" y="0"/>
                </a:cxn>
                <a:cxn ang="0">
                  <a:pos x="3715" y="877"/>
                </a:cxn>
                <a:cxn ang="0">
                  <a:pos x="3033" y="1752"/>
                </a:cxn>
              </a:cxnLst>
              <a:rect l="0" t="0" r="r" b="b"/>
              <a:pathLst>
                <a:path w="3715" h="1752">
                  <a:moveTo>
                    <a:pt x="0" y="0"/>
                  </a:moveTo>
                  <a:lnTo>
                    <a:pt x="3033" y="0"/>
                  </a:lnTo>
                  <a:lnTo>
                    <a:pt x="3715" y="877"/>
                  </a:lnTo>
                  <a:lnTo>
                    <a:pt x="3033" y="1752"/>
                  </a:lnTo>
                </a:path>
              </a:pathLst>
            </a:custGeom>
            <a:noFill/>
            <a:ln w="76200" cap="flat" cmpd="sng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59" name="组合 199"/>
            <p:cNvGrpSpPr>
              <a:grpSpLocks/>
            </p:cNvGrpSpPr>
            <p:nvPr/>
          </p:nvGrpSpPr>
          <p:grpSpPr bwMode="auto">
            <a:xfrm>
              <a:off x="3317081" y="855505"/>
              <a:ext cx="2741055" cy="406002"/>
              <a:chOff x="2345755" y="1148437"/>
              <a:chExt cx="3401884" cy="623494"/>
            </a:xfrm>
          </p:grpSpPr>
          <p:sp>
            <p:nvSpPr>
              <p:cNvPr id="103" name="燕尾形 102"/>
              <p:cNvSpPr/>
              <p:nvPr/>
            </p:nvSpPr>
            <p:spPr bwMode="auto">
              <a:xfrm>
                <a:off x="2345755" y="1271794"/>
                <a:ext cx="3240526" cy="407740"/>
              </a:xfrm>
              <a:prstGeom prst="chevron">
                <a:avLst>
                  <a:gd name="adj" fmla="val 42660"/>
                </a:avLst>
              </a:prstGeom>
              <a:solidFill>
                <a:schemeClr val="accent6"/>
              </a:solidFill>
              <a:ln w="6350">
                <a:solidFill>
                  <a:schemeClr val="accent6"/>
                </a:solidFill>
                <a:miter lim="80000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zh-CN" altLang="en-US" sz="15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81" name="Text Box 31"/>
              <p:cNvSpPr txBox="1">
                <a:spLocks noChangeArrowheads="1"/>
              </p:cNvSpPr>
              <p:nvPr/>
            </p:nvSpPr>
            <p:spPr bwMode="auto">
              <a:xfrm>
                <a:off x="2632385" y="1318091"/>
                <a:ext cx="2915542" cy="281093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1867" b="1" dirty="0">
                    <a:solidFill>
                      <a:srgbClr val="FFFFFF"/>
                    </a:solidFill>
                    <a:latin typeface="SimHei" charset="-122"/>
                    <a:ea typeface="SimHei" charset="-122"/>
                    <a:cs typeface="SimHei" charset="-122"/>
                  </a:rPr>
                  <a:t>产品配置工厂</a:t>
                </a:r>
              </a:p>
            </p:txBody>
          </p:sp>
          <p:sp>
            <p:nvSpPr>
              <p:cNvPr id="105" name="Freeform 9"/>
              <p:cNvSpPr/>
              <p:nvPr/>
            </p:nvSpPr>
            <p:spPr bwMode="auto">
              <a:xfrm>
                <a:off x="4320212" y="1148437"/>
                <a:ext cx="1427427" cy="6234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033" y="0"/>
                  </a:cxn>
                  <a:cxn ang="0">
                    <a:pos x="3715" y="877"/>
                  </a:cxn>
                  <a:cxn ang="0">
                    <a:pos x="3033" y="1752"/>
                  </a:cxn>
                </a:cxnLst>
                <a:rect l="0" t="0" r="r" b="b"/>
                <a:pathLst>
                  <a:path w="3715" h="1752">
                    <a:moveTo>
                      <a:pt x="0" y="0"/>
                    </a:moveTo>
                    <a:lnTo>
                      <a:pt x="3033" y="0"/>
                    </a:lnTo>
                    <a:lnTo>
                      <a:pt x="3715" y="877"/>
                    </a:lnTo>
                    <a:lnTo>
                      <a:pt x="3033" y="1752"/>
                    </a:lnTo>
                  </a:path>
                </a:pathLst>
              </a:custGeom>
              <a:noFill/>
              <a:ln w="76200" cap="flat" cmpd="sng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2" name="燕尾形 81"/>
            <p:cNvSpPr/>
            <p:nvPr/>
          </p:nvSpPr>
          <p:spPr bwMode="auto">
            <a:xfrm>
              <a:off x="6023372" y="935832"/>
              <a:ext cx="1440657" cy="266700"/>
            </a:xfrm>
            <a:prstGeom prst="chevron">
              <a:avLst>
                <a:gd name="adj" fmla="val 38148"/>
              </a:avLst>
            </a:prstGeom>
            <a:solidFill>
              <a:schemeClr val="accent6"/>
            </a:solidFill>
            <a:ln w="6350">
              <a:noFill/>
              <a:miter lim="80000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sz="15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61" name="Text Box 31"/>
            <p:cNvSpPr txBox="1">
              <a:spLocks noChangeArrowheads="1"/>
            </p:cNvSpPr>
            <p:nvPr/>
          </p:nvSpPr>
          <p:spPr bwMode="auto">
            <a:xfrm>
              <a:off x="6202980" y="978617"/>
              <a:ext cx="1648179" cy="183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867" b="1" dirty="0">
                  <a:solidFill>
                    <a:srgbClr val="FFFFFF"/>
                  </a:solidFill>
                  <a:latin typeface="SimHei" charset="-122"/>
                  <a:ea typeface="SimHei" charset="-122"/>
                  <a:cs typeface="SimHei" charset="-122"/>
                </a:rPr>
                <a:t>基础业务模式</a:t>
              </a:r>
            </a:p>
          </p:txBody>
        </p:sp>
        <p:sp>
          <p:nvSpPr>
            <p:cNvPr id="84" name="Freeform 9"/>
            <p:cNvSpPr/>
            <p:nvPr/>
          </p:nvSpPr>
          <p:spPr bwMode="auto">
            <a:xfrm>
              <a:off x="6512870" y="871766"/>
              <a:ext cx="1083556" cy="4071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33" y="0"/>
                </a:cxn>
                <a:cxn ang="0">
                  <a:pos x="3715" y="877"/>
                </a:cxn>
                <a:cxn ang="0">
                  <a:pos x="3033" y="1752"/>
                </a:cxn>
              </a:cxnLst>
              <a:rect l="0" t="0" r="r" b="b"/>
              <a:pathLst>
                <a:path w="3715" h="1752">
                  <a:moveTo>
                    <a:pt x="0" y="0"/>
                  </a:moveTo>
                  <a:lnTo>
                    <a:pt x="3033" y="0"/>
                  </a:lnTo>
                  <a:lnTo>
                    <a:pt x="3715" y="877"/>
                  </a:lnTo>
                  <a:lnTo>
                    <a:pt x="3033" y="1752"/>
                  </a:lnTo>
                </a:path>
              </a:pathLst>
            </a:custGeom>
            <a:noFill/>
            <a:ln w="76200" cap="flat" cmpd="sng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虚尾箭头 85"/>
            <p:cNvSpPr>
              <a:spLocks/>
            </p:cNvSpPr>
            <p:nvPr/>
          </p:nvSpPr>
          <p:spPr bwMode="auto">
            <a:xfrm>
              <a:off x="6043612" y="2453879"/>
              <a:ext cx="311944" cy="373856"/>
            </a:xfrm>
            <a:custGeom>
              <a:avLst/>
              <a:gdLst>
                <a:gd name="T0" fmla="*/ 0 w 357238"/>
                <a:gd name="T1" fmla="*/ 107373 h 429491"/>
                <a:gd name="T2" fmla="*/ 11164 w 357238"/>
                <a:gd name="T3" fmla="*/ 107373 h 429491"/>
                <a:gd name="T4" fmla="*/ 11164 w 357238"/>
                <a:gd name="T5" fmla="*/ 322118 h 429491"/>
                <a:gd name="T6" fmla="*/ 0 w 357238"/>
                <a:gd name="T7" fmla="*/ 322118 h 429491"/>
                <a:gd name="T8" fmla="*/ 0 w 357238"/>
                <a:gd name="T9" fmla="*/ 107373 h 429491"/>
                <a:gd name="T10" fmla="*/ 22327 w 357238"/>
                <a:gd name="T11" fmla="*/ 107373 h 429491"/>
                <a:gd name="T12" fmla="*/ 44655 w 357238"/>
                <a:gd name="T13" fmla="*/ 107373 h 429491"/>
                <a:gd name="T14" fmla="*/ 44655 w 357238"/>
                <a:gd name="T15" fmla="*/ 322118 h 429491"/>
                <a:gd name="T16" fmla="*/ 22327 w 357238"/>
                <a:gd name="T17" fmla="*/ 322118 h 429491"/>
                <a:gd name="T18" fmla="*/ 22327 w 357238"/>
                <a:gd name="T19" fmla="*/ 107373 h 429491"/>
                <a:gd name="T20" fmla="*/ 55818 w 357238"/>
                <a:gd name="T21" fmla="*/ 107373 h 429491"/>
                <a:gd name="T22" fmla="*/ 178619 w 357238"/>
                <a:gd name="T23" fmla="*/ 107373 h 429491"/>
                <a:gd name="T24" fmla="*/ 178619 w 357238"/>
                <a:gd name="T25" fmla="*/ 0 h 429491"/>
                <a:gd name="T26" fmla="*/ 357238 w 357238"/>
                <a:gd name="T27" fmla="*/ 214746 h 429491"/>
                <a:gd name="T28" fmla="*/ 178619 w 357238"/>
                <a:gd name="T29" fmla="*/ 429491 h 429491"/>
                <a:gd name="T30" fmla="*/ 178619 w 357238"/>
                <a:gd name="T31" fmla="*/ 322118 h 429491"/>
                <a:gd name="T32" fmla="*/ 55818 w 357238"/>
                <a:gd name="T33" fmla="*/ 322118 h 429491"/>
                <a:gd name="T34" fmla="*/ 55818 w 357238"/>
                <a:gd name="T35" fmla="*/ 107373 h 4294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7238" h="429491">
                  <a:moveTo>
                    <a:pt x="0" y="107373"/>
                  </a:moveTo>
                  <a:lnTo>
                    <a:pt x="11164" y="107373"/>
                  </a:lnTo>
                  <a:lnTo>
                    <a:pt x="11164" y="322118"/>
                  </a:lnTo>
                  <a:lnTo>
                    <a:pt x="0" y="322118"/>
                  </a:lnTo>
                  <a:lnTo>
                    <a:pt x="0" y="107373"/>
                  </a:lnTo>
                  <a:close/>
                  <a:moveTo>
                    <a:pt x="22327" y="107373"/>
                  </a:moveTo>
                  <a:lnTo>
                    <a:pt x="44655" y="107373"/>
                  </a:lnTo>
                  <a:lnTo>
                    <a:pt x="44655" y="322118"/>
                  </a:lnTo>
                  <a:lnTo>
                    <a:pt x="22327" y="322118"/>
                  </a:lnTo>
                  <a:lnTo>
                    <a:pt x="22327" y="107373"/>
                  </a:lnTo>
                  <a:close/>
                  <a:moveTo>
                    <a:pt x="55818" y="107373"/>
                  </a:moveTo>
                  <a:lnTo>
                    <a:pt x="178619" y="107373"/>
                  </a:lnTo>
                  <a:lnTo>
                    <a:pt x="178619" y="0"/>
                  </a:lnTo>
                  <a:lnTo>
                    <a:pt x="357238" y="214746"/>
                  </a:lnTo>
                  <a:lnTo>
                    <a:pt x="178619" y="429491"/>
                  </a:lnTo>
                  <a:lnTo>
                    <a:pt x="178619" y="322118"/>
                  </a:lnTo>
                  <a:lnTo>
                    <a:pt x="55818" y="322118"/>
                  </a:lnTo>
                  <a:lnTo>
                    <a:pt x="55818" y="107373"/>
                  </a:lnTo>
                  <a:close/>
                </a:path>
              </a:pathLst>
            </a:custGeom>
            <a:solidFill>
              <a:srgbClr val="00B050"/>
            </a:solidFill>
            <a:ln w="9525" cap="flat" cmpd="sng">
              <a:solidFill>
                <a:srgbClr val="00B050"/>
              </a:solidFill>
              <a:prstDash val="solid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7" name="Rectangle 12"/>
            <p:cNvSpPr>
              <a:spLocks noChangeArrowheads="1"/>
            </p:cNvSpPr>
            <p:nvPr/>
          </p:nvSpPr>
          <p:spPr bwMode="auto">
            <a:xfrm>
              <a:off x="7361477" y="1314101"/>
              <a:ext cx="59531" cy="28444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accent6"/>
              </a:solidFill>
              <a:miter lim="800000"/>
            </a:ln>
            <a:effectLst/>
          </p:spPr>
          <p:txBody>
            <a:bodyPr lIns="0" tIns="0" rIns="0" bIns="0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15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65" name="组合 171"/>
            <p:cNvGrpSpPr>
              <a:grpSpLocks/>
            </p:cNvGrpSpPr>
            <p:nvPr/>
          </p:nvGrpSpPr>
          <p:grpSpPr bwMode="auto">
            <a:xfrm>
              <a:off x="1457325" y="1339454"/>
              <a:ext cx="1706166" cy="2856309"/>
              <a:chOff x="1963224" y="1291264"/>
              <a:chExt cx="2037756" cy="3281373"/>
            </a:xfrm>
          </p:grpSpPr>
          <p:sp>
            <p:nvSpPr>
              <p:cNvPr id="91" name="圆角矩形 90"/>
              <p:cNvSpPr>
                <a:spLocks noChangeArrowheads="1"/>
              </p:cNvSpPr>
              <p:nvPr/>
            </p:nvSpPr>
            <p:spPr bwMode="auto">
              <a:xfrm>
                <a:off x="2159462" y="2292484"/>
                <a:ext cx="1656655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94980">
                  <a:lnSpc>
                    <a:spcPct val="93000"/>
                  </a:lnSpc>
                  <a:defRPr/>
                </a:pPr>
                <a:r>
                  <a:rPr lang="zh-CN" altLang="en-US" sz="1333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放款方式集合配置管理</a:t>
                </a:r>
              </a:p>
            </p:txBody>
          </p:sp>
          <p:sp>
            <p:nvSpPr>
              <p:cNvPr id="92" name="圆角矩形 91"/>
              <p:cNvSpPr/>
              <p:nvPr/>
            </p:nvSpPr>
            <p:spPr bwMode="auto">
              <a:xfrm>
                <a:off x="1963224" y="1291264"/>
                <a:ext cx="2037756" cy="3281373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751" b="1" ker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圆角矩形 92"/>
              <p:cNvSpPr>
                <a:spLocks noChangeArrowheads="1"/>
              </p:cNvSpPr>
              <p:nvPr/>
            </p:nvSpPr>
            <p:spPr bwMode="auto">
              <a:xfrm>
                <a:off x="2157503" y="3399662"/>
                <a:ext cx="1658076" cy="22842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lnSpc>
                    <a:spcPct val="93000"/>
                  </a:lnSpc>
                </a:pPr>
                <a:r>
                  <a:rPr lang="zh-CN" altLang="en-US" sz="1333">
                    <a:latin typeface="微软雅黑" charset="-122"/>
                    <a:ea typeface="微软雅黑" charset="-122"/>
                  </a:rPr>
                  <a:t>参与方预置配置管理</a:t>
                </a:r>
              </a:p>
            </p:txBody>
          </p:sp>
          <p:sp>
            <p:nvSpPr>
              <p:cNvPr id="94" name="圆角矩形 93"/>
              <p:cNvSpPr>
                <a:spLocks noChangeArrowheads="1"/>
              </p:cNvSpPr>
              <p:nvPr/>
            </p:nvSpPr>
            <p:spPr bwMode="auto">
              <a:xfrm>
                <a:off x="2158041" y="1737744"/>
                <a:ext cx="1658076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lnSpc>
                    <a:spcPct val="93000"/>
                  </a:lnSpc>
                </a:pPr>
                <a:r>
                  <a:rPr lang="zh-CN" altLang="en-US" sz="1333" dirty="0">
                    <a:latin typeface="微软雅黑" charset="-122"/>
                    <a:ea typeface="微软雅黑" charset="-122"/>
                  </a:rPr>
                  <a:t>基础合同配置管理</a:t>
                </a:r>
              </a:p>
            </p:txBody>
          </p:sp>
          <p:sp>
            <p:nvSpPr>
              <p:cNvPr id="95" name="圆角矩形 94"/>
              <p:cNvSpPr>
                <a:spLocks noChangeArrowheads="1"/>
              </p:cNvSpPr>
              <p:nvPr/>
            </p:nvSpPr>
            <p:spPr bwMode="auto">
              <a:xfrm>
                <a:off x="2153774" y="2578727"/>
                <a:ext cx="1656655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94980">
                  <a:lnSpc>
                    <a:spcPct val="93000"/>
                  </a:lnSpc>
                  <a:defRPr/>
                </a:pPr>
                <a:r>
                  <a:rPr lang="zh-CN" altLang="en-US" sz="1333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担保及控制物配置管理</a:t>
                </a:r>
              </a:p>
            </p:txBody>
          </p:sp>
          <p:sp>
            <p:nvSpPr>
              <p:cNvPr id="96" name="圆角矩形 95"/>
              <p:cNvSpPr>
                <a:spLocks noChangeArrowheads="1"/>
              </p:cNvSpPr>
              <p:nvPr/>
            </p:nvSpPr>
            <p:spPr bwMode="auto">
              <a:xfrm>
                <a:off x="2153774" y="3119712"/>
                <a:ext cx="1658076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lnSpc>
                    <a:spcPct val="93000"/>
                  </a:lnSpc>
                </a:pPr>
                <a:r>
                  <a:rPr lang="zh-CN" altLang="en-US" sz="1333">
                    <a:latin typeface="微软雅黑" charset="-122"/>
                    <a:ea typeface="微软雅黑" charset="-122"/>
                  </a:rPr>
                  <a:t>预置业务流程配置管理</a:t>
                </a:r>
              </a:p>
            </p:txBody>
          </p:sp>
          <p:sp>
            <p:nvSpPr>
              <p:cNvPr id="97" name="圆角矩形 96"/>
              <p:cNvSpPr>
                <a:spLocks noChangeArrowheads="1"/>
              </p:cNvSpPr>
              <p:nvPr/>
            </p:nvSpPr>
            <p:spPr bwMode="auto">
              <a:xfrm>
                <a:off x="2158041" y="1458277"/>
                <a:ext cx="1658076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lnSpc>
                    <a:spcPct val="93000"/>
                  </a:lnSpc>
                </a:pPr>
                <a:r>
                  <a:rPr lang="zh-CN" altLang="en-US" sz="1333" dirty="0">
                    <a:latin typeface="微软雅黑" charset="-122"/>
                    <a:ea typeface="微软雅黑" charset="-122"/>
                  </a:rPr>
                  <a:t>基础属性配置管理</a:t>
                </a:r>
              </a:p>
            </p:txBody>
          </p:sp>
          <p:sp>
            <p:nvSpPr>
              <p:cNvPr id="98" name="圆角矩形 97"/>
              <p:cNvSpPr>
                <a:spLocks noChangeArrowheads="1"/>
              </p:cNvSpPr>
              <p:nvPr/>
            </p:nvSpPr>
            <p:spPr bwMode="auto">
              <a:xfrm>
                <a:off x="2153774" y="3663851"/>
                <a:ext cx="1656655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lnSpc>
                    <a:spcPct val="93000"/>
                  </a:lnSpc>
                </a:pPr>
                <a:r>
                  <a:rPr lang="zh-CN" altLang="en-US" sz="1333">
                    <a:latin typeface="微软雅黑" charset="-122"/>
                    <a:ea typeface="微软雅黑" charset="-122"/>
                  </a:rPr>
                  <a:t>用信规则配置管理</a:t>
                </a:r>
              </a:p>
            </p:txBody>
          </p:sp>
          <p:sp>
            <p:nvSpPr>
              <p:cNvPr id="99" name="圆角矩形 98"/>
              <p:cNvSpPr>
                <a:spLocks noChangeArrowheads="1"/>
              </p:cNvSpPr>
              <p:nvPr/>
            </p:nvSpPr>
            <p:spPr bwMode="auto">
              <a:xfrm>
                <a:off x="2158041" y="2843866"/>
                <a:ext cx="1658076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lnSpc>
                    <a:spcPct val="93000"/>
                  </a:lnSpc>
                </a:pPr>
                <a:r>
                  <a:rPr lang="zh-CN" altLang="en-US" sz="1333">
                    <a:latin typeface="微软雅黑" charset="-122"/>
                    <a:ea typeface="微软雅黑" charset="-122"/>
                  </a:rPr>
                  <a:t>产品应收材料收集管理</a:t>
                </a:r>
              </a:p>
            </p:txBody>
          </p:sp>
          <p:sp>
            <p:nvSpPr>
              <p:cNvPr id="100" name="圆角矩形 99"/>
              <p:cNvSpPr>
                <a:spLocks noChangeArrowheads="1"/>
              </p:cNvSpPr>
              <p:nvPr/>
            </p:nvSpPr>
            <p:spPr bwMode="auto">
              <a:xfrm>
                <a:off x="2158041" y="2013606"/>
                <a:ext cx="1658076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lnSpc>
                    <a:spcPct val="93000"/>
                  </a:lnSpc>
                </a:pPr>
                <a:r>
                  <a:rPr lang="zh-CN" altLang="en-US" sz="1333" dirty="0">
                    <a:latin typeface="微软雅黑" charset="-122"/>
                    <a:ea typeface="微软雅黑" charset="-122"/>
                  </a:rPr>
                  <a:t>计价费用配置管理</a:t>
                </a:r>
              </a:p>
            </p:txBody>
          </p:sp>
          <p:sp>
            <p:nvSpPr>
              <p:cNvPr id="101" name="圆角矩形 100"/>
              <p:cNvSpPr>
                <a:spLocks noChangeArrowheads="1"/>
              </p:cNvSpPr>
              <p:nvPr/>
            </p:nvSpPr>
            <p:spPr bwMode="auto">
              <a:xfrm>
                <a:off x="2153774" y="3949987"/>
                <a:ext cx="1656655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defTabSz="593725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defTabSz="5937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lnSpc>
                    <a:spcPct val="93000"/>
                  </a:lnSpc>
                </a:pPr>
                <a:r>
                  <a:rPr lang="zh-CN" altLang="en-US" sz="1333">
                    <a:latin typeface="微软雅黑" charset="-122"/>
                    <a:ea typeface="微软雅黑" charset="-122"/>
                  </a:rPr>
                  <a:t>会计账务配置管理</a:t>
                </a:r>
              </a:p>
            </p:txBody>
          </p:sp>
          <p:sp>
            <p:nvSpPr>
              <p:cNvPr id="102" name="圆角矩形 101"/>
              <p:cNvSpPr>
                <a:spLocks noChangeArrowheads="1"/>
              </p:cNvSpPr>
              <p:nvPr/>
            </p:nvSpPr>
            <p:spPr bwMode="auto">
              <a:xfrm>
                <a:off x="2153774" y="4211483"/>
                <a:ext cx="1656655" cy="22979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0" tIns="27000" rIns="0" bIns="0" anchor="ctr" anchorCtr="1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94980">
                  <a:lnSpc>
                    <a:spcPct val="93000"/>
                  </a:lnSpc>
                  <a:defRPr/>
                </a:pPr>
                <a:r>
                  <a:rPr lang="zh-CN" altLang="en-US" sz="1333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面函功能配置管理</a:t>
                </a:r>
              </a:p>
            </p:txBody>
          </p:sp>
        </p:grpSp>
        <p:sp>
          <p:nvSpPr>
            <p:cNvPr id="89" name="右箭头 88"/>
            <p:cNvSpPr>
              <a:spLocks noChangeArrowheads="1"/>
            </p:cNvSpPr>
            <p:nvPr/>
          </p:nvSpPr>
          <p:spPr bwMode="auto">
            <a:xfrm>
              <a:off x="3174206" y="3387329"/>
              <a:ext cx="248841" cy="185738"/>
            </a:xfrm>
            <a:prstGeom prst="rightArrow">
              <a:avLst>
                <a:gd name="adj1" fmla="val 50000"/>
                <a:gd name="adj2" fmla="val 50002"/>
              </a:avLst>
            </a:prstGeom>
            <a:solidFill>
              <a:srgbClr val="00B050"/>
            </a:solidFill>
            <a:ln w="9525">
              <a:solidFill>
                <a:srgbClr val="00B05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右箭头 89"/>
            <p:cNvSpPr>
              <a:spLocks noChangeArrowheads="1"/>
            </p:cNvSpPr>
            <p:nvPr/>
          </p:nvSpPr>
          <p:spPr bwMode="auto">
            <a:xfrm>
              <a:off x="3174206" y="1583532"/>
              <a:ext cx="248841" cy="186928"/>
            </a:xfrm>
            <a:prstGeom prst="rightArrow">
              <a:avLst>
                <a:gd name="adj1" fmla="val 50000"/>
                <a:gd name="adj2" fmla="val 50003"/>
              </a:avLst>
            </a:prstGeom>
            <a:solidFill>
              <a:srgbClr val="00B050"/>
            </a:solidFill>
            <a:ln w="9525">
              <a:solidFill>
                <a:srgbClr val="00B05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产品设计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1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7486" y="1084565"/>
            <a:ext cx="11546181" cy="5533163"/>
            <a:chOff x="475418" y="870150"/>
            <a:chExt cx="8372373" cy="3806502"/>
          </a:xfrm>
        </p:grpSpPr>
        <p:sp>
          <p:nvSpPr>
            <p:cNvPr id="107" name="矩形 101"/>
            <p:cNvSpPr>
              <a:spLocks noChangeArrowheads="1"/>
            </p:cNvSpPr>
            <p:nvPr/>
          </p:nvSpPr>
          <p:spPr bwMode="auto">
            <a:xfrm>
              <a:off x="475418" y="870150"/>
              <a:ext cx="8328357" cy="3806502"/>
            </a:xfrm>
            <a:prstGeom prst="rect">
              <a:avLst/>
            </a:prstGeom>
            <a:solidFill>
              <a:schemeClr val="bg1">
                <a:lumMod val="95000"/>
                <a:alpha val="55000"/>
              </a:schemeClr>
            </a:solidFill>
            <a:ln w="19050" algn="ctr">
              <a:solidFill>
                <a:srgbClr val="A1A1A1"/>
              </a:solidFill>
              <a:miter lim="800000"/>
            </a:ln>
          </p:spPr>
          <p:txBody>
            <a:bodyPr lIns="0" tIns="0" rIns="0" bIns="0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677" name="直接连接符 84"/>
            <p:cNvCxnSpPr>
              <a:cxnSpLocks noChangeShapeType="1"/>
              <a:stCxn id="117" idx="0"/>
            </p:cNvCxnSpPr>
            <p:nvPr/>
          </p:nvCxnSpPr>
          <p:spPr bwMode="auto">
            <a:xfrm flipH="1" flipV="1">
              <a:off x="3682428" y="2487410"/>
              <a:ext cx="607308" cy="589092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78" name="直接连接符 85"/>
            <p:cNvCxnSpPr>
              <a:cxnSpLocks noChangeShapeType="1"/>
              <a:stCxn id="117" idx="0"/>
            </p:cNvCxnSpPr>
            <p:nvPr/>
          </p:nvCxnSpPr>
          <p:spPr bwMode="auto">
            <a:xfrm flipH="1">
              <a:off x="3512037" y="3076502"/>
              <a:ext cx="777699" cy="310842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79" name="直接连接符 86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0" name="直接连接符 87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" name="Oval 13"/>
            <p:cNvSpPr>
              <a:spLocks noChangeArrowheads="1"/>
            </p:cNvSpPr>
            <p:nvPr/>
          </p:nvSpPr>
          <p:spPr bwMode="auto">
            <a:xfrm>
              <a:off x="4938651" y="3314195"/>
              <a:ext cx="1188028" cy="7214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54000" tIns="0" rIns="0" bIns="0" anchor="ctr"/>
            <a:lstStyle/>
            <a:p>
              <a:pPr defTabSz="594980">
                <a:lnSpc>
                  <a:spcPct val="93000"/>
                </a:lnSpc>
                <a:defRPr/>
              </a:pPr>
              <a:endParaRPr lang="zh-CN" altLang="en-US" sz="1200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684" name="Picture 8" descr="C:\Documents and Settings\Administrator\Local Settings\Temporary Internet Files\Content.IE5\ZP6A9BQ8\MC900303569[1].wmf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632547">
              <a:off x="5266777" y="3221209"/>
              <a:ext cx="428846" cy="49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" name="Rectangle 5"/>
            <p:cNvSpPr>
              <a:spLocks noChangeArrowheads="1"/>
            </p:cNvSpPr>
            <p:nvPr/>
          </p:nvSpPr>
          <p:spPr bwMode="auto">
            <a:xfrm>
              <a:off x="5019815" y="3780457"/>
              <a:ext cx="1103465" cy="158799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anchor="ctr">
              <a:spAutoFit/>
            </a:bodyPr>
            <a:lstStyle>
              <a:lvl1pPr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规则引擎</a:t>
              </a:r>
              <a:endParaRPr lang="en-US" altLang="zh-CN" sz="100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5" name="Oval 13"/>
            <p:cNvSpPr>
              <a:spLocks noChangeArrowheads="1"/>
            </p:cNvSpPr>
            <p:nvPr/>
          </p:nvSpPr>
          <p:spPr bwMode="auto">
            <a:xfrm>
              <a:off x="3670459" y="2618700"/>
              <a:ext cx="1232482" cy="723832"/>
            </a:xfrm>
            <a:prstGeom prst="ellipse">
              <a:avLst/>
            </a:prstGeom>
            <a:gradFill rotWithShape="1">
              <a:gsLst>
                <a:gs pos="0">
                  <a:srgbClr val="FFA2A1"/>
                </a:gs>
                <a:gs pos="35001">
                  <a:srgbClr val="FFBEBD"/>
                </a:gs>
                <a:gs pos="100000">
                  <a:srgbClr val="FFE5E5"/>
                </a:gs>
              </a:gsLst>
              <a:lin ang="16200000" scaled="1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687" name="Picture 10" descr="C:\Documents and Settings\Administrator\Local Settings\Temporary Internet Files\Content.IE5\MN9AWLQM\MC900436917[1]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701" y="2496160"/>
              <a:ext cx="984734" cy="624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" name="Rectangle 5"/>
            <p:cNvSpPr>
              <a:spLocks noChangeArrowheads="1"/>
            </p:cNvSpPr>
            <p:nvPr/>
          </p:nvSpPr>
          <p:spPr bwMode="auto">
            <a:xfrm>
              <a:off x="3740280" y="3076502"/>
              <a:ext cx="1098912" cy="225495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anchor="ctr">
              <a:spAutoFit/>
            </a:bodyPr>
            <a:lstStyle>
              <a:lvl1pPr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zh-CN" altLang="en-US" sz="1000" b="1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产品工厂</a:t>
              </a:r>
              <a:endParaRPr lang="en-US" altLang="zh-CN" sz="1000" b="1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  <a:p>
              <a:pPr algn="ctr" eaLnBrk="1" hangingPunct="1">
                <a:lnSpc>
                  <a:spcPct val="90000"/>
                </a:lnSpc>
              </a:pPr>
              <a:r>
                <a:rPr lang="en-US" altLang="zh-CN" sz="700">
                  <a:solidFill>
                    <a:srgbClr val="000000"/>
                  </a:solidFill>
                  <a:latin typeface="微软雅黑" charset="-122"/>
                  <a:ea typeface="微软雅黑" charset="-122"/>
                  <a:cs typeface="Times New Roman" charset="0"/>
                </a:rPr>
                <a:t>SCF</a:t>
              </a:r>
            </a:p>
          </p:txBody>
        </p:sp>
        <p:sp>
          <p:nvSpPr>
            <p:cNvPr id="118" name="Oval 13"/>
            <p:cNvSpPr>
              <a:spLocks noChangeArrowheads="1"/>
            </p:cNvSpPr>
            <p:nvPr/>
          </p:nvSpPr>
          <p:spPr bwMode="auto">
            <a:xfrm>
              <a:off x="2494399" y="2126673"/>
              <a:ext cx="1188028" cy="7214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54000" tIns="0" rIns="0" bIns="0" anchor="ctr"/>
            <a:lstStyle/>
            <a:p>
              <a:pPr defTabSz="594980">
                <a:lnSpc>
                  <a:spcPct val="93000"/>
                </a:lnSpc>
                <a:defRPr/>
              </a:pPr>
              <a:endParaRPr lang="zh-CN" altLang="en-US" sz="1200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692" name="Picture 11" descr="C:\Documents and Settings\Administrator\Local Settings\Temporary Internet Files\Content.IE5\ZP6A9BQ8\MC900198339[1].wmf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495" y="1993019"/>
              <a:ext cx="677138" cy="547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" name="Rectangle 5"/>
            <p:cNvSpPr>
              <a:spLocks noChangeArrowheads="1"/>
            </p:cNvSpPr>
            <p:nvPr/>
          </p:nvSpPr>
          <p:spPr bwMode="auto">
            <a:xfrm>
              <a:off x="2532084" y="2550653"/>
              <a:ext cx="1101948" cy="158799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anchor="ctr">
              <a:spAutoFit/>
            </a:bodyPr>
            <a:lstStyle>
              <a:lvl1pPr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715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71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组件管理</a:t>
              </a:r>
              <a:endParaRPr lang="en-US" altLang="zh-CN" sz="100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2497989" y="3281511"/>
              <a:ext cx="1188028" cy="7226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54000" tIns="0" rIns="0" bIns="0" anchor="ctr"/>
            <a:lstStyle/>
            <a:p>
              <a:pPr defTabSz="594980">
                <a:lnSpc>
                  <a:spcPct val="93000"/>
                </a:lnSpc>
                <a:defRPr/>
              </a:pPr>
              <a:endParaRPr lang="zh-CN" altLang="en-US" sz="1200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2535118" y="3734745"/>
              <a:ext cx="1101948" cy="163652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defTabSz="571486">
                <a:lnSpc>
                  <a:spcPct val="90000"/>
                </a:lnSpc>
                <a:defRPr/>
              </a:pPr>
              <a:r>
                <a:rPr lang="zh-CN" altLang="en-US" sz="105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流程引擎</a:t>
              </a:r>
              <a:endParaRPr lang="en-US" altLang="zh-CN" sz="105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698" name="Picture 13" descr="C:\Documents and Settings\Administrator\Local Settings\Temporary Internet Files\Content.IE5\64B6AW6D\MM900283871[1].gif"/>
            <p:cNvPicPr>
              <a:picLocks noChangeAspect="1" noChangeArrowheads="1"/>
            </p:cNvPicPr>
            <p:nvPr/>
          </p:nvPicPr>
          <p:blipFill>
            <a:blip r:embed="rId6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495" y="3156748"/>
              <a:ext cx="688361" cy="503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Oval 13"/>
            <p:cNvSpPr>
              <a:spLocks noChangeArrowheads="1"/>
            </p:cNvSpPr>
            <p:nvPr/>
          </p:nvSpPr>
          <p:spPr bwMode="auto">
            <a:xfrm>
              <a:off x="4922499" y="2175094"/>
              <a:ext cx="1188028" cy="7226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54000" tIns="0" rIns="0" bIns="0" anchor="ctr"/>
            <a:lstStyle/>
            <a:p>
              <a:pPr defTabSz="594980">
                <a:lnSpc>
                  <a:spcPct val="93000"/>
                </a:lnSpc>
                <a:defRPr/>
              </a:pPr>
              <a:endParaRPr lang="zh-CN" altLang="en-US" sz="1200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Rectangle 5"/>
            <p:cNvSpPr>
              <a:spLocks noChangeArrowheads="1"/>
            </p:cNvSpPr>
            <p:nvPr/>
          </p:nvSpPr>
          <p:spPr bwMode="auto">
            <a:xfrm>
              <a:off x="4974280" y="2625579"/>
              <a:ext cx="1103465" cy="163652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defTabSz="571486">
                <a:lnSpc>
                  <a:spcPct val="90000"/>
                </a:lnSpc>
                <a:defRPr/>
              </a:pPr>
              <a:r>
                <a:rPr lang="zh-CN" altLang="en-US" sz="105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参数管理</a:t>
              </a:r>
              <a:endParaRPr lang="en-US" altLang="zh-CN" sz="105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703" name="Picture 16" descr="C:\Documents and Settings\Administrator\Local Settings\Temporary Internet Files\Content.IE5\64B6AW6D\MC900303607[1].wmf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9062" y="1963927"/>
              <a:ext cx="621021" cy="612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圆角矩形 143"/>
            <p:cNvSpPr>
              <a:spLocks noChangeArrowheads="1"/>
            </p:cNvSpPr>
            <p:nvPr/>
          </p:nvSpPr>
          <p:spPr bwMode="auto">
            <a:xfrm>
              <a:off x="772123" y="2916805"/>
              <a:ext cx="1247660" cy="38178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93000"/>
                </a:lnSpc>
              </a:pPr>
              <a:r>
                <a:rPr lang="zh-CN" altLang="en-US" sz="1867">
                  <a:latin typeface="微软雅黑" charset="-122"/>
                  <a:ea typeface="微软雅黑" charset="-122"/>
                </a:rPr>
                <a:t>应收类</a:t>
              </a:r>
            </a:p>
          </p:txBody>
        </p:sp>
        <p:sp>
          <p:nvSpPr>
            <p:cNvPr id="145" name="圆角矩形 144"/>
            <p:cNvSpPr>
              <a:spLocks noChangeArrowheads="1"/>
            </p:cNvSpPr>
            <p:nvPr/>
          </p:nvSpPr>
          <p:spPr bwMode="auto">
            <a:xfrm>
              <a:off x="772123" y="2347674"/>
              <a:ext cx="1247660" cy="380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defTabSz="594980">
                <a:lnSpc>
                  <a:spcPct val="93000"/>
                </a:lnSpc>
                <a:defRPr/>
              </a:pPr>
              <a:r>
                <a:rPr lang="zh-CN" altLang="en-US" sz="1867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动产类</a:t>
              </a:r>
            </a:p>
          </p:txBody>
        </p:sp>
        <p:sp>
          <p:nvSpPr>
            <p:cNvPr id="146" name="圆角矩形 145"/>
            <p:cNvSpPr>
              <a:spLocks noChangeArrowheads="1"/>
            </p:cNvSpPr>
            <p:nvPr/>
          </p:nvSpPr>
          <p:spPr bwMode="auto">
            <a:xfrm>
              <a:off x="772123" y="3488774"/>
              <a:ext cx="1259803" cy="38178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93000"/>
                </a:lnSpc>
              </a:pPr>
              <a:r>
                <a:rPr lang="zh-CN" altLang="en-US" sz="1867">
                  <a:latin typeface="微软雅黑" charset="-122"/>
                  <a:ea typeface="微软雅黑" charset="-122"/>
                </a:rPr>
                <a:t>组合类</a:t>
              </a:r>
            </a:p>
          </p:txBody>
        </p:sp>
        <p:sp>
          <p:nvSpPr>
            <p:cNvPr id="147" name="圆角矩形 146"/>
            <p:cNvSpPr>
              <a:spLocks noChangeArrowheads="1"/>
            </p:cNvSpPr>
            <p:nvPr/>
          </p:nvSpPr>
          <p:spPr bwMode="auto">
            <a:xfrm>
              <a:off x="772123" y="4060742"/>
              <a:ext cx="1247660" cy="37894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93000"/>
                </a:lnSpc>
              </a:pPr>
              <a:r>
                <a:rPr lang="zh-CN" altLang="en-US" sz="1867">
                  <a:latin typeface="微软雅黑" charset="-122"/>
                  <a:ea typeface="微软雅黑" charset="-122"/>
                </a:rPr>
                <a:t>数据信用贷</a:t>
              </a:r>
              <a:endParaRPr lang="en-US" altLang="zh-CN" sz="1867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8" name="圆角矩形 147"/>
            <p:cNvSpPr/>
            <p:nvPr/>
          </p:nvSpPr>
          <p:spPr bwMode="auto">
            <a:xfrm>
              <a:off x="671722" y="1557847"/>
              <a:ext cx="1516317" cy="3044350"/>
            </a:xfrm>
            <a:prstGeom prst="roundRect">
              <a:avLst/>
            </a:prstGeom>
            <a:noFill/>
            <a:ln w="25400" cap="flat" cmpd="sng" algn="ctr">
              <a:solidFill>
                <a:schemeClr val="accent3">
                  <a:lumMod val="50000"/>
                </a:schemeClr>
              </a:solidFill>
              <a:prstDash val="dash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9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虚尾箭头 148"/>
            <p:cNvSpPr>
              <a:spLocks/>
            </p:cNvSpPr>
            <p:nvPr/>
          </p:nvSpPr>
          <p:spPr bwMode="auto">
            <a:xfrm>
              <a:off x="6194008" y="2589660"/>
              <a:ext cx="311766" cy="435719"/>
            </a:xfrm>
            <a:custGeom>
              <a:avLst/>
              <a:gdLst>
                <a:gd name="T0" fmla="*/ 0 w 549099"/>
                <a:gd name="T1" fmla="*/ 112455 h 449820"/>
                <a:gd name="T2" fmla="*/ 14057 w 549099"/>
                <a:gd name="T3" fmla="*/ 112455 h 449820"/>
                <a:gd name="T4" fmla="*/ 14057 w 549099"/>
                <a:gd name="T5" fmla="*/ 337365 h 449820"/>
                <a:gd name="T6" fmla="*/ 0 w 549099"/>
                <a:gd name="T7" fmla="*/ 337365 h 449820"/>
                <a:gd name="T8" fmla="*/ 0 w 549099"/>
                <a:gd name="T9" fmla="*/ 112455 h 449820"/>
                <a:gd name="T10" fmla="*/ 28114 w 549099"/>
                <a:gd name="T11" fmla="*/ 112455 h 449820"/>
                <a:gd name="T12" fmla="*/ 56228 w 549099"/>
                <a:gd name="T13" fmla="*/ 112455 h 449820"/>
                <a:gd name="T14" fmla="*/ 56228 w 549099"/>
                <a:gd name="T15" fmla="*/ 337365 h 449820"/>
                <a:gd name="T16" fmla="*/ 28114 w 549099"/>
                <a:gd name="T17" fmla="*/ 337365 h 449820"/>
                <a:gd name="T18" fmla="*/ 28114 w 549099"/>
                <a:gd name="T19" fmla="*/ 112455 h 449820"/>
                <a:gd name="T20" fmla="*/ 70284 w 549099"/>
                <a:gd name="T21" fmla="*/ 112455 h 449820"/>
                <a:gd name="T22" fmla="*/ 324189 w 549099"/>
                <a:gd name="T23" fmla="*/ 112455 h 449820"/>
                <a:gd name="T24" fmla="*/ 324189 w 549099"/>
                <a:gd name="T25" fmla="*/ 0 h 449820"/>
                <a:gd name="T26" fmla="*/ 549099 w 549099"/>
                <a:gd name="T27" fmla="*/ 224910 h 449820"/>
                <a:gd name="T28" fmla="*/ 324189 w 549099"/>
                <a:gd name="T29" fmla="*/ 449820 h 449820"/>
                <a:gd name="T30" fmla="*/ 324189 w 549099"/>
                <a:gd name="T31" fmla="*/ 337365 h 449820"/>
                <a:gd name="T32" fmla="*/ 70284 w 549099"/>
                <a:gd name="T33" fmla="*/ 337365 h 449820"/>
                <a:gd name="T34" fmla="*/ 70284 w 549099"/>
                <a:gd name="T35" fmla="*/ 112455 h 4498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9099" h="449820">
                  <a:moveTo>
                    <a:pt x="0" y="112455"/>
                  </a:moveTo>
                  <a:lnTo>
                    <a:pt x="14057" y="112455"/>
                  </a:lnTo>
                  <a:lnTo>
                    <a:pt x="14057" y="337365"/>
                  </a:lnTo>
                  <a:lnTo>
                    <a:pt x="0" y="337365"/>
                  </a:lnTo>
                  <a:lnTo>
                    <a:pt x="0" y="112455"/>
                  </a:lnTo>
                  <a:close/>
                  <a:moveTo>
                    <a:pt x="28114" y="112455"/>
                  </a:moveTo>
                  <a:lnTo>
                    <a:pt x="56228" y="112455"/>
                  </a:lnTo>
                  <a:lnTo>
                    <a:pt x="56228" y="337365"/>
                  </a:lnTo>
                  <a:lnTo>
                    <a:pt x="28114" y="337365"/>
                  </a:lnTo>
                  <a:lnTo>
                    <a:pt x="28114" y="112455"/>
                  </a:lnTo>
                  <a:close/>
                  <a:moveTo>
                    <a:pt x="70284" y="112455"/>
                  </a:moveTo>
                  <a:lnTo>
                    <a:pt x="324189" y="112455"/>
                  </a:lnTo>
                  <a:lnTo>
                    <a:pt x="324189" y="0"/>
                  </a:lnTo>
                  <a:lnTo>
                    <a:pt x="549099" y="224910"/>
                  </a:lnTo>
                  <a:lnTo>
                    <a:pt x="324189" y="449820"/>
                  </a:lnTo>
                  <a:lnTo>
                    <a:pt x="324189" y="337365"/>
                  </a:lnTo>
                  <a:lnTo>
                    <a:pt x="70284" y="337365"/>
                  </a:lnTo>
                  <a:lnTo>
                    <a:pt x="70284" y="112455"/>
                  </a:lnTo>
                  <a:close/>
                </a:path>
              </a:pathLst>
            </a:custGeom>
            <a:solidFill>
              <a:srgbClr val="00B050"/>
            </a:solidFill>
            <a:ln w="952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50" name="Rectangle 12"/>
            <p:cNvSpPr>
              <a:spLocks noChangeArrowheads="1"/>
            </p:cNvSpPr>
            <p:nvPr/>
          </p:nvSpPr>
          <p:spPr bwMode="auto">
            <a:xfrm>
              <a:off x="8615925" y="1429530"/>
              <a:ext cx="54643" cy="31726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accent6"/>
              </a:solidFill>
              <a:miter lim="800000"/>
            </a:ln>
            <a:effectLst/>
          </p:spPr>
          <p:txBody>
            <a:bodyPr lIns="0" tIns="0" rIns="0" bIns="0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15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圆角矩形 150"/>
            <p:cNvSpPr>
              <a:spLocks noChangeArrowheads="1"/>
            </p:cNvSpPr>
            <p:nvPr/>
          </p:nvSpPr>
          <p:spPr bwMode="auto">
            <a:xfrm>
              <a:off x="6735329" y="1609650"/>
              <a:ext cx="1751581" cy="2171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先票后货标准应收授信</a:t>
              </a:r>
            </a:p>
          </p:txBody>
        </p:sp>
        <p:sp>
          <p:nvSpPr>
            <p:cNvPr id="152" name="圆角矩形 151"/>
            <p:cNvSpPr/>
            <p:nvPr/>
          </p:nvSpPr>
          <p:spPr bwMode="auto">
            <a:xfrm>
              <a:off x="6616577" y="1474762"/>
              <a:ext cx="1935238" cy="3201890"/>
            </a:xfrm>
            <a:prstGeom prst="roundRect">
              <a:avLst/>
            </a:prstGeom>
            <a:noFill/>
            <a:ln w="25400" cap="flat" cmpd="sng" algn="ctr">
              <a:solidFill>
                <a:schemeClr val="accent3">
                  <a:lumMod val="50000"/>
                </a:schemeClr>
              </a:solidFill>
              <a:prstDash val="dash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751" b="1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圆角矩形 152"/>
            <p:cNvSpPr>
              <a:spLocks noChangeArrowheads="1"/>
            </p:cNvSpPr>
            <p:nvPr/>
          </p:nvSpPr>
          <p:spPr bwMode="auto">
            <a:xfrm>
              <a:off x="6735329" y="1880732"/>
              <a:ext cx="1751581" cy="2185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先票后货担保提货授信</a:t>
              </a:r>
            </a:p>
          </p:txBody>
        </p:sp>
        <p:sp>
          <p:nvSpPr>
            <p:cNvPr id="154" name="圆角矩形 153"/>
            <p:cNvSpPr>
              <a:spLocks noChangeArrowheads="1"/>
            </p:cNvSpPr>
            <p:nvPr/>
          </p:nvSpPr>
          <p:spPr bwMode="auto">
            <a:xfrm>
              <a:off x="6735329" y="2153233"/>
              <a:ext cx="1751581" cy="2185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标准仓单质押融资</a:t>
              </a:r>
            </a:p>
          </p:txBody>
        </p:sp>
        <p:sp>
          <p:nvSpPr>
            <p:cNvPr id="155" name="圆角矩形 154"/>
            <p:cNvSpPr>
              <a:spLocks noChangeArrowheads="1"/>
            </p:cNvSpPr>
            <p:nvPr/>
          </p:nvSpPr>
          <p:spPr bwMode="auto">
            <a:xfrm>
              <a:off x="6735329" y="2425734"/>
              <a:ext cx="1751581" cy="2185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非标准仓单质押融资</a:t>
              </a:r>
            </a:p>
          </p:txBody>
        </p:sp>
        <p:sp>
          <p:nvSpPr>
            <p:cNvPr id="156" name="圆角矩形 155"/>
            <p:cNvSpPr>
              <a:spLocks noChangeArrowheads="1"/>
            </p:cNvSpPr>
            <p:nvPr/>
          </p:nvSpPr>
          <p:spPr bwMode="auto">
            <a:xfrm>
              <a:off x="6735329" y="2698236"/>
              <a:ext cx="1751581" cy="2185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动产抵押</a:t>
              </a:r>
              <a:r>
                <a:rPr lang="en-US" altLang="zh-CN" sz="1333">
                  <a:latin typeface="微软雅黑" charset="-122"/>
                  <a:ea typeface="微软雅黑" charset="-122"/>
                </a:rPr>
                <a:t>/</a:t>
              </a:r>
              <a:r>
                <a:rPr lang="zh-CN" altLang="en-US" sz="1333">
                  <a:latin typeface="微软雅黑" charset="-122"/>
                  <a:ea typeface="微软雅黑" charset="-122"/>
                </a:rPr>
                <a:t>质押授信</a:t>
              </a:r>
            </a:p>
          </p:txBody>
        </p:sp>
        <p:sp>
          <p:nvSpPr>
            <p:cNvPr id="157" name="圆角矩形 156"/>
            <p:cNvSpPr>
              <a:spLocks noChangeArrowheads="1"/>
            </p:cNvSpPr>
            <p:nvPr/>
          </p:nvSpPr>
          <p:spPr bwMode="auto">
            <a:xfrm>
              <a:off x="6735329" y="2970738"/>
              <a:ext cx="1751581" cy="2185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国内综合保理</a:t>
              </a:r>
            </a:p>
          </p:txBody>
        </p:sp>
        <p:sp>
          <p:nvSpPr>
            <p:cNvPr id="158" name="圆角矩形 157"/>
            <p:cNvSpPr>
              <a:spLocks noChangeArrowheads="1"/>
            </p:cNvSpPr>
            <p:nvPr/>
          </p:nvSpPr>
          <p:spPr bwMode="auto">
            <a:xfrm>
              <a:off x="6735329" y="3243239"/>
              <a:ext cx="1751581" cy="2185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应收账款质押</a:t>
              </a:r>
            </a:p>
          </p:txBody>
        </p:sp>
        <p:sp>
          <p:nvSpPr>
            <p:cNvPr id="159" name="圆角矩形 158"/>
            <p:cNvSpPr>
              <a:spLocks noChangeArrowheads="1"/>
            </p:cNvSpPr>
            <p:nvPr/>
          </p:nvSpPr>
          <p:spPr bwMode="auto">
            <a:xfrm>
              <a:off x="6735329" y="3515740"/>
              <a:ext cx="1751581" cy="2171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国内保理应收账款池融资</a:t>
              </a:r>
            </a:p>
          </p:txBody>
        </p:sp>
        <p:sp>
          <p:nvSpPr>
            <p:cNvPr id="160" name="圆角矩形 159"/>
            <p:cNvSpPr>
              <a:spLocks noChangeArrowheads="1"/>
            </p:cNvSpPr>
            <p:nvPr/>
          </p:nvSpPr>
          <p:spPr bwMode="auto">
            <a:xfrm>
              <a:off x="6735329" y="3788241"/>
              <a:ext cx="1751581" cy="2171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法人账户透支</a:t>
              </a:r>
            </a:p>
          </p:txBody>
        </p:sp>
        <p:sp>
          <p:nvSpPr>
            <p:cNvPr id="161" name="圆角矩形 160"/>
            <p:cNvSpPr>
              <a:spLocks noChangeArrowheads="1"/>
            </p:cNvSpPr>
            <p:nvPr/>
          </p:nvSpPr>
          <p:spPr bwMode="auto">
            <a:xfrm>
              <a:off x="6735329" y="4060742"/>
              <a:ext cx="1751581" cy="2171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3000"/>
                </a:lnSpc>
              </a:pPr>
              <a:r>
                <a:rPr lang="zh-CN" altLang="en-US" sz="1333">
                  <a:latin typeface="微软雅黑" charset="-122"/>
                  <a:ea typeface="微软雅黑" charset="-122"/>
                </a:rPr>
                <a:t>信用贷款</a:t>
              </a:r>
            </a:p>
          </p:txBody>
        </p:sp>
        <p:sp>
          <p:nvSpPr>
            <p:cNvPr id="162" name="圆角矩形 161"/>
            <p:cNvSpPr>
              <a:spLocks noChangeArrowheads="1"/>
            </p:cNvSpPr>
            <p:nvPr/>
          </p:nvSpPr>
          <p:spPr bwMode="auto">
            <a:xfrm>
              <a:off x="6735329" y="4333244"/>
              <a:ext cx="1751581" cy="2171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tIns="27000" rIns="0" bIns="0" anchor="ctr" anchorCtr="1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94980">
                <a:lnSpc>
                  <a:spcPct val="93000"/>
                </a:lnSpc>
                <a:defRPr/>
              </a:pPr>
              <a:r>
                <a:rPr lang="en-US" altLang="zh-CN" sz="1333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333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燕尾形 162"/>
            <p:cNvSpPr/>
            <p:nvPr/>
          </p:nvSpPr>
          <p:spPr bwMode="auto">
            <a:xfrm>
              <a:off x="6619611" y="996465"/>
              <a:ext cx="2015684" cy="310822"/>
            </a:xfrm>
            <a:prstGeom prst="chevron">
              <a:avLst>
                <a:gd name="adj" fmla="val 38148"/>
              </a:avLst>
            </a:prstGeom>
            <a:solidFill>
              <a:schemeClr val="accent6"/>
            </a:solidFill>
            <a:ln w="6350">
              <a:solidFill>
                <a:schemeClr val="accent6"/>
              </a:solidFill>
              <a:miter lim="80000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sz="15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24" name="Text Box 31"/>
            <p:cNvSpPr txBox="1">
              <a:spLocks noChangeArrowheads="1"/>
            </p:cNvSpPr>
            <p:nvPr/>
          </p:nvSpPr>
          <p:spPr bwMode="auto">
            <a:xfrm>
              <a:off x="6238206" y="1049266"/>
              <a:ext cx="2609585" cy="19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867" dirty="0">
                  <a:solidFill>
                    <a:srgbClr val="FFFFFF"/>
                  </a:solidFill>
                  <a:latin typeface="SimHei" charset="-122"/>
                  <a:ea typeface="SimHei" charset="-122"/>
                  <a:cs typeface="SimHei" charset="-122"/>
                </a:rPr>
                <a:t>个性化产品</a:t>
              </a:r>
            </a:p>
          </p:txBody>
        </p:sp>
        <p:sp>
          <p:nvSpPr>
            <p:cNvPr id="165" name="Freeform 9"/>
            <p:cNvSpPr/>
            <p:nvPr/>
          </p:nvSpPr>
          <p:spPr bwMode="auto">
            <a:xfrm>
              <a:off x="7289753" y="924144"/>
              <a:ext cx="1514023" cy="4243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33" y="0"/>
                </a:cxn>
                <a:cxn ang="0">
                  <a:pos x="3715" y="877"/>
                </a:cxn>
                <a:cxn ang="0">
                  <a:pos x="3033" y="1752"/>
                </a:cxn>
              </a:cxnLst>
              <a:rect l="0" t="0" r="r" b="b"/>
              <a:pathLst>
                <a:path w="3715" h="1752">
                  <a:moveTo>
                    <a:pt x="0" y="0"/>
                  </a:moveTo>
                  <a:lnTo>
                    <a:pt x="3033" y="0"/>
                  </a:lnTo>
                  <a:lnTo>
                    <a:pt x="3715" y="877"/>
                  </a:lnTo>
                  <a:lnTo>
                    <a:pt x="3033" y="1752"/>
                  </a:lnTo>
                </a:path>
              </a:pathLst>
            </a:custGeom>
            <a:noFill/>
            <a:ln w="76200" cap="flat" cmpd="sng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726" name="直接连接符 116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line">
              <a:avLst/>
            </a:prstGeom>
            <a:noFill/>
            <a:ln w="76200">
              <a:solidFill>
                <a:srgbClr val="37609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7" name="燕尾形 166"/>
            <p:cNvSpPr/>
            <p:nvPr/>
          </p:nvSpPr>
          <p:spPr bwMode="auto">
            <a:xfrm>
              <a:off x="2337800" y="1013497"/>
              <a:ext cx="4034404" cy="310822"/>
            </a:xfrm>
            <a:prstGeom prst="chevron">
              <a:avLst>
                <a:gd name="adj" fmla="val 42660"/>
              </a:avLst>
            </a:prstGeom>
            <a:solidFill>
              <a:schemeClr val="accent6"/>
            </a:solidFill>
            <a:ln w="6350">
              <a:solidFill>
                <a:schemeClr val="accent6"/>
              </a:solidFill>
              <a:miter lim="80000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sz="15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28" name="Text Box 31"/>
            <p:cNvSpPr txBox="1">
              <a:spLocks noChangeArrowheads="1"/>
            </p:cNvSpPr>
            <p:nvPr/>
          </p:nvSpPr>
          <p:spPr bwMode="auto">
            <a:xfrm>
              <a:off x="2359051" y="1084561"/>
              <a:ext cx="3631405" cy="19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867" dirty="0">
                  <a:solidFill>
                    <a:srgbClr val="FFFFFF"/>
                  </a:solidFill>
                  <a:latin typeface="SimHei" charset="-122"/>
                  <a:ea typeface="SimHei" charset="-122"/>
                  <a:cs typeface="SimHei" charset="-122"/>
                </a:rPr>
                <a:t>产品配置工厂加工配制</a:t>
              </a:r>
            </a:p>
          </p:txBody>
        </p:sp>
        <p:sp>
          <p:nvSpPr>
            <p:cNvPr id="169" name="Freeform 9"/>
            <p:cNvSpPr/>
            <p:nvPr/>
          </p:nvSpPr>
          <p:spPr bwMode="auto">
            <a:xfrm>
              <a:off x="4755711" y="931179"/>
              <a:ext cx="1775867" cy="4754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33" y="0"/>
                </a:cxn>
                <a:cxn ang="0">
                  <a:pos x="3715" y="877"/>
                </a:cxn>
                <a:cxn ang="0">
                  <a:pos x="3033" y="1752"/>
                </a:cxn>
              </a:cxnLst>
              <a:rect l="0" t="0" r="r" b="b"/>
              <a:pathLst>
                <a:path w="3715" h="1752">
                  <a:moveTo>
                    <a:pt x="0" y="0"/>
                  </a:moveTo>
                  <a:lnTo>
                    <a:pt x="3033" y="0"/>
                  </a:lnTo>
                  <a:lnTo>
                    <a:pt x="3715" y="877"/>
                  </a:lnTo>
                  <a:lnTo>
                    <a:pt x="3033" y="1752"/>
                  </a:lnTo>
                </a:path>
              </a:pathLst>
            </a:custGeom>
            <a:noFill/>
            <a:ln w="76200" cap="flat" cmpd="sng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730" name="直接连接符 116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line">
              <a:avLst/>
            </a:prstGeom>
            <a:noFill/>
            <a:ln w="76200">
              <a:solidFill>
                <a:srgbClr val="37609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1" name="燕尾形 170"/>
            <p:cNvSpPr/>
            <p:nvPr/>
          </p:nvSpPr>
          <p:spPr bwMode="auto">
            <a:xfrm>
              <a:off x="721307" y="1013497"/>
              <a:ext cx="1478371" cy="312241"/>
            </a:xfrm>
            <a:prstGeom prst="chevron">
              <a:avLst>
                <a:gd name="adj" fmla="val 38148"/>
              </a:avLst>
            </a:prstGeom>
            <a:solidFill>
              <a:schemeClr val="accent6"/>
            </a:solidFill>
            <a:ln w="6350">
              <a:solidFill>
                <a:schemeClr val="accent6"/>
              </a:solidFill>
              <a:miter lim="80000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sz="15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圆角矩形 171"/>
            <p:cNvSpPr>
              <a:spLocks noChangeArrowheads="1"/>
            </p:cNvSpPr>
            <p:nvPr/>
          </p:nvSpPr>
          <p:spPr bwMode="auto">
            <a:xfrm>
              <a:off x="772123" y="1775706"/>
              <a:ext cx="1241591" cy="38178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lvl1pPr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593725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593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93000"/>
                </a:lnSpc>
              </a:pPr>
              <a:r>
                <a:rPr lang="zh-CN" altLang="en-US" sz="1867">
                  <a:latin typeface="微软雅黑" charset="-122"/>
                  <a:ea typeface="微软雅黑" charset="-122"/>
                </a:rPr>
                <a:t>预付类</a:t>
              </a:r>
            </a:p>
          </p:txBody>
        </p:sp>
        <p:sp>
          <p:nvSpPr>
            <p:cNvPr id="173" name="Text Box 31"/>
            <p:cNvSpPr txBox="1">
              <a:spLocks noChangeArrowheads="1"/>
            </p:cNvSpPr>
            <p:nvPr/>
          </p:nvSpPr>
          <p:spPr bwMode="auto">
            <a:xfrm>
              <a:off x="634790" y="1067949"/>
              <a:ext cx="1690867" cy="197662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1867" dirty="0">
                  <a:solidFill>
                    <a:srgbClr val="FFFFFF"/>
                  </a:solidFill>
                  <a:latin typeface="SimHei" charset="-122"/>
                  <a:ea typeface="SimHei" charset="-122"/>
                  <a:cs typeface="SimHei" charset="-122"/>
                </a:rPr>
                <a:t>基础业务模式</a:t>
              </a:r>
            </a:p>
          </p:txBody>
        </p:sp>
        <p:sp>
          <p:nvSpPr>
            <p:cNvPr id="174" name="Freeform 9"/>
            <p:cNvSpPr/>
            <p:nvPr/>
          </p:nvSpPr>
          <p:spPr bwMode="auto">
            <a:xfrm>
              <a:off x="640862" y="931179"/>
              <a:ext cx="1718189" cy="4768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33" y="0"/>
                </a:cxn>
                <a:cxn ang="0">
                  <a:pos x="3715" y="877"/>
                </a:cxn>
                <a:cxn ang="0">
                  <a:pos x="3033" y="1752"/>
                </a:cxn>
              </a:cxnLst>
              <a:rect l="0" t="0" r="r" b="b"/>
              <a:pathLst>
                <a:path w="3715" h="1752">
                  <a:moveTo>
                    <a:pt x="0" y="0"/>
                  </a:moveTo>
                  <a:lnTo>
                    <a:pt x="3033" y="0"/>
                  </a:lnTo>
                  <a:lnTo>
                    <a:pt x="3715" y="877"/>
                  </a:lnTo>
                  <a:lnTo>
                    <a:pt x="3033" y="1752"/>
                  </a:lnTo>
                </a:path>
              </a:pathLst>
            </a:custGeom>
            <a:noFill/>
            <a:ln w="76200" cap="flat" cmpd="sng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735" name="直接连接符 174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line">
              <a:avLst/>
            </a:prstGeom>
            <a:noFill/>
            <a:ln w="76200">
              <a:solidFill>
                <a:srgbClr val="37609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6" name="右箭头 175"/>
            <p:cNvSpPr>
              <a:spLocks noChangeArrowheads="1"/>
            </p:cNvSpPr>
            <p:nvPr/>
          </p:nvSpPr>
          <p:spPr bwMode="auto">
            <a:xfrm>
              <a:off x="2200521" y="2361394"/>
              <a:ext cx="227164" cy="214367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右箭头 176"/>
            <p:cNvSpPr>
              <a:spLocks noChangeArrowheads="1"/>
            </p:cNvSpPr>
            <p:nvPr/>
          </p:nvSpPr>
          <p:spPr bwMode="auto">
            <a:xfrm>
              <a:off x="2200521" y="3589309"/>
              <a:ext cx="227164" cy="214367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38" name="Text Box 31"/>
            <p:cNvSpPr txBox="1">
              <a:spLocks noChangeArrowheads="1"/>
            </p:cNvSpPr>
            <p:nvPr/>
          </p:nvSpPr>
          <p:spPr bwMode="auto">
            <a:xfrm>
              <a:off x="3502968" y="1549259"/>
              <a:ext cx="1857415" cy="494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lnSpc>
                  <a:spcPts val="1351"/>
                </a:lnSpc>
                <a:spcBef>
                  <a:spcPct val="0"/>
                </a:spcBef>
                <a:buFont typeface="Wingdings" charset="2"/>
                <a:buChar char="u"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基础属性配置</a:t>
              </a:r>
              <a:endParaRPr lang="en-US" altLang="zh-CN" sz="9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ts val="1351"/>
                </a:lnSpc>
                <a:spcBef>
                  <a:spcPct val="0"/>
                </a:spcBef>
                <a:buFont typeface="Wingdings" charset="2"/>
                <a:buChar char="u"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基础合同配置</a:t>
              </a:r>
              <a:endParaRPr lang="en-US" altLang="zh-CN" sz="9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ts val="1351"/>
                </a:lnSpc>
                <a:spcBef>
                  <a:spcPct val="0"/>
                </a:spcBef>
                <a:buFont typeface="Wingdings" charset="2"/>
                <a:buChar char="u"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担保及控制物配置</a:t>
              </a:r>
              <a:endParaRPr lang="en-US" altLang="zh-CN" sz="9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ts val="1351"/>
                </a:lnSpc>
                <a:spcBef>
                  <a:spcPct val="0"/>
                </a:spcBef>
                <a:buFont typeface="Wingdings" charset="2"/>
                <a:buChar char="u"/>
              </a:pPr>
              <a:r>
                <a:rPr lang="en-US" altLang="zh-CN" sz="900" b="1">
                  <a:latin typeface="微软雅黑" charset="-122"/>
                  <a:ea typeface="微软雅黑" charset="-122"/>
                </a:rPr>
                <a:t>……</a:t>
              </a:r>
              <a:endParaRPr lang="zh-CN" altLang="en-US" sz="900" b="1">
                <a:latin typeface="微软雅黑" charset="-122"/>
                <a:ea typeface="微软雅黑" charset="-122"/>
              </a:endParaRPr>
            </a:p>
          </p:txBody>
        </p:sp>
        <p:cxnSp>
          <p:nvCxnSpPr>
            <p:cNvPr id="28739" name="直接连接符 144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40" name="直接箭头连接符 146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41" name="直接箭头连接符 147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42" name="直接箭头连接符 148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43" name="Text Box 31"/>
            <p:cNvSpPr txBox="1">
              <a:spLocks noChangeArrowheads="1"/>
            </p:cNvSpPr>
            <p:nvPr/>
          </p:nvSpPr>
          <p:spPr bwMode="auto">
            <a:xfrm>
              <a:off x="3598080" y="4033252"/>
              <a:ext cx="1453629" cy="494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lnSpc>
                  <a:spcPts val="1351"/>
                </a:lnSpc>
                <a:spcBef>
                  <a:spcPct val="0"/>
                </a:spcBef>
                <a:buFont typeface="Wingdings" charset="2"/>
                <a:buChar char="u"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用信规则配置</a:t>
              </a:r>
              <a:endParaRPr lang="en-US" altLang="zh-CN" sz="9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ts val="1351"/>
                </a:lnSpc>
                <a:spcBef>
                  <a:spcPct val="0"/>
                </a:spcBef>
                <a:buFont typeface="Wingdings" charset="2"/>
                <a:buChar char="u"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会计账务配置</a:t>
              </a:r>
              <a:endParaRPr lang="en-US" altLang="zh-CN" sz="9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ts val="1351"/>
                </a:lnSpc>
                <a:spcBef>
                  <a:spcPct val="0"/>
                </a:spcBef>
                <a:buFont typeface="Wingdings" charset="2"/>
                <a:buChar char="u"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面函功能配置</a:t>
              </a:r>
              <a:endParaRPr lang="en-US" altLang="zh-CN" sz="9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ts val="1351"/>
                </a:lnSpc>
                <a:spcBef>
                  <a:spcPct val="0"/>
                </a:spcBef>
                <a:buFont typeface="Wingdings" charset="2"/>
                <a:buChar char="u"/>
              </a:pPr>
              <a:r>
                <a:rPr lang="en-US" altLang="zh-CN" sz="900" b="1">
                  <a:latin typeface="微软雅黑" charset="-122"/>
                  <a:ea typeface="微软雅黑" charset="-122"/>
                </a:rPr>
                <a:t>……</a:t>
              </a:r>
              <a:endParaRPr lang="zh-CN" altLang="en-US" sz="900" b="1">
                <a:latin typeface="微软雅黑" charset="-122"/>
                <a:ea typeface="微软雅黑" charset="-122"/>
              </a:endParaRPr>
            </a:p>
          </p:txBody>
        </p:sp>
        <p:cxnSp>
          <p:nvCxnSpPr>
            <p:cNvPr id="28744" name="直接连接符 133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45" name="直接箭头连接符 135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46" name="直接箭头连接符 136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47" name="直接箭头连接符 137"/>
            <p:cNvCxnSpPr>
              <a:cxnSpLocks noChangeShapeType="1"/>
              <a:stCxn id="117" idx="0"/>
              <a:endCxn id="117" idx="0"/>
            </p:cNvCxnSpPr>
            <p:nvPr/>
          </p:nvCxnSpPr>
          <p:spPr bwMode="auto">
            <a:xfrm>
              <a:off x="4289736" y="3076502"/>
              <a:ext cx="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产品设计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6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 bwMode="auto">
          <a:xfrm>
            <a:off x="356837" y="991400"/>
            <a:ext cx="11499803" cy="5701963"/>
          </a:xfrm>
          <a:prstGeom prst="roundRect">
            <a:avLst/>
          </a:prstGeom>
          <a:solidFill>
            <a:schemeClr val="bg1"/>
          </a:solidFill>
          <a:ln w="9525" cap="rnd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kumimoji="1" lang="zh-CN" altLang="en-US">
              <a:latin typeface="微软雅黑" charset="-122"/>
              <a:ea typeface="微软雅黑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103446" y="1220755"/>
            <a:ext cx="10273141" cy="5280587"/>
            <a:chOff x="1246585" y="901304"/>
            <a:chExt cx="6628209" cy="3284934"/>
          </a:xfrm>
        </p:grpSpPr>
        <p:graphicFrame>
          <p:nvGraphicFramePr>
            <p:cNvPr id="30722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2650331" y="901304"/>
            <a:ext cx="5224463" cy="3284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r:id="rId4" imgW="10822680" imgH="6478560" progId="Visio.Drawing.11">
                    <p:embed/>
                  </p:oleObj>
                </mc:Choice>
                <mc:Fallback>
                  <p:oleObj r:id="rId4" imgW="10822680" imgH="647856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0331" y="901304"/>
                          <a:ext cx="5224463" cy="3284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AutoShape 5"/>
            <p:cNvSpPr>
              <a:spLocks noChangeArrowheads="1"/>
            </p:cNvSpPr>
            <p:nvPr/>
          </p:nvSpPr>
          <p:spPr bwMode="auto">
            <a:xfrm>
              <a:off x="1246585" y="1606154"/>
              <a:ext cx="1350169" cy="325040"/>
            </a:xfrm>
            <a:prstGeom prst="roundRect">
              <a:avLst>
                <a:gd name="adj" fmla="val 15028"/>
              </a:avLst>
            </a:prstGeom>
            <a:noFill/>
            <a:ln w="9525" algn="ctr">
              <a:solidFill>
                <a:schemeClr val="tx2">
                  <a:lumMod val="50000"/>
                </a:schemeClr>
              </a:solidFill>
              <a:round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charset="-122"/>
                  <a:ea typeface="微软雅黑" charset="-122"/>
                </a:rPr>
                <a:t>差异化客户管理</a:t>
              </a:r>
            </a:p>
          </p:txBody>
        </p:sp>
        <p:sp>
          <p:nvSpPr>
            <p:cNvPr id="30724" name="Line 6"/>
            <p:cNvSpPr>
              <a:spLocks noChangeShapeType="1"/>
            </p:cNvSpPr>
            <p:nvPr/>
          </p:nvSpPr>
          <p:spPr bwMode="auto">
            <a:xfrm>
              <a:off x="1678781" y="1931194"/>
              <a:ext cx="0" cy="1862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5" name="Line 7"/>
            <p:cNvSpPr>
              <a:spLocks noChangeShapeType="1"/>
            </p:cNvSpPr>
            <p:nvPr/>
          </p:nvSpPr>
          <p:spPr bwMode="auto">
            <a:xfrm>
              <a:off x="1678781" y="2295525"/>
              <a:ext cx="863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6" name="Text Box 8"/>
            <p:cNvSpPr txBox="1">
              <a:spLocks noChangeArrowheads="1"/>
            </p:cNvSpPr>
            <p:nvPr/>
          </p:nvSpPr>
          <p:spPr bwMode="auto">
            <a:xfrm>
              <a:off x="1678782" y="2052638"/>
              <a:ext cx="864394" cy="17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200">
                  <a:latin typeface="微软雅黑" charset="-122"/>
                  <a:ea typeface="微软雅黑" charset="-122"/>
                </a:rPr>
                <a:t>核心厂商</a:t>
              </a:r>
            </a:p>
          </p:txBody>
        </p:sp>
        <p:sp>
          <p:nvSpPr>
            <p:cNvPr id="30727" name="Text Box 9"/>
            <p:cNvSpPr txBox="1">
              <a:spLocks noChangeArrowheads="1"/>
            </p:cNvSpPr>
            <p:nvPr/>
          </p:nvSpPr>
          <p:spPr bwMode="auto">
            <a:xfrm>
              <a:off x="1678782" y="2376488"/>
              <a:ext cx="864394" cy="17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200">
                  <a:latin typeface="微软雅黑" charset="-122"/>
                  <a:ea typeface="微软雅黑" charset="-122"/>
                </a:rPr>
                <a:t>上游客户</a:t>
              </a:r>
            </a:p>
          </p:txBody>
        </p:sp>
        <p:sp>
          <p:nvSpPr>
            <p:cNvPr id="30728" name="Text Box 10"/>
            <p:cNvSpPr txBox="1">
              <a:spLocks noChangeArrowheads="1"/>
            </p:cNvSpPr>
            <p:nvPr/>
          </p:nvSpPr>
          <p:spPr bwMode="auto">
            <a:xfrm>
              <a:off x="1678781" y="2983706"/>
              <a:ext cx="971550" cy="17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200">
                  <a:latin typeface="微软雅黑" charset="-122"/>
                  <a:ea typeface="微软雅黑" charset="-122"/>
                </a:rPr>
                <a:t>监管商</a:t>
              </a:r>
            </a:p>
          </p:txBody>
        </p:sp>
        <p:sp>
          <p:nvSpPr>
            <p:cNvPr id="30729" name="Text Box 11"/>
            <p:cNvSpPr txBox="1">
              <a:spLocks noChangeArrowheads="1"/>
            </p:cNvSpPr>
            <p:nvPr/>
          </p:nvSpPr>
          <p:spPr bwMode="auto">
            <a:xfrm>
              <a:off x="1624013" y="3281363"/>
              <a:ext cx="971550" cy="17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200">
                  <a:latin typeface="微软雅黑" charset="-122"/>
                  <a:ea typeface="微软雅黑" charset="-122"/>
                </a:rPr>
                <a:t> 其它合作方</a:t>
              </a:r>
            </a:p>
          </p:txBody>
        </p:sp>
        <p:sp>
          <p:nvSpPr>
            <p:cNvPr id="30730" name="Text Box 12"/>
            <p:cNvSpPr txBox="1">
              <a:spLocks noChangeArrowheads="1"/>
            </p:cNvSpPr>
            <p:nvPr/>
          </p:nvSpPr>
          <p:spPr bwMode="auto">
            <a:xfrm>
              <a:off x="1678781" y="3550444"/>
              <a:ext cx="971550" cy="17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200">
                  <a:latin typeface="微软雅黑" charset="-122"/>
                  <a:ea typeface="微软雅黑" charset="-122"/>
                </a:rPr>
                <a:t>关联客户群</a:t>
              </a:r>
            </a:p>
          </p:txBody>
        </p:sp>
        <p:sp>
          <p:nvSpPr>
            <p:cNvPr id="30731" name="Text Box 13"/>
            <p:cNvSpPr txBox="1">
              <a:spLocks noChangeArrowheads="1"/>
            </p:cNvSpPr>
            <p:nvPr/>
          </p:nvSpPr>
          <p:spPr bwMode="auto">
            <a:xfrm>
              <a:off x="1678782" y="2672954"/>
              <a:ext cx="864394" cy="17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200">
                  <a:latin typeface="微软雅黑" charset="-122"/>
                  <a:ea typeface="微软雅黑" charset="-122"/>
                </a:rPr>
                <a:t>下游客户</a:t>
              </a:r>
            </a:p>
          </p:txBody>
        </p:sp>
        <p:sp>
          <p:nvSpPr>
            <p:cNvPr id="30732" name="Line 14"/>
            <p:cNvSpPr>
              <a:spLocks noChangeShapeType="1"/>
            </p:cNvSpPr>
            <p:nvPr/>
          </p:nvSpPr>
          <p:spPr bwMode="auto">
            <a:xfrm>
              <a:off x="1678781" y="2619375"/>
              <a:ext cx="863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3" name="Line 15"/>
            <p:cNvSpPr>
              <a:spLocks noChangeShapeType="1"/>
            </p:cNvSpPr>
            <p:nvPr/>
          </p:nvSpPr>
          <p:spPr bwMode="auto">
            <a:xfrm>
              <a:off x="1678781" y="2943225"/>
              <a:ext cx="863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4" name="Line 16"/>
            <p:cNvSpPr>
              <a:spLocks noChangeShapeType="1"/>
            </p:cNvSpPr>
            <p:nvPr/>
          </p:nvSpPr>
          <p:spPr bwMode="auto">
            <a:xfrm>
              <a:off x="1678781" y="3509963"/>
              <a:ext cx="863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5" name="Line 17"/>
            <p:cNvSpPr>
              <a:spLocks noChangeShapeType="1"/>
            </p:cNvSpPr>
            <p:nvPr/>
          </p:nvSpPr>
          <p:spPr bwMode="auto">
            <a:xfrm>
              <a:off x="1678781" y="3226594"/>
              <a:ext cx="863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6" name="Line 18"/>
            <p:cNvSpPr>
              <a:spLocks noChangeShapeType="1"/>
            </p:cNvSpPr>
            <p:nvPr/>
          </p:nvSpPr>
          <p:spPr bwMode="auto">
            <a:xfrm>
              <a:off x="1678781" y="3793331"/>
              <a:ext cx="863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客户管理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8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 bwMode="auto">
          <a:xfrm>
            <a:off x="558870" y="1032429"/>
            <a:ext cx="11009737" cy="54689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rnd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kumimoji="1" lang="zh-CN" altLang="en-US">
              <a:latin typeface="微软雅黑" charset="-122"/>
              <a:ea typeface="微软雅黑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2255574" y="1583279"/>
            <a:ext cx="8137524" cy="4367213"/>
            <a:chOff x="1756173" y="966788"/>
            <a:chExt cx="6103143" cy="3275410"/>
          </a:xfrm>
        </p:grpSpPr>
        <p:sp>
          <p:nvSpPr>
            <p:cNvPr id="32770" name="Arc 3"/>
            <p:cNvSpPr>
              <a:spLocks noChangeArrowheads="1"/>
            </p:cNvSpPr>
            <p:nvPr/>
          </p:nvSpPr>
          <p:spPr bwMode="auto">
            <a:xfrm>
              <a:off x="4820841" y="1223962"/>
              <a:ext cx="1397794" cy="1204913"/>
            </a:xfrm>
            <a:custGeom>
              <a:avLst/>
              <a:gdLst>
                <a:gd name="T0" fmla="*/ 2147483646 w 21600"/>
                <a:gd name="T1" fmla="*/ 0 h 25508"/>
                <a:gd name="T2" fmla="*/ 2147483646 w 21600"/>
                <a:gd name="T3" fmla="*/ 2147483646 h 25508"/>
                <a:gd name="T4" fmla="*/ 2147483646 w 21600"/>
                <a:gd name="T5" fmla="*/ 2147483646 h 25508"/>
                <a:gd name="T6" fmla="*/ 2147483646 w 21600"/>
                <a:gd name="T7" fmla="*/ 0 h 25508"/>
                <a:gd name="T8" fmla="*/ 2147483646 w 21600"/>
                <a:gd name="T9" fmla="*/ 2147483646 h 25508"/>
                <a:gd name="T10" fmla="*/ 2147483646 w 21600"/>
                <a:gd name="T11" fmla="*/ 2147483646 h 25508"/>
                <a:gd name="T12" fmla="*/ 0 w 21600"/>
                <a:gd name="T13" fmla="*/ 2147483646 h 25508"/>
                <a:gd name="T14" fmla="*/ 2147483646 w 21600"/>
                <a:gd name="T15" fmla="*/ 0 h 255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5508" fill="none">
                  <a:moveTo>
                    <a:pt x="8138" y="0"/>
                  </a:moveTo>
                  <a:cubicBezTo>
                    <a:pt x="16277" y="3310"/>
                    <a:pt x="21600" y="11221"/>
                    <a:pt x="21600" y="20008"/>
                  </a:cubicBezTo>
                  <a:cubicBezTo>
                    <a:pt x="21600" y="21864"/>
                    <a:pt x="21360" y="23712"/>
                    <a:pt x="20888" y="25508"/>
                  </a:cubicBezTo>
                </a:path>
                <a:path w="21600" h="25508" stroke="0">
                  <a:moveTo>
                    <a:pt x="8138" y="0"/>
                  </a:moveTo>
                  <a:cubicBezTo>
                    <a:pt x="16277" y="3310"/>
                    <a:pt x="21600" y="11221"/>
                    <a:pt x="21600" y="20008"/>
                  </a:cubicBezTo>
                  <a:cubicBezTo>
                    <a:pt x="21600" y="21864"/>
                    <a:pt x="21360" y="23712"/>
                    <a:pt x="20888" y="25508"/>
                  </a:cubicBezTo>
                  <a:lnTo>
                    <a:pt x="0" y="20008"/>
                  </a:lnTo>
                  <a:lnTo>
                    <a:pt x="8138" y="0"/>
                  </a:lnTo>
                  <a:close/>
                </a:path>
              </a:pathLst>
            </a:custGeom>
            <a:noFill/>
            <a:ln w="28575">
              <a:solidFill>
                <a:srgbClr val="29292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1" name="Arc 4"/>
            <p:cNvSpPr>
              <a:spLocks noChangeArrowheads="1"/>
            </p:cNvSpPr>
            <p:nvPr/>
          </p:nvSpPr>
          <p:spPr bwMode="auto">
            <a:xfrm>
              <a:off x="4827985" y="1263254"/>
              <a:ext cx="1219200" cy="1369219"/>
            </a:xfrm>
            <a:custGeom>
              <a:avLst/>
              <a:gdLst>
                <a:gd name="T0" fmla="*/ -31967349 w 21600"/>
                <a:gd name="T1" fmla="*/ 0 h 32421"/>
                <a:gd name="T2" fmla="*/ 2147483646 w 21600"/>
                <a:gd name="T3" fmla="*/ 2147483646 h 32421"/>
                <a:gd name="T4" fmla="*/ 2147483646 w 21600"/>
                <a:gd name="T5" fmla="*/ 2147483646 h 32421"/>
                <a:gd name="T6" fmla="*/ -31967349 w 21600"/>
                <a:gd name="T7" fmla="*/ 0 h 32421"/>
                <a:gd name="T8" fmla="*/ 2147483646 w 21600"/>
                <a:gd name="T9" fmla="*/ 2147483646 h 32421"/>
                <a:gd name="T10" fmla="*/ 2147483646 w 21600"/>
                <a:gd name="T11" fmla="*/ 2147483646 h 32421"/>
                <a:gd name="T12" fmla="*/ 0 w 21600"/>
                <a:gd name="T13" fmla="*/ 2147483646 h 32421"/>
                <a:gd name="T14" fmla="*/ -31967349 w 21600"/>
                <a:gd name="T15" fmla="*/ 0 h 324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32421" fill="none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399"/>
                    <a:pt x="20597" y="29132"/>
                    <a:pt x="18694" y="32421"/>
                  </a:cubicBezTo>
                </a:path>
                <a:path w="21600" h="32421" stroke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399"/>
                    <a:pt x="20597" y="29132"/>
                    <a:pt x="18694" y="3242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Arc 5"/>
            <p:cNvSpPr/>
            <p:nvPr/>
          </p:nvSpPr>
          <p:spPr bwMode="auto">
            <a:xfrm>
              <a:off x="3369469" y="3270648"/>
              <a:ext cx="762000" cy="854869"/>
            </a:xfrm>
            <a:custGeom>
              <a:avLst/>
              <a:gdLst>
                <a:gd name="T0" fmla="*/ 2147483647 w 21600"/>
                <a:gd name="T1" fmla="*/ 2147483647 h 34328"/>
                <a:gd name="T2" fmla="*/ 2147483647 w 21600"/>
                <a:gd name="T3" fmla="*/ 0 h 34328"/>
                <a:gd name="T4" fmla="*/ 2147483647 w 21600"/>
                <a:gd name="T5" fmla="*/ 2147483647 h 34328"/>
                <a:gd name="T6" fmla="*/ 0 60000 65536"/>
                <a:gd name="T7" fmla="*/ 0 60000 65536"/>
                <a:gd name="T8" fmla="*/ 0 60000 65536"/>
                <a:gd name="T9" fmla="*/ 0 w 21600"/>
                <a:gd name="T10" fmla="*/ 0 h 34328"/>
                <a:gd name="T11" fmla="*/ 21600 w 21600"/>
                <a:gd name="T12" fmla="*/ 34328 h 343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4328" fill="none" extrusionOk="0">
                  <a:moveTo>
                    <a:pt x="17164" y="34327"/>
                  </a:moveTo>
                  <a:cubicBezTo>
                    <a:pt x="7162" y="32228"/>
                    <a:pt x="0" y="23407"/>
                    <a:pt x="0" y="13188"/>
                  </a:cubicBezTo>
                  <a:cubicBezTo>
                    <a:pt x="-1" y="8416"/>
                    <a:pt x="1579" y="3779"/>
                    <a:pt x="4493" y="0"/>
                  </a:cubicBezTo>
                </a:path>
                <a:path w="21600" h="34328" stroke="0" extrusionOk="0">
                  <a:moveTo>
                    <a:pt x="17164" y="34327"/>
                  </a:moveTo>
                  <a:cubicBezTo>
                    <a:pt x="7162" y="32228"/>
                    <a:pt x="0" y="23407"/>
                    <a:pt x="0" y="13188"/>
                  </a:cubicBezTo>
                  <a:cubicBezTo>
                    <a:pt x="-1" y="8416"/>
                    <a:pt x="1579" y="3779"/>
                    <a:pt x="4493" y="0"/>
                  </a:cubicBezTo>
                  <a:lnTo>
                    <a:pt x="21600" y="13188"/>
                  </a:lnTo>
                  <a:lnTo>
                    <a:pt x="17164" y="34327"/>
                  </a:lnTo>
                  <a:close/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73" name="Arc 6"/>
            <p:cNvSpPr>
              <a:spLocks noChangeArrowheads="1"/>
            </p:cNvSpPr>
            <p:nvPr/>
          </p:nvSpPr>
          <p:spPr bwMode="auto">
            <a:xfrm>
              <a:off x="3773091" y="2175272"/>
              <a:ext cx="2108597" cy="913209"/>
            </a:xfrm>
            <a:custGeom>
              <a:avLst/>
              <a:gdLst>
                <a:gd name="T0" fmla="*/ 2147483646 w 37392"/>
                <a:gd name="T1" fmla="*/ 2147483646 h 21600"/>
                <a:gd name="T2" fmla="*/ 2147483646 w 37392"/>
                <a:gd name="T3" fmla="*/ 2147483646 h 21600"/>
                <a:gd name="T4" fmla="*/ -31879326 w 37392"/>
                <a:gd name="T5" fmla="*/ 2147483646 h 21600"/>
                <a:gd name="T6" fmla="*/ 2147483646 w 37392"/>
                <a:gd name="T7" fmla="*/ 2147483646 h 21600"/>
                <a:gd name="T8" fmla="*/ 2147483646 w 37392"/>
                <a:gd name="T9" fmla="*/ 2147483646 h 21600"/>
                <a:gd name="T10" fmla="*/ -31879326 w 37392"/>
                <a:gd name="T11" fmla="*/ 2147483646 h 21600"/>
                <a:gd name="T12" fmla="*/ 2147483646 w 37392"/>
                <a:gd name="T13" fmla="*/ 0 h 21600"/>
                <a:gd name="T14" fmla="*/ 2147483646 w 37392"/>
                <a:gd name="T15" fmla="*/ 2147483646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392" h="21600" fill="none">
                  <a:moveTo>
                    <a:pt x="37392" y="10821"/>
                  </a:moveTo>
                  <a:cubicBezTo>
                    <a:pt x="33530" y="17492"/>
                    <a:pt x="26406" y="21599"/>
                    <a:pt x="18698" y="21600"/>
                  </a:cubicBezTo>
                  <a:cubicBezTo>
                    <a:pt x="10986" y="21600"/>
                    <a:pt x="3859" y="17488"/>
                    <a:pt x="-1" y="10813"/>
                  </a:cubicBezTo>
                </a:path>
                <a:path w="37392" h="21600" stroke="0">
                  <a:moveTo>
                    <a:pt x="37392" y="10821"/>
                  </a:moveTo>
                  <a:cubicBezTo>
                    <a:pt x="33530" y="17492"/>
                    <a:pt x="26406" y="21599"/>
                    <a:pt x="18698" y="21600"/>
                  </a:cubicBezTo>
                  <a:cubicBezTo>
                    <a:pt x="10986" y="21600"/>
                    <a:pt x="3859" y="17488"/>
                    <a:pt x="-1" y="10813"/>
                  </a:cubicBezTo>
                  <a:lnTo>
                    <a:pt x="18698" y="0"/>
                  </a:lnTo>
                  <a:lnTo>
                    <a:pt x="37392" y="10821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4" name="Arc 7"/>
            <p:cNvSpPr>
              <a:spLocks noChangeArrowheads="1"/>
            </p:cNvSpPr>
            <p:nvPr/>
          </p:nvSpPr>
          <p:spPr bwMode="auto">
            <a:xfrm>
              <a:off x="3608785" y="1263254"/>
              <a:ext cx="1219200" cy="1369219"/>
            </a:xfrm>
            <a:custGeom>
              <a:avLst/>
              <a:gdLst>
                <a:gd name="T0" fmla="*/ 2147483646 w 21600"/>
                <a:gd name="T1" fmla="*/ 2147483646 h 32413"/>
                <a:gd name="T2" fmla="*/ 0 w 21600"/>
                <a:gd name="T3" fmla="*/ 2147483646 h 32413"/>
                <a:gd name="T4" fmla="*/ 2147483646 w 21600"/>
                <a:gd name="T5" fmla="*/ 0 h 32413"/>
                <a:gd name="T6" fmla="*/ 2147483646 w 21600"/>
                <a:gd name="T7" fmla="*/ 2147483646 h 32413"/>
                <a:gd name="T8" fmla="*/ 0 w 21600"/>
                <a:gd name="T9" fmla="*/ 2147483646 h 32413"/>
                <a:gd name="T10" fmla="*/ 2147483646 w 21600"/>
                <a:gd name="T11" fmla="*/ 0 h 32413"/>
                <a:gd name="T12" fmla="*/ 2147483646 w 21600"/>
                <a:gd name="T13" fmla="*/ 2147483646 h 32413"/>
                <a:gd name="T14" fmla="*/ 2147483646 w 21600"/>
                <a:gd name="T15" fmla="*/ 2147483646 h 324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32413" fill="none">
                  <a:moveTo>
                    <a:pt x="2901" y="32413"/>
                  </a:moveTo>
                  <a:cubicBezTo>
                    <a:pt x="1000" y="29126"/>
                    <a:pt x="0" y="25396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</a:path>
                <a:path w="21600" h="32413" stroke="0">
                  <a:moveTo>
                    <a:pt x="2901" y="32413"/>
                  </a:moveTo>
                  <a:cubicBezTo>
                    <a:pt x="1000" y="29126"/>
                    <a:pt x="0" y="25396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2901" y="32413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5" name="Text Box 8"/>
            <p:cNvSpPr txBox="1">
              <a:spLocks noChangeArrowheads="1"/>
            </p:cNvSpPr>
            <p:nvPr/>
          </p:nvSpPr>
          <p:spPr bwMode="auto">
            <a:xfrm>
              <a:off x="5266135" y="1875235"/>
              <a:ext cx="594122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200">
                  <a:solidFill>
                    <a:srgbClr val="292929"/>
                  </a:solidFill>
                  <a:latin typeface="微软雅黑" charset="-122"/>
                  <a:ea typeface="微软雅黑" charset="-122"/>
                </a:rPr>
                <a:t>流程</a:t>
              </a:r>
            </a:p>
          </p:txBody>
        </p:sp>
        <p:sp>
          <p:nvSpPr>
            <p:cNvPr id="32776" name="Oval 9"/>
            <p:cNvSpPr>
              <a:spLocks noChangeArrowheads="1"/>
            </p:cNvSpPr>
            <p:nvPr/>
          </p:nvSpPr>
          <p:spPr bwMode="auto">
            <a:xfrm>
              <a:off x="4316016" y="1793082"/>
              <a:ext cx="1022747" cy="76557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777" name="Text Box 10"/>
            <p:cNvSpPr txBox="1">
              <a:spLocks noChangeArrowheads="1"/>
            </p:cNvSpPr>
            <p:nvPr/>
          </p:nvSpPr>
          <p:spPr bwMode="auto">
            <a:xfrm>
              <a:off x="4396978" y="2066925"/>
              <a:ext cx="813197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5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评级对象</a:t>
              </a:r>
            </a:p>
          </p:txBody>
        </p:sp>
        <p:sp>
          <p:nvSpPr>
            <p:cNvPr id="32778" name="Freeform 11"/>
            <p:cNvSpPr>
              <a:spLocks noChangeArrowheads="1"/>
            </p:cNvSpPr>
            <p:nvPr/>
          </p:nvSpPr>
          <p:spPr bwMode="auto">
            <a:xfrm rot="10800000">
              <a:off x="4833938" y="1181100"/>
              <a:ext cx="198835" cy="690563"/>
            </a:xfrm>
            <a:custGeom>
              <a:avLst/>
              <a:gdLst>
                <a:gd name="T0" fmla="*/ 2147483646 w 198"/>
                <a:gd name="T1" fmla="*/ 2147483646 h 915"/>
                <a:gd name="T2" fmla="*/ 2147483646 w 198"/>
                <a:gd name="T3" fmla="*/ 0 h 915"/>
                <a:gd name="T4" fmla="*/ 0 w 198"/>
                <a:gd name="T5" fmla="*/ 2147483646 h 915"/>
                <a:gd name="T6" fmla="*/ 2147483646 w 198"/>
                <a:gd name="T7" fmla="*/ 2147483646 h 915"/>
                <a:gd name="T8" fmla="*/ 2147483646 w 198"/>
                <a:gd name="T9" fmla="*/ 2147483646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9" name="Freeform 12"/>
            <p:cNvSpPr>
              <a:spLocks noChangeArrowheads="1"/>
            </p:cNvSpPr>
            <p:nvPr/>
          </p:nvSpPr>
          <p:spPr bwMode="auto">
            <a:xfrm rot="3651555">
              <a:off x="3952875" y="1969295"/>
              <a:ext cx="150019" cy="923925"/>
            </a:xfrm>
            <a:custGeom>
              <a:avLst/>
              <a:gdLst>
                <a:gd name="T0" fmla="*/ 2147483646 w 198"/>
                <a:gd name="T1" fmla="*/ 2147483646 h 915"/>
                <a:gd name="T2" fmla="*/ 2147483646 w 198"/>
                <a:gd name="T3" fmla="*/ 0 h 915"/>
                <a:gd name="T4" fmla="*/ 0 w 198"/>
                <a:gd name="T5" fmla="*/ 2147483646 h 915"/>
                <a:gd name="T6" fmla="*/ 2147483646 w 198"/>
                <a:gd name="T7" fmla="*/ 2147483646 h 915"/>
                <a:gd name="T8" fmla="*/ 2147483646 w 198"/>
                <a:gd name="T9" fmla="*/ 2147483646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0" name="Freeform 13"/>
            <p:cNvSpPr>
              <a:spLocks noChangeArrowheads="1"/>
            </p:cNvSpPr>
            <p:nvPr/>
          </p:nvSpPr>
          <p:spPr bwMode="auto">
            <a:xfrm rot="-3610920">
              <a:off x="5457825" y="2097882"/>
              <a:ext cx="150019" cy="923925"/>
            </a:xfrm>
            <a:custGeom>
              <a:avLst/>
              <a:gdLst>
                <a:gd name="T0" fmla="*/ 2147483646 w 198"/>
                <a:gd name="T1" fmla="*/ 2147483646 h 915"/>
                <a:gd name="T2" fmla="*/ 2147483646 w 198"/>
                <a:gd name="T3" fmla="*/ 0 h 915"/>
                <a:gd name="T4" fmla="*/ 0 w 198"/>
                <a:gd name="T5" fmla="*/ 2147483646 h 915"/>
                <a:gd name="T6" fmla="*/ 2147483646 w 198"/>
                <a:gd name="T7" fmla="*/ 2147483646 h 915"/>
                <a:gd name="T8" fmla="*/ 2147483646 w 198"/>
                <a:gd name="T9" fmla="*/ 2147483646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1" name="Text Box 14"/>
            <p:cNvSpPr txBox="1">
              <a:spLocks noChangeArrowheads="1"/>
            </p:cNvSpPr>
            <p:nvPr/>
          </p:nvSpPr>
          <p:spPr bwMode="auto">
            <a:xfrm>
              <a:off x="3754041" y="1609725"/>
              <a:ext cx="919163" cy="275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200">
                  <a:solidFill>
                    <a:srgbClr val="292929"/>
                  </a:solidFill>
                  <a:latin typeface="微软雅黑" charset="-122"/>
                  <a:ea typeface="微软雅黑" charset="-122"/>
                </a:rPr>
                <a:t>模型与</a:t>
              </a:r>
            </a:p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200">
                  <a:solidFill>
                    <a:srgbClr val="292929"/>
                  </a:solidFill>
                  <a:latin typeface="微软雅黑" charset="-122"/>
                  <a:ea typeface="微软雅黑" charset="-122"/>
                </a:rPr>
                <a:t>引擎</a:t>
              </a:r>
            </a:p>
          </p:txBody>
        </p:sp>
        <p:sp>
          <p:nvSpPr>
            <p:cNvPr id="32782" name="Text Box 15"/>
            <p:cNvSpPr txBox="1">
              <a:spLocks noChangeArrowheads="1"/>
            </p:cNvSpPr>
            <p:nvPr/>
          </p:nvSpPr>
          <p:spPr bwMode="auto">
            <a:xfrm>
              <a:off x="4456510" y="2645569"/>
              <a:ext cx="756047" cy="13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200">
                  <a:solidFill>
                    <a:srgbClr val="292929"/>
                  </a:solidFill>
                  <a:latin typeface="微软雅黑" charset="-122"/>
                  <a:ea typeface="微软雅黑" charset="-122"/>
                </a:rPr>
                <a:t>评级数据</a:t>
              </a:r>
            </a:p>
          </p:txBody>
        </p:sp>
        <p:grpSp>
          <p:nvGrpSpPr>
            <p:cNvPr id="32783" name="Group 16"/>
            <p:cNvGrpSpPr>
              <a:grpSpLocks/>
            </p:cNvGrpSpPr>
            <p:nvPr/>
          </p:nvGrpSpPr>
          <p:grpSpPr bwMode="auto">
            <a:xfrm>
              <a:off x="4477941" y="2892029"/>
              <a:ext cx="778669" cy="377428"/>
              <a:chOff x="4823" y="1014"/>
              <a:chExt cx="698" cy="284"/>
            </a:xfrm>
          </p:grpSpPr>
          <p:sp>
            <p:nvSpPr>
              <p:cNvPr id="32855" name="AutoShape 17"/>
              <p:cNvSpPr>
                <a:spLocks noChangeArrowheads="1"/>
              </p:cNvSpPr>
              <p:nvPr/>
            </p:nvSpPr>
            <p:spPr bwMode="auto">
              <a:xfrm>
                <a:off x="4823" y="1014"/>
                <a:ext cx="698" cy="284"/>
              </a:xfrm>
              <a:prstGeom prst="flowChartMagneticDisk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919191">
                    <a:alpha val="74998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 typeface="Arial" charset="0"/>
                  <a:buNone/>
                </a:pPr>
                <a:endParaRPr lang="zh-CN" altLang="en-US" sz="1800">
                  <a:solidFill>
                    <a:srgbClr val="000000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3" name="Rectangle 18"/>
              <p:cNvSpPr>
                <a:spLocks noChangeArrowheads="1"/>
              </p:cNvSpPr>
              <p:nvPr/>
            </p:nvSpPr>
            <p:spPr bwMode="auto">
              <a:xfrm>
                <a:off x="4881" y="1149"/>
                <a:ext cx="622" cy="99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61913" tIns="30956" rIns="61913" bIns="30956" anchor="ctr"/>
              <a:lstStyle/>
              <a:p>
                <a:pPr algn="ctr" defTabSz="554341">
                  <a:defRPr/>
                </a:pPr>
                <a:endParaRPr lang="zh-CN" altLang="zh-CN" sz="75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784" name="Text Box 19"/>
            <p:cNvSpPr txBox="1">
              <a:spLocks noChangeArrowheads="1"/>
            </p:cNvSpPr>
            <p:nvPr/>
          </p:nvSpPr>
          <p:spPr bwMode="auto">
            <a:xfrm>
              <a:off x="4401741" y="3027760"/>
              <a:ext cx="91916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信用评级</a:t>
              </a:r>
            </a:p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数据库</a:t>
              </a:r>
            </a:p>
          </p:txBody>
        </p:sp>
        <p:pic>
          <p:nvPicPr>
            <p:cNvPr id="32785" name="Picture 20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0088" y="3392091"/>
              <a:ext cx="702469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6" name="Text Box 21"/>
            <p:cNvSpPr txBox="1">
              <a:spLocks noChangeArrowheads="1"/>
            </p:cNvSpPr>
            <p:nvPr/>
          </p:nvSpPr>
          <p:spPr bwMode="auto">
            <a:xfrm>
              <a:off x="4241007" y="966788"/>
              <a:ext cx="1188244" cy="103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 u="sng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向导流</a:t>
              </a:r>
            </a:p>
          </p:txBody>
        </p:sp>
        <p:sp>
          <p:nvSpPr>
            <p:cNvPr id="32787" name="Text Box 22"/>
            <p:cNvSpPr txBox="1">
              <a:spLocks noChangeArrowheads="1"/>
            </p:cNvSpPr>
            <p:nvPr/>
          </p:nvSpPr>
          <p:spPr bwMode="auto">
            <a:xfrm>
              <a:off x="2512219" y="2653904"/>
              <a:ext cx="1134666" cy="20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 u="sng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数据提供</a:t>
              </a: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 </a:t>
              </a:r>
            </a:p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向评级向导提供</a:t>
              </a:r>
            </a:p>
          </p:txBody>
        </p:sp>
        <p:sp>
          <p:nvSpPr>
            <p:cNvPr id="48" name="Arc 23"/>
            <p:cNvSpPr/>
            <p:nvPr/>
          </p:nvSpPr>
          <p:spPr bwMode="auto">
            <a:xfrm>
              <a:off x="4249341" y="2302669"/>
              <a:ext cx="1876425" cy="901304"/>
            </a:xfrm>
            <a:custGeom>
              <a:avLst/>
              <a:gdLst>
                <a:gd name="T0" fmla="*/ 2147483647 w 21027"/>
                <a:gd name="T1" fmla="*/ 2147483647 h 19047"/>
                <a:gd name="T2" fmla="*/ 2147483647 w 21027"/>
                <a:gd name="T3" fmla="*/ 2147483647 h 19047"/>
                <a:gd name="T4" fmla="*/ 0 w 21027"/>
                <a:gd name="T5" fmla="*/ 0 h 19047"/>
                <a:gd name="T6" fmla="*/ 0 60000 65536"/>
                <a:gd name="T7" fmla="*/ 0 60000 65536"/>
                <a:gd name="T8" fmla="*/ 0 60000 65536"/>
                <a:gd name="T9" fmla="*/ 0 w 21027"/>
                <a:gd name="T10" fmla="*/ 0 h 19047"/>
                <a:gd name="T11" fmla="*/ 21027 w 21027"/>
                <a:gd name="T12" fmla="*/ 19047 h 190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27" h="19047" fill="none" extrusionOk="0">
                  <a:moveTo>
                    <a:pt x="21027" y="4941"/>
                  </a:moveTo>
                  <a:cubicBezTo>
                    <a:pt x="19607" y="10981"/>
                    <a:pt x="15658" y="16120"/>
                    <a:pt x="10186" y="19046"/>
                  </a:cubicBezTo>
                </a:path>
                <a:path w="21027" h="19047" stroke="0" extrusionOk="0">
                  <a:moveTo>
                    <a:pt x="21027" y="4941"/>
                  </a:moveTo>
                  <a:cubicBezTo>
                    <a:pt x="19607" y="10981"/>
                    <a:pt x="15658" y="16120"/>
                    <a:pt x="10186" y="19046"/>
                  </a:cubicBezTo>
                  <a:lnTo>
                    <a:pt x="0" y="0"/>
                  </a:lnTo>
                  <a:lnTo>
                    <a:pt x="21027" y="4941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Arc 24"/>
            <p:cNvSpPr/>
            <p:nvPr/>
          </p:nvSpPr>
          <p:spPr bwMode="auto">
            <a:xfrm>
              <a:off x="3425428" y="1745456"/>
              <a:ext cx="1395413" cy="1438275"/>
            </a:xfrm>
            <a:custGeom>
              <a:avLst/>
              <a:gdLst>
                <a:gd name="T0" fmla="*/ 2147483647 w 21600"/>
                <a:gd name="T1" fmla="*/ 2147483647 h 30289"/>
                <a:gd name="T2" fmla="*/ 2147483647 w 21600"/>
                <a:gd name="T3" fmla="*/ 0 h 30289"/>
                <a:gd name="T4" fmla="*/ 2147483647 w 21600"/>
                <a:gd name="T5" fmla="*/ 2147483647 h 30289"/>
                <a:gd name="T6" fmla="*/ 0 60000 65536"/>
                <a:gd name="T7" fmla="*/ 0 60000 65536"/>
                <a:gd name="T8" fmla="*/ 0 60000 65536"/>
                <a:gd name="T9" fmla="*/ 0 w 21600"/>
                <a:gd name="T10" fmla="*/ 0 h 30289"/>
                <a:gd name="T11" fmla="*/ 21600 w 21600"/>
                <a:gd name="T12" fmla="*/ 30289 h 302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0289" fill="none" extrusionOk="0">
                  <a:moveTo>
                    <a:pt x="17543" y="30288"/>
                  </a:moveTo>
                  <a:cubicBezTo>
                    <a:pt x="7362" y="28341"/>
                    <a:pt x="0" y="19438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</a:path>
                <a:path w="21600" h="30289" stroke="0" extrusionOk="0">
                  <a:moveTo>
                    <a:pt x="17543" y="30288"/>
                  </a:moveTo>
                  <a:cubicBezTo>
                    <a:pt x="7362" y="28341"/>
                    <a:pt x="0" y="19438"/>
                    <a:pt x="0" y="9073"/>
                  </a:cubicBezTo>
                  <a:cubicBezTo>
                    <a:pt x="-1" y="5939"/>
                    <a:pt x="681" y="2843"/>
                    <a:pt x="1997" y="-1"/>
                  </a:cubicBezTo>
                  <a:lnTo>
                    <a:pt x="21600" y="9073"/>
                  </a:lnTo>
                  <a:lnTo>
                    <a:pt x="17543" y="30288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90" name="Arc 25"/>
            <p:cNvSpPr>
              <a:spLocks noChangeArrowheads="1"/>
            </p:cNvSpPr>
            <p:nvPr/>
          </p:nvSpPr>
          <p:spPr bwMode="auto">
            <a:xfrm>
              <a:off x="3590925" y="1150144"/>
              <a:ext cx="1703785" cy="1027510"/>
            </a:xfrm>
            <a:custGeom>
              <a:avLst/>
              <a:gdLst>
                <a:gd name="T0" fmla="*/ 0 w 26359"/>
                <a:gd name="T1" fmla="*/ 2147483646 h 21600"/>
                <a:gd name="T2" fmla="*/ 2147483646 w 26359"/>
                <a:gd name="T3" fmla="*/ 0 h 21600"/>
                <a:gd name="T4" fmla="*/ 2147483646 w 26359"/>
                <a:gd name="T5" fmla="*/ 2147483646 h 21600"/>
                <a:gd name="T6" fmla="*/ 0 w 26359"/>
                <a:gd name="T7" fmla="*/ 2147483646 h 21600"/>
                <a:gd name="T8" fmla="*/ 2147483646 w 26359"/>
                <a:gd name="T9" fmla="*/ 0 h 21600"/>
                <a:gd name="T10" fmla="*/ 2147483646 w 26359"/>
                <a:gd name="T11" fmla="*/ 2147483646 h 21600"/>
                <a:gd name="T12" fmla="*/ 2147483646 w 26359"/>
                <a:gd name="T13" fmla="*/ 2147483646 h 21600"/>
                <a:gd name="T14" fmla="*/ 0 w 26359"/>
                <a:gd name="T15" fmla="*/ 2147483646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359" h="21600" fill="none">
                  <a:moveTo>
                    <a:pt x="0" y="11497"/>
                  </a:moveTo>
                  <a:cubicBezTo>
                    <a:pt x="3743" y="4424"/>
                    <a:pt x="11089" y="-1"/>
                    <a:pt x="19092" y="0"/>
                  </a:cubicBezTo>
                  <a:cubicBezTo>
                    <a:pt x="21568" y="0"/>
                    <a:pt x="24026" y="425"/>
                    <a:pt x="26358" y="1259"/>
                  </a:cubicBezTo>
                </a:path>
                <a:path w="26359" h="21600" stroke="0">
                  <a:moveTo>
                    <a:pt x="0" y="11497"/>
                  </a:moveTo>
                  <a:cubicBezTo>
                    <a:pt x="3743" y="4424"/>
                    <a:pt x="11089" y="-1"/>
                    <a:pt x="19092" y="0"/>
                  </a:cubicBezTo>
                  <a:cubicBezTo>
                    <a:pt x="21568" y="0"/>
                    <a:pt x="24026" y="425"/>
                    <a:pt x="26358" y="1259"/>
                  </a:cubicBezTo>
                  <a:lnTo>
                    <a:pt x="19092" y="21600"/>
                  </a:lnTo>
                  <a:lnTo>
                    <a:pt x="0" y="11497"/>
                  </a:lnTo>
                  <a:close/>
                </a:path>
              </a:pathLst>
            </a:custGeom>
            <a:noFill/>
            <a:ln w="28575">
              <a:solidFill>
                <a:srgbClr val="33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1" name="Text Box 26"/>
            <p:cNvSpPr txBox="1">
              <a:spLocks noChangeArrowheads="1"/>
            </p:cNvSpPr>
            <p:nvPr/>
          </p:nvSpPr>
          <p:spPr bwMode="auto">
            <a:xfrm>
              <a:off x="6292454" y="2239566"/>
              <a:ext cx="648890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 u="sng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评级工作流</a:t>
              </a:r>
            </a:p>
          </p:txBody>
        </p:sp>
        <p:sp>
          <p:nvSpPr>
            <p:cNvPr id="52" name="Line 27"/>
            <p:cNvSpPr>
              <a:spLocks noChangeShapeType="1"/>
            </p:cNvSpPr>
            <p:nvPr/>
          </p:nvSpPr>
          <p:spPr bwMode="auto">
            <a:xfrm>
              <a:off x="4835129" y="3200401"/>
              <a:ext cx="0" cy="240506"/>
            </a:xfrm>
            <a:prstGeom prst="lin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93" name="Rectangle 28"/>
            <p:cNvSpPr>
              <a:spLocks noChangeArrowheads="1"/>
            </p:cNvSpPr>
            <p:nvPr/>
          </p:nvSpPr>
          <p:spPr bwMode="auto">
            <a:xfrm>
              <a:off x="4208860" y="3781425"/>
              <a:ext cx="1327547" cy="172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评级分析数据库</a:t>
              </a:r>
            </a:p>
          </p:txBody>
        </p:sp>
        <p:graphicFrame>
          <p:nvGraphicFramePr>
            <p:cNvPr id="3279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3395663" y="3213498"/>
            <a:ext cx="235744" cy="239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2" r:id="rId5" imgW="978120" imgH="1332000" progId="Visio.Drawing.11">
                    <p:embed/>
                  </p:oleObj>
                </mc:Choice>
                <mc:Fallback>
                  <p:oleObj r:id="rId5" imgW="978120" imgH="133200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5663" y="3213498"/>
                          <a:ext cx="235744" cy="239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5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3271838" y="3556397"/>
            <a:ext cx="220266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3" r:id="rId7" imgW="875880" imgH="1119240" progId="Visio.Drawing.11">
                    <p:embed/>
                  </p:oleObj>
                </mc:Choice>
                <mc:Fallback>
                  <p:oleObj r:id="rId7" imgW="875880" imgH="111924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1838" y="3556397"/>
                          <a:ext cx="220266" cy="20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6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3400425" y="3893344"/>
            <a:ext cx="323850" cy="226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4" r:id="rId9" imgW="1202400" imgH="1119240" progId="Visio.Drawing.11">
                    <p:embed/>
                  </p:oleObj>
                </mc:Choice>
                <mc:Fallback>
                  <p:oleObj r:id="rId9" imgW="1202400" imgH="111924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0425" y="3893344"/>
                          <a:ext cx="323850" cy="226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97" name="Rectangle 32"/>
            <p:cNvSpPr>
              <a:spLocks noChangeArrowheads="1"/>
            </p:cNvSpPr>
            <p:nvPr/>
          </p:nvSpPr>
          <p:spPr bwMode="auto">
            <a:xfrm>
              <a:off x="2620566" y="3268267"/>
              <a:ext cx="989409" cy="172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核心业务系统</a:t>
              </a:r>
            </a:p>
          </p:txBody>
        </p:sp>
        <p:sp>
          <p:nvSpPr>
            <p:cNvPr id="32798" name="Rectangle 33"/>
            <p:cNvSpPr>
              <a:spLocks noChangeArrowheads="1"/>
            </p:cNvSpPr>
            <p:nvPr/>
          </p:nvSpPr>
          <p:spPr bwMode="auto">
            <a:xfrm>
              <a:off x="2667000" y="3589735"/>
              <a:ext cx="686991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风管系统</a:t>
              </a:r>
            </a:p>
          </p:txBody>
        </p:sp>
        <p:sp>
          <p:nvSpPr>
            <p:cNvPr id="32799" name="Rectangle 34"/>
            <p:cNvSpPr>
              <a:spLocks noChangeArrowheads="1"/>
            </p:cNvSpPr>
            <p:nvPr/>
          </p:nvSpPr>
          <p:spPr bwMode="auto">
            <a:xfrm>
              <a:off x="2458641" y="4102894"/>
              <a:ext cx="1328738" cy="103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GB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其他外部数据及参数</a:t>
              </a:r>
              <a:endParaRPr lang="en-GB" altLang="zh-CN" sz="9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graphicFrame>
          <p:nvGraphicFramePr>
            <p:cNvPr id="32800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3857625" y="4068367"/>
            <a:ext cx="275035" cy="173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5" r:id="rId11" imgW="1070640" imgH="906480" progId="Visio.Drawing.11">
                    <p:embed/>
                  </p:oleObj>
                </mc:Choice>
                <mc:Fallback>
                  <p:oleObj r:id="rId11" imgW="1070640" imgH="90648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7625" y="4068367"/>
                          <a:ext cx="275035" cy="1738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Line 36"/>
            <p:cNvSpPr>
              <a:spLocks noChangeShapeType="1"/>
            </p:cNvSpPr>
            <p:nvPr/>
          </p:nvSpPr>
          <p:spPr bwMode="auto">
            <a:xfrm>
              <a:off x="3629025" y="3350419"/>
              <a:ext cx="457200" cy="308372"/>
            </a:xfrm>
            <a:prstGeom prst="lin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Line 37"/>
            <p:cNvSpPr>
              <a:spLocks noChangeShapeType="1"/>
            </p:cNvSpPr>
            <p:nvPr/>
          </p:nvSpPr>
          <p:spPr bwMode="auto">
            <a:xfrm flipV="1">
              <a:off x="3492103" y="3658791"/>
              <a:ext cx="594122" cy="0"/>
            </a:xfrm>
            <a:prstGeom prst="lin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Line 38"/>
            <p:cNvSpPr>
              <a:spLocks noChangeShapeType="1"/>
            </p:cNvSpPr>
            <p:nvPr/>
          </p:nvSpPr>
          <p:spPr bwMode="auto">
            <a:xfrm flipV="1">
              <a:off x="3674269" y="3658791"/>
              <a:ext cx="411956" cy="238125"/>
            </a:xfrm>
            <a:prstGeom prst="lin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Line 39"/>
            <p:cNvSpPr>
              <a:spLocks noChangeShapeType="1"/>
            </p:cNvSpPr>
            <p:nvPr/>
          </p:nvSpPr>
          <p:spPr bwMode="auto">
            <a:xfrm flipV="1">
              <a:off x="4040982" y="3658791"/>
              <a:ext cx="45244" cy="409575"/>
            </a:xfrm>
            <a:prstGeom prst="lin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05" name="Text Box 40"/>
            <p:cNvSpPr txBox="1">
              <a:spLocks noChangeArrowheads="1"/>
            </p:cNvSpPr>
            <p:nvPr/>
          </p:nvSpPr>
          <p:spPr bwMode="auto">
            <a:xfrm>
              <a:off x="3538538" y="3540919"/>
              <a:ext cx="647700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 u="sng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数据集成</a:t>
              </a:r>
              <a:endParaRPr lang="zh-CN" altLang="en-US" sz="9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66" name="Line 41"/>
            <p:cNvSpPr>
              <a:spLocks noChangeShapeType="1"/>
            </p:cNvSpPr>
            <p:nvPr/>
          </p:nvSpPr>
          <p:spPr bwMode="auto">
            <a:xfrm>
              <a:off x="4186237" y="3634979"/>
              <a:ext cx="320279" cy="0"/>
            </a:xfrm>
            <a:prstGeom prst="lin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07" name="Text Box 42"/>
            <p:cNvSpPr txBox="1">
              <a:spLocks noChangeArrowheads="1"/>
            </p:cNvSpPr>
            <p:nvPr/>
          </p:nvSpPr>
          <p:spPr bwMode="auto">
            <a:xfrm>
              <a:off x="5482828" y="2920603"/>
              <a:ext cx="1079897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 u="sng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数据输入</a:t>
              </a: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 </a:t>
              </a:r>
            </a:p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来自模型调用与流程</a:t>
              </a:r>
            </a:p>
          </p:txBody>
        </p:sp>
        <p:sp>
          <p:nvSpPr>
            <p:cNvPr id="32808" name="AutoShape 43"/>
            <p:cNvSpPr>
              <a:spLocks noChangeArrowheads="1"/>
            </p:cNvSpPr>
            <p:nvPr/>
          </p:nvSpPr>
          <p:spPr bwMode="auto">
            <a:xfrm>
              <a:off x="1838325" y="1053704"/>
              <a:ext cx="1566863" cy="1082278"/>
            </a:xfrm>
            <a:prstGeom prst="wedgeRectCallout">
              <a:avLst>
                <a:gd name="adj1" fmla="val 61273"/>
                <a:gd name="adj2" fmla="val 68894"/>
              </a:avLst>
            </a:prstGeom>
            <a:solidFill>
              <a:srgbClr val="FFFFFF">
                <a:alpha val="74901"/>
              </a:srgbClr>
            </a:solidFill>
            <a:ln w="28575">
              <a:solidFill>
                <a:srgbClr val="3366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9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09" name="AutoShape 44"/>
            <p:cNvSpPr>
              <a:spLocks noChangeArrowheads="1"/>
            </p:cNvSpPr>
            <p:nvPr/>
          </p:nvSpPr>
          <p:spPr bwMode="auto">
            <a:xfrm>
              <a:off x="2347913" y="1414463"/>
              <a:ext cx="458391" cy="330994"/>
            </a:xfrm>
            <a:prstGeom prst="octagon">
              <a:avLst>
                <a:gd name="adj" fmla="val 19162"/>
              </a:avLst>
            </a:prstGeom>
            <a:solidFill>
              <a:srgbClr val="EAEAEA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5400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10" name="Freeform 45"/>
            <p:cNvSpPr>
              <a:spLocks noChangeArrowheads="1"/>
            </p:cNvSpPr>
            <p:nvPr/>
          </p:nvSpPr>
          <p:spPr bwMode="auto">
            <a:xfrm>
              <a:off x="1845469" y="1087041"/>
              <a:ext cx="557213" cy="403622"/>
            </a:xfrm>
            <a:custGeom>
              <a:avLst/>
              <a:gdLst>
                <a:gd name="T0" fmla="*/ 2147483646 w 1480"/>
                <a:gd name="T1" fmla="*/ 2147483646 h 1152"/>
                <a:gd name="T2" fmla="*/ 2147483646 w 1480"/>
                <a:gd name="T3" fmla="*/ 0 h 1152"/>
                <a:gd name="T4" fmla="*/ 0 w 1480"/>
                <a:gd name="T5" fmla="*/ 2147483646 h 1152"/>
                <a:gd name="T6" fmla="*/ 2147483646 w 1480"/>
                <a:gd name="T7" fmla="*/ 2147483646 h 1152"/>
                <a:gd name="T8" fmla="*/ 2147483646 w 1480"/>
                <a:gd name="T9" fmla="*/ 2147483646 h 1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80" h="1152">
                  <a:moveTo>
                    <a:pt x="1480" y="876"/>
                  </a:moveTo>
                  <a:lnTo>
                    <a:pt x="1024" y="0"/>
                  </a:lnTo>
                  <a:lnTo>
                    <a:pt x="0" y="800"/>
                  </a:lnTo>
                  <a:lnTo>
                    <a:pt x="1208" y="1152"/>
                  </a:lnTo>
                  <a:lnTo>
                    <a:pt x="1480" y="876"/>
                  </a:lnTo>
                  <a:close/>
                </a:path>
              </a:pathLst>
            </a:custGeom>
            <a:noFill/>
            <a:ln w="19050">
              <a:solidFill>
                <a:srgbClr val="336600">
                  <a:alpha val="5098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11" name="Freeform 46"/>
            <p:cNvSpPr>
              <a:spLocks noChangeArrowheads="1"/>
            </p:cNvSpPr>
            <p:nvPr/>
          </p:nvSpPr>
          <p:spPr bwMode="auto">
            <a:xfrm>
              <a:off x="1838326" y="1384698"/>
              <a:ext cx="450056" cy="388144"/>
            </a:xfrm>
            <a:custGeom>
              <a:avLst/>
              <a:gdLst>
                <a:gd name="T0" fmla="*/ 0 w 1196"/>
                <a:gd name="T1" fmla="*/ 0 h 1104"/>
                <a:gd name="T2" fmla="*/ 2147483646 w 1196"/>
                <a:gd name="T3" fmla="*/ 2147483646 h 1104"/>
                <a:gd name="T4" fmla="*/ 2147483646 w 1196"/>
                <a:gd name="T5" fmla="*/ 2147483646 h 1104"/>
                <a:gd name="T6" fmla="*/ 0 w 1196"/>
                <a:gd name="T7" fmla="*/ 2147483646 h 1104"/>
                <a:gd name="T8" fmla="*/ 0 w 1196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6" h="1104">
                  <a:moveTo>
                    <a:pt x="0" y="0"/>
                  </a:moveTo>
                  <a:lnTo>
                    <a:pt x="1196" y="348"/>
                  </a:lnTo>
                  <a:lnTo>
                    <a:pt x="1196" y="764"/>
                  </a:lnTo>
                  <a:lnTo>
                    <a:pt x="0" y="11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336600">
                  <a:alpha val="5098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12" name="Freeform 47"/>
            <p:cNvSpPr>
              <a:spLocks noChangeArrowheads="1"/>
            </p:cNvSpPr>
            <p:nvPr/>
          </p:nvSpPr>
          <p:spPr bwMode="auto">
            <a:xfrm>
              <a:off x="1846660" y="1672828"/>
              <a:ext cx="556022" cy="403622"/>
            </a:xfrm>
            <a:custGeom>
              <a:avLst/>
              <a:gdLst>
                <a:gd name="T0" fmla="*/ 2147483646 w 1476"/>
                <a:gd name="T1" fmla="*/ 0 h 1152"/>
                <a:gd name="T2" fmla="*/ 2147483646 w 1476"/>
                <a:gd name="T3" fmla="*/ 2147483646 h 1152"/>
                <a:gd name="T4" fmla="*/ 2147483646 w 1476"/>
                <a:gd name="T5" fmla="*/ 2147483646 h 1152"/>
                <a:gd name="T6" fmla="*/ 0 w 1476"/>
                <a:gd name="T7" fmla="*/ 2147483646 h 1152"/>
                <a:gd name="T8" fmla="*/ 2147483646 w 1476"/>
                <a:gd name="T9" fmla="*/ 0 h 1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152">
                  <a:moveTo>
                    <a:pt x="1204" y="0"/>
                  </a:moveTo>
                  <a:lnTo>
                    <a:pt x="1476" y="268"/>
                  </a:lnTo>
                  <a:lnTo>
                    <a:pt x="1020" y="1152"/>
                  </a:lnTo>
                  <a:lnTo>
                    <a:pt x="0" y="352"/>
                  </a:lnTo>
                  <a:lnTo>
                    <a:pt x="1204" y="0"/>
                  </a:lnTo>
                  <a:close/>
                </a:path>
              </a:pathLst>
            </a:custGeom>
            <a:noFill/>
            <a:ln w="19050">
              <a:solidFill>
                <a:srgbClr val="336600">
                  <a:alpha val="5098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13" name="Freeform 48"/>
            <p:cNvSpPr>
              <a:spLocks noChangeArrowheads="1"/>
            </p:cNvSpPr>
            <p:nvPr/>
          </p:nvSpPr>
          <p:spPr bwMode="auto">
            <a:xfrm>
              <a:off x="2256235" y="1777603"/>
              <a:ext cx="652463" cy="298847"/>
            </a:xfrm>
            <a:custGeom>
              <a:avLst/>
              <a:gdLst>
                <a:gd name="T0" fmla="*/ 2147483646 w 1736"/>
                <a:gd name="T1" fmla="*/ 0 h 856"/>
                <a:gd name="T2" fmla="*/ 2147483646 w 1736"/>
                <a:gd name="T3" fmla="*/ 0 h 856"/>
                <a:gd name="T4" fmla="*/ 2147483646 w 1736"/>
                <a:gd name="T5" fmla="*/ 2147483646 h 856"/>
                <a:gd name="T6" fmla="*/ 0 w 1736"/>
                <a:gd name="T7" fmla="*/ 2147483646 h 856"/>
                <a:gd name="T8" fmla="*/ 2147483646 w 1736"/>
                <a:gd name="T9" fmla="*/ 0 h 8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6" h="856">
                  <a:moveTo>
                    <a:pt x="448" y="0"/>
                  </a:moveTo>
                  <a:lnTo>
                    <a:pt x="1292" y="0"/>
                  </a:lnTo>
                  <a:lnTo>
                    <a:pt x="1736" y="856"/>
                  </a:lnTo>
                  <a:lnTo>
                    <a:pt x="0" y="856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336600">
                  <a:alpha val="5098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14" name="Freeform 49"/>
            <p:cNvSpPr>
              <a:spLocks noChangeArrowheads="1"/>
            </p:cNvSpPr>
            <p:nvPr/>
          </p:nvSpPr>
          <p:spPr bwMode="auto">
            <a:xfrm rot="10800000">
              <a:off x="2256235" y="1084660"/>
              <a:ext cx="652463" cy="300038"/>
            </a:xfrm>
            <a:custGeom>
              <a:avLst/>
              <a:gdLst>
                <a:gd name="T0" fmla="*/ 2147483646 w 1736"/>
                <a:gd name="T1" fmla="*/ 0 h 856"/>
                <a:gd name="T2" fmla="*/ 2147483646 w 1736"/>
                <a:gd name="T3" fmla="*/ 0 h 856"/>
                <a:gd name="T4" fmla="*/ 2147483646 w 1736"/>
                <a:gd name="T5" fmla="*/ 2147483646 h 856"/>
                <a:gd name="T6" fmla="*/ 0 w 1736"/>
                <a:gd name="T7" fmla="*/ 2147483646 h 856"/>
                <a:gd name="T8" fmla="*/ 2147483646 w 1736"/>
                <a:gd name="T9" fmla="*/ 0 h 8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6" h="856">
                  <a:moveTo>
                    <a:pt x="448" y="0"/>
                  </a:moveTo>
                  <a:lnTo>
                    <a:pt x="1292" y="0"/>
                  </a:lnTo>
                  <a:lnTo>
                    <a:pt x="1736" y="856"/>
                  </a:lnTo>
                  <a:lnTo>
                    <a:pt x="0" y="856"/>
                  </a:lnTo>
                  <a:lnTo>
                    <a:pt x="448" y="0"/>
                  </a:lnTo>
                  <a:close/>
                </a:path>
              </a:pathLst>
            </a:custGeom>
            <a:noFill/>
            <a:ln w="19050">
              <a:solidFill>
                <a:srgbClr val="336600">
                  <a:alpha val="5098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15" name="Freeform 50"/>
            <p:cNvSpPr>
              <a:spLocks noChangeArrowheads="1"/>
            </p:cNvSpPr>
            <p:nvPr/>
          </p:nvSpPr>
          <p:spPr bwMode="auto">
            <a:xfrm flipH="1">
              <a:off x="2761060" y="1087041"/>
              <a:ext cx="556022" cy="403622"/>
            </a:xfrm>
            <a:custGeom>
              <a:avLst/>
              <a:gdLst>
                <a:gd name="T0" fmla="*/ 2147483646 w 1480"/>
                <a:gd name="T1" fmla="*/ 2147483646 h 1152"/>
                <a:gd name="T2" fmla="*/ 2147483646 w 1480"/>
                <a:gd name="T3" fmla="*/ 0 h 1152"/>
                <a:gd name="T4" fmla="*/ 0 w 1480"/>
                <a:gd name="T5" fmla="*/ 2147483646 h 1152"/>
                <a:gd name="T6" fmla="*/ 2147483646 w 1480"/>
                <a:gd name="T7" fmla="*/ 2147483646 h 1152"/>
                <a:gd name="T8" fmla="*/ 2147483646 w 1480"/>
                <a:gd name="T9" fmla="*/ 2147483646 h 1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80" h="1152">
                  <a:moveTo>
                    <a:pt x="1480" y="876"/>
                  </a:moveTo>
                  <a:lnTo>
                    <a:pt x="1024" y="0"/>
                  </a:lnTo>
                  <a:lnTo>
                    <a:pt x="0" y="800"/>
                  </a:lnTo>
                  <a:lnTo>
                    <a:pt x="1208" y="1152"/>
                  </a:lnTo>
                  <a:lnTo>
                    <a:pt x="1480" y="876"/>
                  </a:lnTo>
                  <a:close/>
                </a:path>
              </a:pathLst>
            </a:custGeom>
            <a:noFill/>
            <a:ln w="19050">
              <a:solidFill>
                <a:srgbClr val="336600">
                  <a:alpha val="5098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16" name="Freeform 51"/>
            <p:cNvSpPr>
              <a:spLocks noChangeArrowheads="1"/>
            </p:cNvSpPr>
            <p:nvPr/>
          </p:nvSpPr>
          <p:spPr bwMode="auto">
            <a:xfrm flipH="1">
              <a:off x="2874169" y="1384698"/>
              <a:ext cx="450056" cy="388144"/>
            </a:xfrm>
            <a:custGeom>
              <a:avLst/>
              <a:gdLst>
                <a:gd name="T0" fmla="*/ 0 w 1196"/>
                <a:gd name="T1" fmla="*/ 0 h 1104"/>
                <a:gd name="T2" fmla="*/ 2147483646 w 1196"/>
                <a:gd name="T3" fmla="*/ 2147483646 h 1104"/>
                <a:gd name="T4" fmla="*/ 2147483646 w 1196"/>
                <a:gd name="T5" fmla="*/ 2147483646 h 1104"/>
                <a:gd name="T6" fmla="*/ 0 w 1196"/>
                <a:gd name="T7" fmla="*/ 2147483646 h 1104"/>
                <a:gd name="T8" fmla="*/ 0 w 1196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6" h="1104">
                  <a:moveTo>
                    <a:pt x="0" y="0"/>
                  </a:moveTo>
                  <a:lnTo>
                    <a:pt x="1196" y="348"/>
                  </a:lnTo>
                  <a:lnTo>
                    <a:pt x="1196" y="764"/>
                  </a:lnTo>
                  <a:lnTo>
                    <a:pt x="0" y="11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336600">
                  <a:alpha val="5098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17" name="Freeform 52"/>
            <p:cNvSpPr>
              <a:spLocks noChangeArrowheads="1"/>
            </p:cNvSpPr>
            <p:nvPr/>
          </p:nvSpPr>
          <p:spPr bwMode="auto">
            <a:xfrm flipH="1">
              <a:off x="2761060" y="1670447"/>
              <a:ext cx="554831" cy="403622"/>
            </a:xfrm>
            <a:custGeom>
              <a:avLst/>
              <a:gdLst>
                <a:gd name="T0" fmla="*/ 2147483646 w 1476"/>
                <a:gd name="T1" fmla="*/ 0 h 1152"/>
                <a:gd name="T2" fmla="*/ 2147483646 w 1476"/>
                <a:gd name="T3" fmla="*/ 2147483646 h 1152"/>
                <a:gd name="T4" fmla="*/ 2147483646 w 1476"/>
                <a:gd name="T5" fmla="*/ 2147483646 h 1152"/>
                <a:gd name="T6" fmla="*/ 0 w 1476"/>
                <a:gd name="T7" fmla="*/ 2147483646 h 1152"/>
                <a:gd name="T8" fmla="*/ 2147483646 w 1476"/>
                <a:gd name="T9" fmla="*/ 0 h 1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152">
                  <a:moveTo>
                    <a:pt x="1204" y="0"/>
                  </a:moveTo>
                  <a:lnTo>
                    <a:pt x="1476" y="268"/>
                  </a:lnTo>
                  <a:lnTo>
                    <a:pt x="1020" y="1152"/>
                  </a:lnTo>
                  <a:lnTo>
                    <a:pt x="0" y="352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336600">
                  <a:alpha val="5098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18" name="Text Box 53"/>
            <p:cNvSpPr txBox="1">
              <a:spLocks noChangeArrowheads="1"/>
            </p:cNvSpPr>
            <p:nvPr/>
          </p:nvSpPr>
          <p:spPr bwMode="auto">
            <a:xfrm flipH="1">
              <a:off x="1897856" y="1234679"/>
              <a:ext cx="500063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用户</a:t>
              </a:r>
            </a:p>
          </p:txBody>
        </p:sp>
        <p:sp>
          <p:nvSpPr>
            <p:cNvPr id="32819" name="Text Box 54"/>
            <p:cNvSpPr txBox="1">
              <a:spLocks noChangeArrowheads="1"/>
            </p:cNvSpPr>
            <p:nvPr/>
          </p:nvSpPr>
          <p:spPr bwMode="auto">
            <a:xfrm flipH="1">
              <a:off x="2312194" y="1131094"/>
              <a:ext cx="541735" cy="103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授权</a:t>
              </a:r>
            </a:p>
          </p:txBody>
        </p:sp>
        <p:sp>
          <p:nvSpPr>
            <p:cNvPr id="32820" name="Text Box 55"/>
            <p:cNvSpPr txBox="1">
              <a:spLocks noChangeArrowheads="1"/>
            </p:cNvSpPr>
            <p:nvPr/>
          </p:nvSpPr>
          <p:spPr bwMode="auto">
            <a:xfrm flipH="1">
              <a:off x="1756173" y="1534716"/>
              <a:ext cx="592931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维护</a:t>
              </a:r>
            </a:p>
          </p:txBody>
        </p:sp>
        <p:sp>
          <p:nvSpPr>
            <p:cNvPr id="32821" name="Text Box 56"/>
            <p:cNvSpPr txBox="1">
              <a:spLocks noChangeArrowheads="1"/>
            </p:cNvSpPr>
            <p:nvPr/>
          </p:nvSpPr>
          <p:spPr bwMode="auto">
            <a:xfrm flipH="1">
              <a:off x="1802607" y="1784748"/>
              <a:ext cx="659606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发布</a:t>
              </a:r>
            </a:p>
          </p:txBody>
        </p:sp>
        <p:sp>
          <p:nvSpPr>
            <p:cNvPr id="32822" name="Text Box 57"/>
            <p:cNvSpPr txBox="1">
              <a:spLocks noChangeArrowheads="1"/>
            </p:cNvSpPr>
            <p:nvPr/>
          </p:nvSpPr>
          <p:spPr bwMode="auto">
            <a:xfrm flipH="1">
              <a:off x="2774156" y="1256110"/>
              <a:ext cx="500063" cy="10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新增</a:t>
              </a:r>
            </a:p>
          </p:txBody>
        </p:sp>
        <p:sp>
          <p:nvSpPr>
            <p:cNvPr id="32823" name="Text Box 58"/>
            <p:cNvSpPr txBox="1">
              <a:spLocks noChangeArrowheads="1"/>
            </p:cNvSpPr>
            <p:nvPr/>
          </p:nvSpPr>
          <p:spPr bwMode="auto">
            <a:xfrm flipH="1">
              <a:off x="2861072" y="1522810"/>
              <a:ext cx="500063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检查</a:t>
              </a:r>
            </a:p>
          </p:txBody>
        </p:sp>
        <p:sp>
          <p:nvSpPr>
            <p:cNvPr id="32824" name="Text Box 59"/>
            <p:cNvSpPr txBox="1">
              <a:spLocks noChangeArrowheads="1"/>
            </p:cNvSpPr>
            <p:nvPr/>
          </p:nvSpPr>
          <p:spPr bwMode="auto">
            <a:xfrm flipH="1">
              <a:off x="2744391" y="1784748"/>
              <a:ext cx="500063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测试</a:t>
              </a:r>
            </a:p>
          </p:txBody>
        </p:sp>
        <p:sp>
          <p:nvSpPr>
            <p:cNvPr id="32825" name="Text Box 60"/>
            <p:cNvSpPr txBox="1">
              <a:spLocks noChangeArrowheads="1"/>
            </p:cNvSpPr>
            <p:nvPr/>
          </p:nvSpPr>
          <p:spPr bwMode="auto">
            <a:xfrm flipH="1">
              <a:off x="2263379" y="1883569"/>
              <a:ext cx="640556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编译</a:t>
              </a:r>
            </a:p>
          </p:txBody>
        </p:sp>
        <p:sp>
          <p:nvSpPr>
            <p:cNvPr id="32826" name="Text Box 61"/>
            <p:cNvSpPr txBox="1">
              <a:spLocks noChangeArrowheads="1"/>
            </p:cNvSpPr>
            <p:nvPr/>
          </p:nvSpPr>
          <p:spPr bwMode="auto">
            <a:xfrm>
              <a:off x="2391967" y="1485900"/>
              <a:ext cx="364331" cy="205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模型配置工具</a:t>
              </a:r>
            </a:p>
          </p:txBody>
        </p:sp>
        <p:sp>
          <p:nvSpPr>
            <p:cNvPr id="32827" name="Arc 62"/>
            <p:cNvSpPr>
              <a:spLocks noChangeArrowheads="1"/>
            </p:cNvSpPr>
            <p:nvPr/>
          </p:nvSpPr>
          <p:spPr bwMode="auto">
            <a:xfrm>
              <a:off x="5547123" y="1041798"/>
              <a:ext cx="2268140" cy="1069181"/>
            </a:xfrm>
            <a:custGeom>
              <a:avLst/>
              <a:gdLst>
                <a:gd name="T0" fmla="*/ 2147483646 w 21575"/>
                <a:gd name="T1" fmla="*/ 0 h 20895"/>
                <a:gd name="T2" fmla="*/ 2147483646 w 21575"/>
                <a:gd name="T3" fmla="*/ 2147483646 h 20895"/>
                <a:gd name="T4" fmla="*/ 2147483646 w 21575"/>
                <a:gd name="T5" fmla="*/ 0 h 20895"/>
                <a:gd name="T6" fmla="*/ 2147483646 w 21575"/>
                <a:gd name="T7" fmla="*/ 2147483646 h 20895"/>
                <a:gd name="T8" fmla="*/ 0 w 21575"/>
                <a:gd name="T9" fmla="*/ 2147483646 h 20895"/>
                <a:gd name="T10" fmla="*/ 2147483646 w 21575"/>
                <a:gd name="T11" fmla="*/ 0 h 208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75" h="20895" fill="none">
                  <a:moveTo>
                    <a:pt x="5474" y="0"/>
                  </a:moveTo>
                  <a:cubicBezTo>
                    <a:pt x="14598" y="2391"/>
                    <a:pt x="21116" y="10425"/>
                    <a:pt x="21574" y="19846"/>
                  </a:cubicBezTo>
                </a:path>
                <a:path w="21575" h="20895" stroke="0">
                  <a:moveTo>
                    <a:pt x="5474" y="0"/>
                  </a:moveTo>
                  <a:cubicBezTo>
                    <a:pt x="14598" y="2391"/>
                    <a:pt x="21116" y="10425"/>
                    <a:pt x="21574" y="19846"/>
                  </a:cubicBezTo>
                  <a:lnTo>
                    <a:pt x="0" y="20895"/>
                  </a:lnTo>
                  <a:lnTo>
                    <a:pt x="5474" y="0"/>
                  </a:lnTo>
                  <a:close/>
                </a:path>
              </a:pathLst>
            </a:custGeom>
            <a:noFill/>
            <a:ln w="12700">
              <a:solidFill>
                <a:srgbClr val="29292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28" name="AutoShape 63"/>
            <p:cNvSpPr>
              <a:spLocks noChangeArrowheads="1"/>
            </p:cNvSpPr>
            <p:nvPr/>
          </p:nvSpPr>
          <p:spPr bwMode="auto">
            <a:xfrm>
              <a:off x="6303169" y="1013222"/>
              <a:ext cx="1296591" cy="103584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29" name="AutoShape 64"/>
            <p:cNvSpPr>
              <a:spLocks noChangeArrowheads="1"/>
            </p:cNvSpPr>
            <p:nvPr/>
          </p:nvSpPr>
          <p:spPr bwMode="auto">
            <a:xfrm>
              <a:off x="6303169" y="1138238"/>
              <a:ext cx="1296591" cy="117872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30" name="AutoShape 65"/>
            <p:cNvSpPr>
              <a:spLocks noChangeArrowheads="1"/>
            </p:cNvSpPr>
            <p:nvPr/>
          </p:nvSpPr>
          <p:spPr bwMode="auto">
            <a:xfrm>
              <a:off x="6303169" y="1283494"/>
              <a:ext cx="1296591" cy="13216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31" name="AutoShape 66"/>
            <p:cNvSpPr>
              <a:spLocks noChangeArrowheads="1"/>
            </p:cNvSpPr>
            <p:nvPr/>
          </p:nvSpPr>
          <p:spPr bwMode="auto">
            <a:xfrm>
              <a:off x="6303169" y="1422797"/>
              <a:ext cx="1296591" cy="113109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32" name="AutoShape 67"/>
            <p:cNvSpPr>
              <a:spLocks noChangeArrowheads="1"/>
            </p:cNvSpPr>
            <p:nvPr/>
          </p:nvSpPr>
          <p:spPr bwMode="auto">
            <a:xfrm>
              <a:off x="6303169" y="1543050"/>
              <a:ext cx="1296591" cy="122635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33" name="AutoShape 68"/>
            <p:cNvSpPr>
              <a:spLocks noChangeArrowheads="1"/>
            </p:cNvSpPr>
            <p:nvPr/>
          </p:nvSpPr>
          <p:spPr bwMode="auto">
            <a:xfrm>
              <a:off x="6303169" y="1664494"/>
              <a:ext cx="1296591" cy="138113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34" name="AutoShape 69"/>
            <p:cNvSpPr>
              <a:spLocks noChangeArrowheads="1"/>
            </p:cNvSpPr>
            <p:nvPr/>
          </p:nvSpPr>
          <p:spPr bwMode="auto">
            <a:xfrm>
              <a:off x="6303169" y="1827610"/>
              <a:ext cx="1296591" cy="102394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35" name="AutoShape 70"/>
            <p:cNvSpPr>
              <a:spLocks noChangeArrowheads="1"/>
            </p:cNvSpPr>
            <p:nvPr/>
          </p:nvSpPr>
          <p:spPr bwMode="auto">
            <a:xfrm>
              <a:off x="6303169" y="1949053"/>
              <a:ext cx="1296591" cy="12858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36" name="Text Box 71"/>
            <p:cNvSpPr txBox="1">
              <a:spLocks noChangeArrowheads="1"/>
            </p:cNvSpPr>
            <p:nvPr/>
          </p:nvSpPr>
          <p:spPr bwMode="auto">
            <a:xfrm flipH="1">
              <a:off x="6528197" y="1008460"/>
              <a:ext cx="547688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评级申请</a:t>
              </a:r>
            </a:p>
          </p:txBody>
        </p:sp>
        <p:sp>
          <p:nvSpPr>
            <p:cNvPr id="32837" name="Text Box 72"/>
            <p:cNvSpPr txBox="1">
              <a:spLocks noChangeArrowheads="1"/>
            </p:cNvSpPr>
            <p:nvPr/>
          </p:nvSpPr>
          <p:spPr bwMode="auto">
            <a:xfrm flipH="1">
              <a:off x="6530579" y="1152525"/>
              <a:ext cx="458390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评级审查</a:t>
              </a:r>
            </a:p>
          </p:txBody>
        </p:sp>
        <p:sp>
          <p:nvSpPr>
            <p:cNvPr id="32838" name="Text Box 73"/>
            <p:cNvSpPr txBox="1">
              <a:spLocks noChangeArrowheads="1"/>
            </p:cNvSpPr>
            <p:nvPr/>
          </p:nvSpPr>
          <p:spPr bwMode="auto">
            <a:xfrm flipH="1">
              <a:off x="6528197" y="1295400"/>
              <a:ext cx="457200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评级审定</a:t>
              </a:r>
            </a:p>
          </p:txBody>
        </p:sp>
        <p:sp>
          <p:nvSpPr>
            <p:cNvPr id="32839" name="Text Box 74"/>
            <p:cNvSpPr txBox="1">
              <a:spLocks noChangeArrowheads="1"/>
            </p:cNvSpPr>
            <p:nvPr/>
          </p:nvSpPr>
          <p:spPr bwMode="auto">
            <a:xfrm flipH="1">
              <a:off x="6529388" y="1433513"/>
              <a:ext cx="686991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评级提示</a:t>
              </a:r>
            </a:p>
          </p:txBody>
        </p:sp>
        <p:sp>
          <p:nvSpPr>
            <p:cNvPr id="32840" name="Text Box 75"/>
            <p:cNvSpPr txBox="1">
              <a:spLocks noChangeArrowheads="1"/>
            </p:cNvSpPr>
            <p:nvPr/>
          </p:nvSpPr>
          <p:spPr bwMode="auto">
            <a:xfrm flipH="1">
              <a:off x="6519863" y="1664494"/>
              <a:ext cx="1160860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流程监控</a:t>
              </a:r>
            </a:p>
          </p:txBody>
        </p:sp>
        <p:sp>
          <p:nvSpPr>
            <p:cNvPr id="32841" name="Text Box 76"/>
            <p:cNvSpPr txBox="1">
              <a:spLocks noChangeArrowheads="1"/>
            </p:cNvSpPr>
            <p:nvPr/>
          </p:nvSpPr>
          <p:spPr bwMode="auto">
            <a:xfrm flipH="1">
              <a:off x="6466285" y="1827610"/>
              <a:ext cx="1171575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 </a:t>
              </a: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违约管理</a:t>
              </a:r>
            </a:p>
          </p:txBody>
        </p:sp>
        <p:sp>
          <p:nvSpPr>
            <p:cNvPr id="32842" name="Text Box 77"/>
            <p:cNvSpPr txBox="1">
              <a:spLocks noChangeArrowheads="1"/>
            </p:cNvSpPr>
            <p:nvPr/>
          </p:nvSpPr>
          <p:spPr bwMode="auto">
            <a:xfrm flipH="1">
              <a:off x="6528197" y="1549004"/>
              <a:ext cx="685800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评级查询</a:t>
              </a:r>
            </a:p>
          </p:txBody>
        </p:sp>
        <p:sp>
          <p:nvSpPr>
            <p:cNvPr id="32843" name="Text Box 78"/>
            <p:cNvSpPr txBox="1">
              <a:spLocks noChangeArrowheads="1"/>
            </p:cNvSpPr>
            <p:nvPr/>
          </p:nvSpPr>
          <p:spPr bwMode="auto">
            <a:xfrm flipH="1">
              <a:off x="6530579" y="1959769"/>
              <a:ext cx="806053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参数管理</a:t>
              </a:r>
            </a:p>
          </p:txBody>
        </p:sp>
        <p:sp>
          <p:nvSpPr>
            <p:cNvPr id="32844" name="AutoShape 79"/>
            <p:cNvSpPr>
              <a:spLocks noChangeArrowheads="1"/>
            </p:cNvSpPr>
            <p:nvPr/>
          </p:nvSpPr>
          <p:spPr bwMode="auto">
            <a:xfrm rot="-4045551">
              <a:off x="7773591" y="2016919"/>
              <a:ext cx="73819" cy="97631"/>
            </a:xfrm>
            <a:prstGeom prst="rt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45" name="AutoShape 80"/>
            <p:cNvSpPr>
              <a:spLocks noChangeArrowheads="1"/>
            </p:cNvSpPr>
            <p:nvPr/>
          </p:nvSpPr>
          <p:spPr bwMode="auto">
            <a:xfrm>
              <a:off x="5374481" y="3608785"/>
              <a:ext cx="1296591" cy="102394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46" name="AutoShape 81"/>
            <p:cNvSpPr>
              <a:spLocks noChangeArrowheads="1"/>
            </p:cNvSpPr>
            <p:nvPr/>
          </p:nvSpPr>
          <p:spPr bwMode="auto">
            <a:xfrm>
              <a:off x="5374481" y="3731419"/>
              <a:ext cx="1296591" cy="116681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47" name="AutoShape 82"/>
            <p:cNvSpPr>
              <a:spLocks noChangeArrowheads="1"/>
            </p:cNvSpPr>
            <p:nvPr/>
          </p:nvSpPr>
          <p:spPr bwMode="auto">
            <a:xfrm>
              <a:off x="5374481" y="3867150"/>
              <a:ext cx="1296591" cy="13216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48" name="AutoShape 83"/>
            <p:cNvSpPr>
              <a:spLocks noChangeArrowheads="1"/>
            </p:cNvSpPr>
            <p:nvPr/>
          </p:nvSpPr>
          <p:spPr bwMode="auto">
            <a:xfrm>
              <a:off x="5374481" y="4013598"/>
              <a:ext cx="1296591" cy="107156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85097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charset="0"/>
                <a:buNone/>
              </a:pPr>
              <a:endParaRPr lang="zh-CN" altLang="en-US" sz="1800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849" name="Text Box 84"/>
            <p:cNvSpPr txBox="1">
              <a:spLocks noChangeArrowheads="1"/>
            </p:cNvSpPr>
            <p:nvPr/>
          </p:nvSpPr>
          <p:spPr bwMode="auto">
            <a:xfrm flipH="1">
              <a:off x="5599510" y="3600450"/>
              <a:ext cx="547688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评级报表</a:t>
              </a:r>
            </a:p>
          </p:txBody>
        </p:sp>
        <p:sp>
          <p:nvSpPr>
            <p:cNvPr id="32850" name="Text Box 85"/>
            <p:cNvSpPr txBox="1">
              <a:spLocks noChangeArrowheads="1"/>
            </p:cNvSpPr>
            <p:nvPr/>
          </p:nvSpPr>
          <p:spPr bwMode="auto">
            <a:xfrm flipH="1">
              <a:off x="5601892" y="3726657"/>
              <a:ext cx="458390" cy="10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评级查询</a:t>
              </a:r>
            </a:p>
          </p:txBody>
        </p:sp>
        <p:sp>
          <p:nvSpPr>
            <p:cNvPr id="32851" name="Text Box 86"/>
            <p:cNvSpPr txBox="1">
              <a:spLocks noChangeArrowheads="1"/>
            </p:cNvSpPr>
            <p:nvPr/>
          </p:nvSpPr>
          <p:spPr bwMode="auto">
            <a:xfrm flipH="1">
              <a:off x="5599510" y="3867150"/>
              <a:ext cx="457200" cy="103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评级分析</a:t>
              </a:r>
            </a:p>
          </p:txBody>
        </p:sp>
        <p:sp>
          <p:nvSpPr>
            <p:cNvPr id="32852" name="Text Box 87"/>
            <p:cNvSpPr txBox="1">
              <a:spLocks noChangeArrowheads="1"/>
            </p:cNvSpPr>
            <p:nvPr/>
          </p:nvSpPr>
          <p:spPr bwMode="auto">
            <a:xfrm flipH="1">
              <a:off x="5600700" y="3999310"/>
              <a:ext cx="686991" cy="10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  <a:sym typeface="Calibri" charset="0"/>
                </a:defRPr>
              </a:lvl9pPr>
            </a:lstStyle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微软雅黑" charset="-122"/>
                  <a:ea typeface="微软雅黑" charset="-122"/>
                </a:rPr>
                <a:t>批量测试</a:t>
              </a:r>
            </a:p>
          </p:txBody>
        </p:sp>
        <p:sp>
          <p:nvSpPr>
            <p:cNvPr id="113" name="Arc 88"/>
            <p:cNvSpPr/>
            <p:nvPr/>
          </p:nvSpPr>
          <p:spPr bwMode="auto">
            <a:xfrm>
              <a:off x="5756672" y="3549253"/>
              <a:ext cx="590550" cy="613172"/>
            </a:xfrm>
            <a:custGeom>
              <a:avLst/>
              <a:gdLst>
                <a:gd name="T0" fmla="*/ 2147483647 w 23192"/>
                <a:gd name="T1" fmla="*/ 0 h 29337"/>
                <a:gd name="T2" fmla="*/ 0 w 23192"/>
                <a:gd name="T3" fmla="*/ 2147483647 h 29337"/>
                <a:gd name="T4" fmla="*/ 2147483647 w 23192"/>
                <a:gd name="T5" fmla="*/ 2147483647 h 29337"/>
                <a:gd name="T6" fmla="*/ 0 60000 65536"/>
                <a:gd name="T7" fmla="*/ 0 60000 65536"/>
                <a:gd name="T8" fmla="*/ 0 60000 65536"/>
                <a:gd name="T9" fmla="*/ 0 w 23192"/>
                <a:gd name="T10" fmla="*/ 0 h 29337"/>
                <a:gd name="T11" fmla="*/ 23192 w 23192"/>
                <a:gd name="T12" fmla="*/ 29337 h 293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192" h="29337" fill="none" extrusionOk="0">
                  <a:moveTo>
                    <a:pt x="21758" y="0"/>
                  </a:moveTo>
                  <a:cubicBezTo>
                    <a:pt x="22706" y="2469"/>
                    <a:pt x="23192" y="5092"/>
                    <a:pt x="23192" y="7737"/>
                  </a:cubicBezTo>
                  <a:cubicBezTo>
                    <a:pt x="23192" y="19666"/>
                    <a:pt x="13521" y="29337"/>
                    <a:pt x="1592" y="29337"/>
                  </a:cubicBezTo>
                  <a:cubicBezTo>
                    <a:pt x="1060" y="29337"/>
                    <a:pt x="529" y="29317"/>
                    <a:pt x="-1" y="29278"/>
                  </a:cubicBezTo>
                </a:path>
                <a:path w="23192" h="29337" stroke="0" extrusionOk="0">
                  <a:moveTo>
                    <a:pt x="21758" y="0"/>
                  </a:moveTo>
                  <a:cubicBezTo>
                    <a:pt x="22706" y="2469"/>
                    <a:pt x="23192" y="5092"/>
                    <a:pt x="23192" y="7737"/>
                  </a:cubicBezTo>
                  <a:cubicBezTo>
                    <a:pt x="23192" y="19666"/>
                    <a:pt x="13521" y="29337"/>
                    <a:pt x="1592" y="29337"/>
                  </a:cubicBezTo>
                  <a:cubicBezTo>
                    <a:pt x="1060" y="29337"/>
                    <a:pt x="529" y="29317"/>
                    <a:pt x="-1" y="29278"/>
                  </a:cubicBezTo>
                  <a:lnTo>
                    <a:pt x="1592" y="7737"/>
                  </a:lnTo>
                  <a:lnTo>
                    <a:pt x="21758" y="0"/>
                  </a:lnTo>
                  <a:close/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风险评级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7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2799165008"/>
              </p:ext>
            </p:extLst>
          </p:nvPr>
        </p:nvGraphicFramePr>
        <p:xfrm>
          <a:off x="786447" y="698297"/>
          <a:ext cx="10619105" cy="5706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r:id="rId3" imgW="10610850" imgH="5702300" progId="Paint.Picture">
                  <p:embed/>
                </p:oleObj>
              </mc:Choice>
              <mc:Fallback>
                <p:oleObj r:id="rId3" imgW="10610850" imgH="57023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6447" y="698297"/>
                        <a:ext cx="10619105" cy="5706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一</a:t>
            </a:r>
            <a:r>
              <a:rPr lang="en-US" altLang="zh-CN" sz="2400" dirty="0"/>
              <a:t>.</a:t>
            </a:r>
            <a:r>
              <a:rPr lang="zh-CN" altLang="en-US" sz="2400" dirty="0"/>
              <a:t>产品</a:t>
            </a:r>
            <a:r>
              <a:rPr lang="zh-CN" altLang="en-US" sz="2400" dirty="0" smtClean="0"/>
              <a:t>介绍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供应链管理平台</a:t>
            </a:r>
            <a:endParaRPr lang="zh-CN" altLang="en-US" sz="2400" dirty="0"/>
          </a:p>
          <a:p>
            <a:r>
              <a:rPr lang="zh-CN" alt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1468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527381" y="1220755"/>
            <a:ext cx="10657184" cy="52805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rnd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kumimoji="1" lang="zh-CN" altLang="en-US">
              <a:latin typeface="微软雅黑" charset="-122"/>
              <a:ea typeface="微软雅黑" charset="-122"/>
            </a:endParaRPr>
          </a:p>
        </p:txBody>
      </p:sp>
      <p:graphicFrame>
        <p:nvGraphicFramePr>
          <p:cNvPr id="14" name="图示 13"/>
          <p:cNvGraphicFramePr/>
          <p:nvPr>
            <p:extLst/>
          </p:nvPr>
        </p:nvGraphicFramePr>
        <p:xfrm>
          <a:off x="1199456" y="1565801"/>
          <a:ext cx="2205547" cy="456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5" name="直接箭头连接符 14"/>
          <p:cNvCxnSpPr>
            <a:cxnSpLocks noChangeShapeType="1"/>
          </p:cNvCxnSpPr>
          <p:nvPr/>
        </p:nvCxnSpPr>
        <p:spPr bwMode="auto">
          <a:xfrm>
            <a:off x="3186604" y="3723800"/>
            <a:ext cx="433856" cy="0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68" name="TextBox 15"/>
          <p:cNvSpPr txBox="1">
            <a:spLocks noChangeArrowheads="1"/>
          </p:cNvSpPr>
          <p:nvPr/>
        </p:nvSpPr>
        <p:spPr bwMode="auto">
          <a:xfrm>
            <a:off x="3577017" y="3463452"/>
            <a:ext cx="18563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信用风险识别</a:t>
            </a:r>
            <a:endParaRPr lang="en-US" altLang="zh-CN" sz="120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自动审批</a:t>
            </a:r>
          </a:p>
        </p:txBody>
      </p:sp>
      <p:sp>
        <p:nvSpPr>
          <p:cNvPr id="17" name="右大括号 16"/>
          <p:cNvSpPr>
            <a:spLocks/>
          </p:cNvSpPr>
          <p:nvPr/>
        </p:nvSpPr>
        <p:spPr bwMode="auto">
          <a:xfrm>
            <a:off x="3359715" y="2306162"/>
            <a:ext cx="341709" cy="819663"/>
          </a:xfrm>
          <a:prstGeom prst="rightBrace">
            <a:avLst>
              <a:gd name="adj1" fmla="val 8332"/>
              <a:gd name="adj2" fmla="val 50000"/>
            </a:avLst>
          </a:prstGeom>
          <a:noFill/>
          <a:ln w="25400">
            <a:solidFill>
              <a:srgbClr val="C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buSzPct val="100000"/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0" name="TextBox 17"/>
          <p:cNvSpPr txBox="1">
            <a:spLocks noChangeArrowheads="1"/>
          </p:cNvSpPr>
          <p:nvPr/>
        </p:nvSpPr>
        <p:spPr bwMode="auto">
          <a:xfrm>
            <a:off x="3582369" y="2466501"/>
            <a:ext cx="17795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欺诈侦测</a:t>
            </a:r>
            <a:endParaRPr lang="en-US" altLang="zh-CN" sz="120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拒绝规则过滤</a:t>
            </a:r>
          </a:p>
        </p:txBody>
      </p:sp>
      <p:sp>
        <p:nvSpPr>
          <p:cNvPr id="19" name="右大括号 18"/>
          <p:cNvSpPr>
            <a:spLocks/>
          </p:cNvSpPr>
          <p:nvPr/>
        </p:nvSpPr>
        <p:spPr bwMode="auto">
          <a:xfrm>
            <a:off x="3289864" y="4233389"/>
            <a:ext cx="341709" cy="821384"/>
          </a:xfrm>
          <a:prstGeom prst="rightBrace">
            <a:avLst>
              <a:gd name="adj1" fmla="val 8337"/>
              <a:gd name="adj2" fmla="val 50000"/>
            </a:avLst>
          </a:prstGeom>
          <a:noFill/>
          <a:ln w="25400">
            <a:solidFill>
              <a:srgbClr val="C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buSzPct val="100000"/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4847861" y="2180862"/>
            <a:ext cx="5486555" cy="9083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54000" rIns="54000" anchor="ctr"/>
          <a:lstStyle>
            <a:lvl1pPr marL="269875" indent="-269875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377">
              <a:spcBef>
                <a:spcPct val="20000"/>
              </a:spcBef>
              <a:buSzPct val="50000"/>
              <a:buFont typeface="Wingdings" charset="2"/>
              <a:buChar char="u"/>
            </a:pPr>
            <a:r>
              <a:rPr lang="zh-CN" altLang="en-US" sz="1300" dirty="0">
                <a:latin typeface="微软雅黑" charset="-122"/>
                <a:ea typeface="微软雅黑" charset="-122"/>
              </a:rPr>
              <a:t>政策规则</a:t>
            </a:r>
            <a:r>
              <a:rPr lang="en-US" altLang="zh-CN" sz="1300" dirty="0">
                <a:latin typeface="微软雅黑" charset="-122"/>
                <a:ea typeface="微软雅黑" charset="-122"/>
              </a:rPr>
              <a:t>→ </a:t>
            </a:r>
            <a:r>
              <a:rPr lang="zh-CN" altLang="en-US" sz="1300" dirty="0">
                <a:latin typeface="微软雅黑" charset="-122"/>
                <a:ea typeface="微软雅黑" charset="-122"/>
              </a:rPr>
              <a:t>欺诈侦测 </a:t>
            </a:r>
            <a:r>
              <a:rPr lang="en-US" altLang="zh-CN" sz="1300" dirty="0">
                <a:latin typeface="微软雅黑" charset="-122"/>
                <a:ea typeface="微软雅黑" charset="-122"/>
              </a:rPr>
              <a:t>→ </a:t>
            </a:r>
            <a:r>
              <a:rPr lang="zh-CN" altLang="en-US" sz="1300" dirty="0">
                <a:latin typeface="微软雅黑" charset="-122"/>
                <a:ea typeface="微软雅黑" charset="-122"/>
              </a:rPr>
              <a:t>信用风险甄别</a:t>
            </a:r>
            <a:r>
              <a:rPr lang="en-US" altLang="zh-CN" sz="1300" dirty="0">
                <a:latin typeface="微软雅黑" charset="-122"/>
                <a:ea typeface="微软雅黑" charset="-122"/>
              </a:rPr>
              <a:t>→ </a:t>
            </a:r>
            <a:r>
              <a:rPr lang="zh-CN" altLang="en-US" sz="1300" dirty="0">
                <a:latin typeface="微软雅黑" charset="-122"/>
                <a:ea typeface="微软雅黑" charset="-122"/>
              </a:rPr>
              <a:t>额度和利率决策 </a:t>
            </a:r>
            <a:endParaRPr lang="en-US" altLang="zh-CN" sz="1300" dirty="0">
              <a:latin typeface="微软雅黑" charset="-122"/>
              <a:ea typeface="微软雅黑" charset="-122"/>
            </a:endParaRPr>
          </a:p>
          <a:p>
            <a:pPr defTabSz="914377">
              <a:spcBef>
                <a:spcPct val="20000"/>
              </a:spcBef>
              <a:buSzPct val="50000"/>
              <a:buFont typeface="Wingdings" charset="2"/>
              <a:buChar char="u"/>
            </a:pPr>
            <a:r>
              <a:rPr lang="zh-CN" altLang="en-US" sz="1300" dirty="0">
                <a:latin typeface="微软雅黑" charset="-122"/>
                <a:ea typeface="微软雅黑" charset="-122"/>
              </a:rPr>
              <a:t>效率</a:t>
            </a:r>
            <a:r>
              <a:rPr lang="en-US" altLang="zh-CN" sz="1300" dirty="0">
                <a:latin typeface="微软雅黑" charset="-122"/>
                <a:ea typeface="微软雅黑" charset="-122"/>
              </a:rPr>
              <a:t>——</a:t>
            </a:r>
            <a:r>
              <a:rPr lang="zh-CN" altLang="en-US" sz="1300" dirty="0">
                <a:latin typeface="微软雅黑" charset="-122"/>
                <a:ea typeface="微软雅黑" charset="-122"/>
              </a:rPr>
              <a:t>先以最简单的规则过滤掉最坏的申请；</a:t>
            </a:r>
            <a:endParaRPr lang="en-US" altLang="zh-CN" sz="1300" dirty="0">
              <a:latin typeface="微软雅黑" charset="-122"/>
              <a:ea typeface="微软雅黑" charset="-122"/>
            </a:endParaRPr>
          </a:p>
          <a:p>
            <a:pPr defTabSz="914377">
              <a:spcBef>
                <a:spcPct val="20000"/>
              </a:spcBef>
              <a:buSzPct val="50000"/>
              <a:buFont typeface="Wingdings" charset="2"/>
              <a:buChar char="u"/>
            </a:pPr>
            <a:r>
              <a:rPr lang="zh-CN" altLang="en-US" sz="1300" dirty="0">
                <a:latin typeface="微软雅黑" charset="-122"/>
                <a:ea typeface="微软雅黑" charset="-122"/>
              </a:rPr>
              <a:t>综合风险等级、债务负担和抵押品的利率和额度决策；</a:t>
            </a:r>
            <a:endParaRPr lang="zh-CN" altLang="en-US" sz="1500" dirty="0">
              <a:latin typeface="微软雅黑" charset="-122"/>
              <a:ea typeface="微软雅黑" charset="-122"/>
            </a:endParaRPr>
          </a:p>
        </p:txBody>
      </p:sp>
      <p:pic>
        <p:nvPicPr>
          <p:cNvPr id="36875" name="Picture 2" descr="C:\Users\cindy.cindy-PC\Desktop\Untitl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70"/>
          <a:stretch>
            <a:fillRect/>
          </a:stretch>
        </p:blipFill>
        <p:spPr bwMode="auto">
          <a:xfrm>
            <a:off x="5452781" y="3463451"/>
            <a:ext cx="3046593" cy="222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TextBox 20"/>
          <p:cNvSpPr txBox="1">
            <a:spLocks noChangeArrowheads="1"/>
          </p:cNvSpPr>
          <p:nvPr/>
        </p:nvSpPr>
        <p:spPr bwMode="auto">
          <a:xfrm>
            <a:off x="3582369" y="4361977"/>
            <a:ext cx="17795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风险和收益平衡的额度和定价策略</a:t>
            </a:r>
          </a:p>
        </p:txBody>
      </p:sp>
      <p:sp>
        <p:nvSpPr>
          <p:cNvPr id="1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自动评分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1815208" y="2326573"/>
            <a:ext cx="3789363" cy="1000274"/>
          </a:xfrm>
          <a:prstGeom prst="rect">
            <a:avLst/>
          </a:prstGeom>
          <a:noFill/>
          <a:ln w="6350">
            <a:noFill/>
            <a:miter lim="800000"/>
          </a:ln>
          <a:effectLst/>
        </p:spPr>
        <p:txBody>
          <a:bodyPr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406400" indent="-2730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1" eaLnBrk="1" hangingPunct="1"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预审批机制的应用</a:t>
            </a:r>
            <a:endParaRPr lang="en-US" altLang="zh-CN" sz="1300">
              <a:latin typeface="微软雅黑" charset="-122"/>
              <a:ea typeface="微软雅黑" charset="-122"/>
            </a:endParaRPr>
          </a:p>
          <a:p>
            <a:pPr lvl="1" eaLnBrk="1" hangingPunct="1"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多种形式的授信信息采集、存储机制</a:t>
            </a:r>
            <a:endParaRPr lang="en-US" altLang="zh-CN" sz="1300">
              <a:latin typeface="微软雅黑" charset="-122"/>
              <a:ea typeface="微软雅黑" charset="-122"/>
            </a:endParaRPr>
          </a:p>
          <a:p>
            <a:pPr lvl="1" eaLnBrk="1" hangingPunct="1"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对各类业务特殊信息需求和自动审批机制的支持</a:t>
            </a:r>
            <a:endParaRPr lang="en-US" altLang="zh-CN" sz="1300">
              <a:latin typeface="微软雅黑" charset="-122"/>
              <a:ea typeface="微软雅黑" charset="-122"/>
            </a:endParaRPr>
          </a:p>
          <a:p>
            <a:pPr lvl="1" eaLnBrk="1" hangingPunct="1">
              <a:buFont typeface="Wingdings" charset="2"/>
              <a:buChar char="q"/>
            </a:pPr>
            <a:r>
              <a:rPr kumimoji="1" lang="zh-CN" altLang="en-US" sz="1300">
                <a:latin typeface="微软雅黑" charset="-122"/>
                <a:ea typeface="微软雅黑" charset="-122"/>
              </a:rPr>
              <a:t>主动授信模式对授信申请调查的差异化需求</a:t>
            </a:r>
            <a:endParaRPr kumimoji="1" lang="zh-CN" altLang="de-DE" sz="1300">
              <a:latin typeface="微软雅黑" charset="-122"/>
              <a:ea typeface="微软雅黑" charset="-122"/>
            </a:endParaRPr>
          </a:p>
        </p:txBody>
      </p:sp>
      <p:sp>
        <p:nvSpPr>
          <p:cNvPr id="40963" name="AutoShape 3"/>
          <p:cNvSpPr>
            <a:spLocks noChangeArrowheads="1"/>
          </p:cNvSpPr>
          <p:nvPr/>
        </p:nvSpPr>
        <p:spPr bwMode="auto">
          <a:xfrm rot="5400000">
            <a:off x="3521930" y="-115003"/>
            <a:ext cx="317183" cy="4051300"/>
          </a:xfrm>
          <a:prstGeom prst="homePlate">
            <a:avLst>
              <a:gd name="adj" fmla="val 26944"/>
            </a:avLst>
          </a:prstGeom>
          <a:solidFill>
            <a:srgbClr val="C00000"/>
          </a:solidFill>
          <a:ln>
            <a:noFill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rot="10800000" vert="eaVert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zh-CN" altLang="en-US" sz="1800">
              <a:latin typeface="微软雅黑" charset="-122"/>
              <a:ea typeface="微软雅黑" charset="-122"/>
            </a:endParaRPr>
          </a:p>
        </p:txBody>
      </p:sp>
      <p:sp>
        <p:nvSpPr>
          <p:cNvPr id="57" name="Freeform 4"/>
          <p:cNvSpPr/>
          <p:nvPr/>
        </p:nvSpPr>
        <p:spPr bwMode="auto">
          <a:xfrm>
            <a:off x="1689797" y="2105909"/>
            <a:ext cx="4049713" cy="3778251"/>
          </a:xfrm>
          <a:custGeom>
            <a:avLst/>
            <a:gdLst>
              <a:gd name="T0" fmla="*/ 2147483647 w 2551"/>
              <a:gd name="T1" fmla="*/ 2147483647 h 2008"/>
              <a:gd name="T2" fmla="*/ 2147483647 w 2551"/>
              <a:gd name="T3" fmla="*/ 0 h 2008"/>
              <a:gd name="T4" fmla="*/ 2147483647 w 2551"/>
              <a:gd name="T5" fmla="*/ 2147483647 h 2008"/>
              <a:gd name="T6" fmla="*/ 0 w 2551"/>
              <a:gd name="T7" fmla="*/ 0 h 2008"/>
              <a:gd name="T8" fmla="*/ 0 w 2551"/>
              <a:gd name="T9" fmla="*/ 2147483647 h 2008"/>
              <a:gd name="T10" fmla="*/ 2147483647 w 2551"/>
              <a:gd name="T11" fmla="*/ 2147483647 h 20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51"/>
              <a:gd name="T19" fmla="*/ 0 h 2008"/>
              <a:gd name="T20" fmla="*/ 2551 w 2551"/>
              <a:gd name="T21" fmla="*/ 2008 h 20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51" h="2008">
                <a:moveTo>
                  <a:pt x="2551" y="2008"/>
                </a:moveTo>
                <a:lnTo>
                  <a:pt x="2551" y="0"/>
                </a:lnTo>
                <a:lnTo>
                  <a:pt x="1274" y="97"/>
                </a:lnTo>
                <a:lnTo>
                  <a:pt x="0" y="0"/>
                </a:lnTo>
                <a:lnTo>
                  <a:pt x="0" y="2008"/>
                </a:lnTo>
                <a:lnTo>
                  <a:pt x="2551" y="2008"/>
                </a:lnTo>
              </a:path>
            </a:pathLst>
          </a:custGeom>
          <a:noFill/>
          <a:ln w="6350">
            <a:solidFill>
              <a:srgbClr val="C00000"/>
            </a:solidFill>
            <a:round/>
          </a:ln>
        </p:spPr>
        <p:txBody>
          <a:bodyPr/>
          <a:lstStyle/>
          <a:p>
            <a:pPr eaLnBrk="1" hangingPunct="1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702496" y="1748880"/>
            <a:ext cx="3879851" cy="2308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授信申请</a:t>
            </a:r>
          </a:p>
        </p:txBody>
      </p:sp>
      <p:sp>
        <p:nvSpPr>
          <p:cNvPr id="40966" name="AutoShape 6"/>
          <p:cNvSpPr>
            <a:spLocks noChangeArrowheads="1"/>
          </p:cNvSpPr>
          <p:nvPr/>
        </p:nvSpPr>
        <p:spPr bwMode="auto">
          <a:xfrm rot="5400000">
            <a:off x="8047893" y="-88016"/>
            <a:ext cx="317183" cy="4032251"/>
          </a:xfrm>
          <a:prstGeom prst="homePlate">
            <a:avLst>
              <a:gd name="adj" fmla="val 26944"/>
            </a:avLst>
          </a:prstGeom>
          <a:solidFill>
            <a:srgbClr val="C00000"/>
          </a:solidFill>
          <a:ln>
            <a:noFill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rot="10800000" vert="eaVert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zh-CN" altLang="en-US" sz="1800">
              <a:latin typeface="微软雅黑" charset="-122"/>
              <a:ea typeface="微软雅黑" charset="-122"/>
            </a:endParaRPr>
          </a:p>
        </p:txBody>
      </p:sp>
      <p:sp>
        <p:nvSpPr>
          <p:cNvPr id="60" name="Freeform 7"/>
          <p:cNvSpPr/>
          <p:nvPr/>
        </p:nvSpPr>
        <p:spPr bwMode="auto">
          <a:xfrm>
            <a:off x="6177659" y="2105912"/>
            <a:ext cx="4049712" cy="3792537"/>
          </a:xfrm>
          <a:custGeom>
            <a:avLst/>
            <a:gdLst>
              <a:gd name="T0" fmla="*/ 2147483647 w 2551"/>
              <a:gd name="T1" fmla="*/ 2147483647 h 2008"/>
              <a:gd name="T2" fmla="*/ 2147483647 w 2551"/>
              <a:gd name="T3" fmla="*/ 0 h 2008"/>
              <a:gd name="T4" fmla="*/ 2147483647 w 2551"/>
              <a:gd name="T5" fmla="*/ 2147483647 h 2008"/>
              <a:gd name="T6" fmla="*/ 0 w 2551"/>
              <a:gd name="T7" fmla="*/ 0 h 2008"/>
              <a:gd name="T8" fmla="*/ 0 w 2551"/>
              <a:gd name="T9" fmla="*/ 2147483647 h 2008"/>
              <a:gd name="T10" fmla="*/ 2147483647 w 2551"/>
              <a:gd name="T11" fmla="*/ 2147483647 h 20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51"/>
              <a:gd name="T19" fmla="*/ 0 h 2008"/>
              <a:gd name="T20" fmla="*/ 2551 w 2551"/>
              <a:gd name="T21" fmla="*/ 2008 h 20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51" h="2008">
                <a:moveTo>
                  <a:pt x="2551" y="2008"/>
                </a:moveTo>
                <a:lnTo>
                  <a:pt x="2551" y="0"/>
                </a:lnTo>
                <a:lnTo>
                  <a:pt x="1274" y="97"/>
                </a:lnTo>
                <a:lnTo>
                  <a:pt x="0" y="0"/>
                </a:lnTo>
                <a:lnTo>
                  <a:pt x="0" y="2008"/>
                </a:lnTo>
                <a:lnTo>
                  <a:pt x="2551" y="2008"/>
                </a:lnTo>
              </a:path>
            </a:pathLst>
          </a:custGeom>
          <a:noFill/>
          <a:ln w="6350">
            <a:solidFill>
              <a:srgbClr val="C00000"/>
            </a:solidFill>
            <a:round/>
          </a:ln>
        </p:spPr>
        <p:txBody>
          <a:bodyPr/>
          <a:lstStyle/>
          <a:p>
            <a:pPr eaLnBrk="1" hangingPunct="1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6286401" y="1768244"/>
            <a:ext cx="3879851" cy="2308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授信审批</a:t>
            </a:r>
          </a:p>
        </p:txBody>
      </p:sp>
      <p:sp>
        <p:nvSpPr>
          <p:cNvPr id="62" name="Rectangle 10"/>
          <p:cNvSpPr txBox="1">
            <a:spLocks noChangeArrowheads="1"/>
          </p:cNvSpPr>
          <p:nvPr/>
        </p:nvSpPr>
        <p:spPr bwMode="auto">
          <a:xfrm>
            <a:off x="6404672" y="2244023"/>
            <a:ext cx="3643313" cy="3294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406400" indent="-2730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1" eaLnBrk="1" hangingPunct="1">
              <a:lnSpc>
                <a:spcPct val="130000"/>
              </a:lnSpc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按照条线、业务划分审批流程</a:t>
            </a:r>
          </a:p>
          <a:p>
            <a:pPr lvl="1" eaLnBrk="1" hangingPunct="1">
              <a:lnSpc>
                <a:spcPct val="130000"/>
              </a:lnSpc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授信流程精细化、标准化，支持流程的灵活配置</a:t>
            </a:r>
          </a:p>
          <a:p>
            <a:pPr lvl="1" eaLnBrk="1" hangingPunct="1">
              <a:lnSpc>
                <a:spcPct val="130000"/>
              </a:lnSpc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多种审批模式：单签、双签、自动审批、贷审会等</a:t>
            </a:r>
          </a:p>
          <a:p>
            <a:pPr lvl="1" eaLnBrk="1" hangingPunct="1">
              <a:lnSpc>
                <a:spcPct val="130000"/>
              </a:lnSpc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多种审批渠道：如短信审批、外网审批等支持移动办公作业</a:t>
            </a:r>
          </a:p>
          <a:p>
            <a:pPr lvl="1" eaLnBrk="1" hangingPunct="1">
              <a:lnSpc>
                <a:spcPct val="130000"/>
              </a:lnSpc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多级审批授权的体系，实现不同条线的灵活授权管理</a:t>
            </a:r>
          </a:p>
          <a:p>
            <a:pPr lvl="1" eaLnBrk="1" hangingPunct="1">
              <a:lnSpc>
                <a:spcPct val="130000"/>
              </a:lnSpc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格式化审批意见的自动生成</a:t>
            </a:r>
          </a:p>
          <a:p>
            <a:pPr lvl="1" eaLnBrk="1" hangingPunct="1">
              <a:lnSpc>
                <a:spcPct val="130000"/>
              </a:lnSpc>
              <a:buFont typeface="Wingdings" charset="2"/>
              <a:buChar char="q"/>
            </a:pPr>
            <a:r>
              <a:rPr lang="zh-CN" altLang="en-US" sz="1300">
                <a:latin typeface="微软雅黑" charset="-122"/>
                <a:ea typeface="微软雅黑" charset="-122"/>
              </a:rPr>
              <a:t>支持信息整合的审查审批作业界面</a:t>
            </a:r>
          </a:p>
          <a:p>
            <a:pPr lvl="1" eaLnBrk="1" hangingPunct="1"/>
            <a:endParaRPr lang="zh-CN" altLang="en-US" sz="1300">
              <a:latin typeface="微软雅黑" charset="-122"/>
              <a:ea typeface="微软雅黑" charset="-122"/>
            </a:endParaRPr>
          </a:p>
          <a:p>
            <a:pPr lvl="1" eaLnBrk="1" hangingPunct="1"/>
            <a:endParaRPr lang="en-US" altLang="zh-CN" sz="1300">
              <a:latin typeface="微软雅黑" charset="-122"/>
              <a:ea typeface="微软雅黑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1702497" y="5455536"/>
            <a:ext cx="8501063" cy="428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A6A6A6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7653239" y="5498397"/>
            <a:ext cx="2357439" cy="3746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charset="-122"/>
                <a:ea typeface="微软雅黑" charset="-122"/>
              </a:rPr>
              <a:t>多样性的风险分析工具</a:t>
            </a:r>
          </a:p>
        </p:txBody>
      </p:sp>
      <p:sp>
        <p:nvSpPr>
          <p:cNvPr id="65" name="圆角矩形 64"/>
          <p:cNvSpPr/>
          <p:nvPr/>
        </p:nvSpPr>
        <p:spPr bwMode="auto">
          <a:xfrm>
            <a:off x="4962427" y="5492047"/>
            <a:ext cx="2357437" cy="3746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charset="-122"/>
                <a:ea typeface="微软雅黑" charset="-122"/>
              </a:rPr>
              <a:t>格式化报告的应用</a:t>
            </a:r>
          </a:p>
        </p:txBody>
      </p:sp>
      <p:sp>
        <p:nvSpPr>
          <p:cNvPr id="66" name="圆角矩形 65"/>
          <p:cNvSpPr/>
          <p:nvPr/>
        </p:nvSpPr>
        <p:spPr bwMode="auto">
          <a:xfrm>
            <a:off x="2173189" y="5495221"/>
            <a:ext cx="2357439" cy="374651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chemeClr val="bg1"/>
                </a:solidFill>
                <a:latin typeface="微软雅黑" charset="-122"/>
                <a:ea typeface="微软雅黑" charset="-122"/>
              </a:rPr>
              <a:t>自动风险探测</a:t>
            </a:r>
          </a:p>
        </p:txBody>
      </p:sp>
      <p:sp>
        <p:nvSpPr>
          <p:cNvPr id="15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授信管理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组合 112"/>
          <p:cNvGrpSpPr>
            <a:grpSpLocks/>
          </p:cNvGrpSpPr>
          <p:nvPr/>
        </p:nvGrpSpPr>
        <p:grpSpPr bwMode="auto">
          <a:xfrm>
            <a:off x="431371" y="1316765"/>
            <a:ext cx="10945216" cy="5280587"/>
            <a:chOff x="34925" y="1011238"/>
            <a:chExt cx="8982075" cy="5324484"/>
          </a:xfrm>
        </p:grpSpPr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44" y="4786322"/>
              <a:ext cx="2120900" cy="154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Freeform 5"/>
            <p:cNvSpPr/>
            <p:nvPr/>
          </p:nvSpPr>
          <p:spPr bwMode="auto">
            <a:xfrm rot="16044333" flipH="1">
              <a:off x="1931982" y="3327690"/>
              <a:ext cx="877897" cy="941388"/>
            </a:xfrm>
            <a:custGeom>
              <a:avLst/>
              <a:gdLst>
                <a:gd name="T0" fmla="*/ 2147483647 w 1105"/>
                <a:gd name="T1" fmla="*/ 2147483647 h 1186"/>
                <a:gd name="T2" fmla="*/ 2147483647 w 1105"/>
                <a:gd name="T3" fmla="*/ 0 h 1186"/>
                <a:gd name="T4" fmla="*/ 2147483647 w 1105"/>
                <a:gd name="T5" fmla="*/ 2147483647 h 1186"/>
                <a:gd name="T6" fmla="*/ 2147483647 w 1105"/>
                <a:gd name="T7" fmla="*/ 2147483647 h 1186"/>
                <a:gd name="T8" fmla="*/ 2147483647 w 1105"/>
                <a:gd name="T9" fmla="*/ 2147483647 h 1186"/>
                <a:gd name="T10" fmla="*/ 2147483647 w 1105"/>
                <a:gd name="T11" fmla="*/ 2147483647 h 1186"/>
                <a:gd name="T12" fmla="*/ 2147483647 w 1105"/>
                <a:gd name="T13" fmla="*/ 2147483647 h 1186"/>
                <a:gd name="T14" fmla="*/ 2147483647 w 1105"/>
                <a:gd name="T15" fmla="*/ 2147483647 h 1186"/>
                <a:gd name="T16" fmla="*/ 2147483647 w 1105"/>
                <a:gd name="T17" fmla="*/ 2147483647 h 1186"/>
                <a:gd name="T18" fmla="*/ 2147483647 w 1105"/>
                <a:gd name="T19" fmla="*/ 2147483647 h 1186"/>
                <a:gd name="T20" fmla="*/ 2147483647 w 1105"/>
                <a:gd name="T21" fmla="*/ 2147483647 h 1186"/>
                <a:gd name="T22" fmla="*/ 2147483647 w 1105"/>
                <a:gd name="T23" fmla="*/ 2147483647 h 1186"/>
                <a:gd name="T24" fmla="*/ 0 w 1105"/>
                <a:gd name="T25" fmla="*/ 2147483647 h 1186"/>
                <a:gd name="T26" fmla="*/ 0 w 1105"/>
                <a:gd name="T27" fmla="*/ 2147483647 h 1186"/>
                <a:gd name="T28" fmla="*/ 0 w 1105"/>
                <a:gd name="T29" fmla="*/ 2147483647 h 1186"/>
                <a:gd name="T30" fmla="*/ 2147483647 w 1105"/>
                <a:gd name="T31" fmla="*/ 2147483647 h 1186"/>
                <a:gd name="T32" fmla="*/ 2147483647 w 1105"/>
                <a:gd name="T33" fmla="*/ 2147483647 h 1186"/>
                <a:gd name="T34" fmla="*/ 2147483647 w 1105"/>
                <a:gd name="T35" fmla="*/ 2147483647 h 1186"/>
                <a:gd name="T36" fmla="*/ 2147483647 w 1105"/>
                <a:gd name="T37" fmla="*/ 2147483647 h 1186"/>
                <a:gd name="T38" fmla="*/ 2147483647 w 1105"/>
                <a:gd name="T39" fmla="*/ 2147483647 h 1186"/>
                <a:gd name="T40" fmla="*/ 2147483647 w 1105"/>
                <a:gd name="T41" fmla="*/ 2147483647 h 118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5"/>
                <a:gd name="T64" fmla="*/ 0 h 1186"/>
                <a:gd name="T65" fmla="*/ 1105 w 1105"/>
                <a:gd name="T66" fmla="*/ 1186 h 118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5" h="1186">
                  <a:moveTo>
                    <a:pt x="522" y="200"/>
                  </a:moveTo>
                  <a:lnTo>
                    <a:pt x="401" y="0"/>
                  </a:lnTo>
                  <a:lnTo>
                    <a:pt x="1105" y="164"/>
                  </a:lnTo>
                  <a:lnTo>
                    <a:pt x="898" y="858"/>
                  </a:lnTo>
                  <a:lnTo>
                    <a:pt x="801" y="634"/>
                  </a:lnTo>
                  <a:lnTo>
                    <a:pt x="752" y="664"/>
                  </a:lnTo>
                  <a:lnTo>
                    <a:pt x="643" y="761"/>
                  </a:lnTo>
                  <a:lnTo>
                    <a:pt x="584" y="834"/>
                  </a:lnTo>
                  <a:lnTo>
                    <a:pt x="532" y="924"/>
                  </a:lnTo>
                  <a:lnTo>
                    <a:pt x="494" y="1034"/>
                  </a:lnTo>
                  <a:lnTo>
                    <a:pt x="474" y="1162"/>
                  </a:lnTo>
                  <a:lnTo>
                    <a:pt x="11" y="1186"/>
                  </a:lnTo>
                  <a:lnTo>
                    <a:pt x="0" y="1093"/>
                  </a:lnTo>
                  <a:lnTo>
                    <a:pt x="0" y="1045"/>
                  </a:lnTo>
                  <a:lnTo>
                    <a:pt x="0" y="1018"/>
                  </a:lnTo>
                  <a:lnTo>
                    <a:pt x="1" y="988"/>
                  </a:lnTo>
                  <a:lnTo>
                    <a:pt x="24" y="853"/>
                  </a:lnTo>
                  <a:lnTo>
                    <a:pt x="74" y="701"/>
                  </a:lnTo>
                  <a:lnTo>
                    <a:pt x="168" y="535"/>
                  </a:lnTo>
                  <a:lnTo>
                    <a:pt x="314" y="366"/>
                  </a:lnTo>
                  <a:lnTo>
                    <a:pt x="522" y="200"/>
                  </a:lnTo>
                  <a:close/>
                </a:path>
              </a:pathLst>
            </a:custGeom>
            <a:solidFill>
              <a:srgbClr val="C00000"/>
            </a:solidFill>
            <a:ln w="1588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34" name="Freeform 6"/>
            <p:cNvSpPr/>
            <p:nvPr/>
          </p:nvSpPr>
          <p:spPr bwMode="auto">
            <a:xfrm rot="5555667">
              <a:off x="6824657" y="3309847"/>
              <a:ext cx="877897" cy="941388"/>
            </a:xfrm>
            <a:custGeom>
              <a:avLst/>
              <a:gdLst>
                <a:gd name="T0" fmla="*/ 2147483647 w 1105"/>
                <a:gd name="T1" fmla="*/ 2147483647 h 1186"/>
                <a:gd name="T2" fmla="*/ 2147483647 w 1105"/>
                <a:gd name="T3" fmla="*/ 0 h 1186"/>
                <a:gd name="T4" fmla="*/ 2147483647 w 1105"/>
                <a:gd name="T5" fmla="*/ 2147483647 h 1186"/>
                <a:gd name="T6" fmla="*/ 2147483647 w 1105"/>
                <a:gd name="T7" fmla="*/ 2147483647 h 1186"/>
                <a:gd name="T8" fmla="*/ 2147483647 w 1105"/>
                <a:gd name="T9" fmla="*/ 2147483647 h 1186"/>
                <a:gd name="T10" fmla="*/ 2147483647 w 1105"/>
                <a:gd name="T11" fmla="*/ 2147483647 h 1186"/>
                <a:gd name="T12" fmla="*/ 2147483647 w 1105"/>
                <a:gd name="T13" fmla="*/ 2147483647 h 1186"/>
                <a:gd name="T14" fmla="*/ 2147483647 w 1105"/>
                <a:gd name="T15" fmla="*/ 2147483647 h 1186"/>
                <a:gd name="T16" fmla="*/ 2147483647 w 1105"/>
                <a:gd name="T17" fmla="*/ 2147483647 h 1186"/>
                <a:gd name="T18" fmla="*/ 2147483647 w 1105"/>
                <a:gd name="T19" fmla="*/ 2147483647 h 1186"/>
                <a:gd name="T20" fmla="*/ 2147483647 w 1105"/>
                <a:gd name="T21" fmla="*/ 2147483647 h 1186"/>
                <a:gd name="T22" fmla="*/ 2147483647 w 1105"/>
                <a:gd name="T23" fmla="*/ 2147483647 h 1186"/>
                <a:gd name="T24" fmla="*/ 0 w 1105"/>
                <a:gd name="T25" fmla="*/ 2147483647 h 1186"/>
                <a:gd name="T26" fmla="*/ 0 w 1105"/>
                <a:gd name="T27" fmla="*/ 2147483647 h 1186"/>
                <a:gd name="T28" fmla="*/ 0 w 1105"/>
                <a:gd name="T29" fmla="*/ 2147483647 h 1186"/>
                <a:gd name="T30" fmla="*/ 2147483647 w 1105"/>
                <a:gd name="T31" fmla="*/ 2147483647 h 1186"/>
                <a:gd name="T32" fmla="*/ 2147483647 w 1105"/>
                <a:gd name="T33" fmla="*/ 2147483647 h 1186"/>
                <a:gd name="T34" fmla="*/ 2147483647 w 1105"/>
                <a:gd name="T35" fmla="*/ 2147483647 h 1186"/>
                <a:gd name="T36" fmla="*/ 2147483647 w 1105"/>
                <a:gd name="T37" fmla="*/ 2147483647 h 1186"/>
                <a:gd name="T38" fmla="*/ 2147483647 w 1105"/>
                <a:gd name="T39" fmla="*/ 2147483647 h 1186"/>
                <a:gd name="T40" fmla="*/ 2147483647 w 1105"/>
                <a:gd name="T41" fmla="*/ 2147483647 h 118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5"/>
                <a:gd name="T64" fmla="*/ 0 h 1186"/>
                <a:gd name="T65" fmla="*/ 1105 w 1105"/>
                <a:gd name="T66" fmla="*/ 1186 h 118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5" h="1186">
                  <a:moveTo>
                    <a:pt x="522" y="200"/>
                  </a:moveTo>
                  <a:lnTo>
                    <a:pt x="401" y="0"/>
                  </a:lnTo>
                  <a:lnTo>
                    <a:pt x="1105" y="164"/>
                  </a:lnTo>
                  <a:lnTo>
                    <a:pt x="898" y="858"/>
                  </a:lnTo>
                  <a:lnTo>
                    <a:pt x="801" y="634"/>
                  </a:lnTo>
                  <a:lnTo>
                    <a:pt x="752" y="664"/>
                  </a:lnTo>
                  <a:lnTo>
                    <a:pt x="643" y="761"/>
                  </a:lnTo>
                  <a:lnTo>
                    <a:pt x="584" y="834"/>
                  </a:lnTo>
                  <a:lnTo>
                    <a:pt x="532" y="924"/>
                  </a:lnTo>
                  <a:lnTo>
                    <a:pt x="494" y="1034"/>
                  </a:lnTo>
                  <a:lnTo>
                    <a:pt x="474" y="1162"/>
                  </a:lnTo>
                  <a:lnTo>
                    <a:pt x="11" y="1186"/>
                  </a:lnTo>
                  <a:lnTo>
                    <a:pt x="0" y="1093"/>
                  </a:lnTo>
                  <a:lnTo>
                    <a:pt x="0" y="1045"/>
                  </a:lnTo>
                  <a:lnTo>
                    <a:pt x="0" y="1018"/>
                  </a:lnTo>
                  <a:lnTo>
                    <a:pt x="1" y="988"/>
                  </a:lnTo>
                  <a:lnTo>
                    <a:pt x="24" y="853"/>
                  </a:lnTo>
                  <a:lnTo>
                    <a:pt x="74" y="701"/>
                  </a:lnTo>
                  <a:lnTo>
                    <a:pt x="168" y="535"/>
                  </a:lnTo>
                  <a:lnTo>
                    <a:pt x="314" y="366"/>
                  </a:lnTo>
                  <a:lnTo>
                    <a:pt x="522" y="200"/>
                  </a:lnTo>
                  <a:close/>
                </a:path>
              </a:pathLst>
            </a:custGeom>
            <a:solidFill>
              <a:srgbClr val="C00000"/>
            </a:solidFill>
            <a:ln w="1588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36" name="Text Box 7"/>
            <p:cNvSpPr txBox="1">
              <a:spLocks noChangeArrowheads="1"/>
            </p:cNvSpPr>
            <p:nvPr/>
          </p:nvSpPr>
          <p:spPr bwMode="auto">
            <a:xfrm>
              <a:off x="6130925" y="2643913"/>
              <a:ext cx="1084262" cy="2482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额度切分</a:t>
              </a:r>
            </a:p>
          </p:txBody>
        </p:sp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1000125" y="4335471"/>
              <a:ext cx="1785937" cy="2482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额度占用释放规则表</a:t>
              </a:r>
            </a:p>
          </p:txBody>
        </p:sp>
        <p:sp>
          <p:nvSpPr>
            <p:cNvPr id="138" name="Text Box 9"/>
            <p:cNvSpPr txBox="1">
              <a:spLocks noChangeArrowheads="1"/>
            </p:cNvSpPr>
            <p:nvPr/>
          </p:nvSpPr>
          <p:spPr bwMode="auto">
            <a:xfrm>
              <a:off x="7000875" y="4337256"/>
              <a:ext cx="1360487" cy="2482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额度业务台账</a:t>
              </a:r>
            </a:p>
          </p:txBody>
        </p:sp>
        <p:sp>
          <p:nvSpPr>
            <p:cNvPr id="139" name="Text Box 10"/>
            <p:cNvSpPr txBox="1">
              <a:spLocks noChangeArrowheads="1"/>
            </p:cNvSpPr>
            <p:nvPr/>
          </p:nvSpPr>
          <p:spPr bwMode="auto">
            <a:xfrm>
              <a:off x="5164137" y="4339040"/>
              <a:ext cx="1084263" cy="2482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业务交易</a:t>
              </a:r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4164012" y="2556480"/>
              <a:ext cx="682625" cy="2444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4330700" y="2624285"/>
              <a:ext cx="286777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Service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42" name="Oval 14"/>
            <p:cNvSpPr>
              <a:spLocks noChangeArrowheads="1"/>
            </p:cNvSpPr>
            <p:nvPr/>
          </p:nvSpPr>
          <p:spPr bwMode="auto">
            <a:xfrm>
              <a:off x="5218112" y="2922270"/>
              <a:ext cx="760413" cy="22661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43" name="Freeform 16"/>
            <p:cNvSpPr/>
            <p:nvPr/>
          </p:nvSpPr>
          <p:spPr bwMode="auto">
            <a:xfrm>
              <a:off x="3109912" y="3657420"/>
              <a:ext cx="622300" cy="305123"/>
            </a:xfrm>
            <a:custGeom>
              <a:avLst/>
              <a:gdLst>
                <a:gd name="T0" fmla="*/ 0 w 1443"/>
                <a:gd name="T1" fmla="*/ 0 h 821"/>
                <a:gd name="T2" fmla="*/ 0 w 1443"/>
                <a:gd name="T3" fmla="*/ 1 h 821"/>
                <a:gd name="T4" fmla="*/ 0 w 1443"/>
                <a:gd name="T5" fmla="*/ 1 h 821"/>
                <a:gd name="T6" fmla="*/ 0 w 1443"/>
                <a:gd name="T7" fmla="*/ 1 h 821"/>
                <a:gd name="T8" fmla="*/ 0 w 1443"/>
                <a:gd name="T9" fmla="*/ 1 h 821"/>
                <a:gd name="T10" fmla="*/ 0 w 1443"/>
                <a:gd name="T11" fmla="*/ 1 h 821"/>
                <a:gd name="T12" fmla="*/ 0 w 1443"/>
                <a:gd name="T13" fmla="*/ 1 h 821"/>
                <a:gd name="T14" fmla="*/ 0 w 1443"/>
                <a:gd name="T15" fmla="*/ 0 h 821"/>
                <a:gd name="T16" fmla="*/ 0 w 1443"/>
                <a:gd name="T17" fmla="*/ 0 h 8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43"/>
                <a:gd name="T28" fmla="*/ 0 h 821"/>
                <a:gd name="T29" fmla="*/ 1443 w 1443"/>
                <a:gd name="T30" fmla="*/ 821 h 8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43" h="821">
                  <a:moveTo>
                    <a:pt x="241" y="0"/>
                  </a:moveTo>
                  <a:lnTo>
                    <a:pt x="0" y="241"/>
                  </a:lnTo>
                  <a:lnTo>
                    <a:pt x="0" y="579"/>
                  </a:lnTo>
                  <a:lnTo>
                    <a:pt x="241" y="821"/>
                  </a:lnTo>
                  <a:lnTo>
                    <a:pt x="1202" y="821"/>
                  </a:lnTo>
                  <a:lnTo>
                    <a:pt x="1443" y="579"/>
                  </a:lnTo>
                  <a:lnTo>
                    <a:pt x="1443" y="241"/>
                  </a:lnTo>
                  <a:lnTo>
                    <a:pt x="1202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44" name="Rectangle 17"/>
            <p:cNvSpPr>
              <a:spLocks noChangeArrowheads="1"/>
            </p:cNvSpPr>
            <p:nvPr/>
          </p:nvSpPr>
          <p:spPr bwMode="auto">
            <a:xfrm>
              <a:off x="3321049" y="3643146"/>
              <a:ext cx="155227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Sub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45" name="Rectangle 18"/>
            <p:cNvSpPr>
              <a:spLocks noChangeArrowheads="1"/>
            </p:cNvSpPr>
            <p:nvPr/>
          </p:nvSpPr>
          <p:spPr bwMode="auto">
            <a:xfrm>
              <a:off x="3530600" y="3643146"/>
              <a:ext cx="47357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900">
                  <a:solidFill>
                    <a:srgbClr val="000000"/>
                  </a:solidFill>
                  <a:latin typeface="+mn-ea"/>
                </a:rPr>
                <a:t>-</a:t>
              </a:r>
              <a:endParaRPr lang="zh-CN" altLang="en-US" sz="900">
                <a:latin typeface="+mn-ea"/>
              </a:endParaRPr>
            </a:p>
          </p:txBody>
        </p:sp>
        <p:sp>
          <p:nvSpPr>
            <p:cNvPr id="146" name="Rectangle 19"/>
            <p:cNvSpPr>
              <a:spLocks noChangeArrowheads="1"/>
            </p:cNvSpPr>
            <p:nvPr/>
          </p:nvSpPr>
          <p:spPr bwMode="auto">
            <a:xfrm>
              <a:off x="3233737" y="3766266"/>
              <a:ext cx="330188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element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47" name="Oval 20"/>
            <p:cNvSpPr>
              <a:spLocks noChangeArrowheads="1"/>
            </p:cNvSpPr>
            <p:nvPr/>
          </p:nvSpPr>
          <p:spPr bwMode="auto">
            <a:xfrm>
              <a:off x="3082925" y="2941899"/>
              <a:ext cx="760412" cy="24980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48" name="Rectangle 22"/>
            <p:cNvSpPr>
              <a:spLocks noChangeArrowheads="1"/>
            </p:cNvSpPr>
            <p:nvPr/>
          </p:nvSpPr>
          <p:spPr bwMode="auto">
            <a:xfrm>
              <a:off x="4635500" y="3325532"/>
              <a:ext cx="609600" cy="210553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49" name="Rectangle 23"/>
            <p:cNvSpPr>
              <a:spLocks noChangeArrowheads="1"/>
            </p:cNvSpPr>
            <p:nvPr/>
          </p:nvSpPr>
          <p:spPr bwMode="auto">
            <a:xfrm>
              <a:off x="4745037" y="3375494"/>
              <a:ext cx="328872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Element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50" name="Rectangle 24"/>
            <p:cNvSpPr>
              <a:spLocks noChangeArrowheads="1"/>
            </p:cNvSpPr>
            <p:nvPr/>
          </p:nvSpPr>
          <p:spPr bwMode="auto">
            <a:xfrm>
              <a:off x="3186112" y="3307689"/>
              <a:ext cx="609600" cy="210553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51" name="Rectangle 25"/>
            <p:cNvSpPr>
              <a:spLocks noChangeArrowheads="1"/>
            </p:cNvSpPr>
            <p:nvPr/>
          </p:nvSpPr>
          <p:spPr bwMode="auto">
            <a:xfrm>
              <a:off x="3244850" y="3359435"/>
              <a:ext cx="328872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Element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52" name="Rectangle 26"/>
            <p:cNvSpPr>
              <a:spLocks noChangeArrowheads="1"/>
            </p:cNvSpPr>
            <p:nvPr/>
          </p:nvSpPr>
          <p:spPr bwMode="auto">
            <a:xfrm>
              <a:off x="6016625" y="3320180"/>
              <a:ext cx="609600" cy="2087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53" name="Rectangle 27"/>
            <p:cNvSpPr>
              <a:spLocks noChangeArrowheads="1"/>
            </p:cNvSpPr>
            <p:nvPr/>
          </p:nvSpPr>
          <p:spPr bwMode="auto">
            <a:xfrm>
              <a:off x="6075364" y="3370140"/>
              <a:ext cx="328872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Element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54" name="Freeform 28"/>
            <p:cNvSpPr/>
            <p:nvPr/>
          </p:nvSpPr>
          <p:spPr bwMode="auto">
            <a:xfrm>
              <a:off x="4308475" y="3662774"/>
              <a:ext cx="622300" cy="305122"/>
            </a:xfrm>
            <a:custGeom>
              <a:avLst/>
              <a:gdLst>
                <a:gd name="T0" fmla="*/ 1 w 1443"/>
                <a:gd name="T1" fmla="*/ 0 h 821"/>
                <a:gd name="T2" fmla="*/ 0 w 1443"/>
                <a:gd name="T3" fmla="*/ 1 h 821"/>
                <a:gd name="T4" fmla="*/ 0 w 1443"/>
                <a:gd name="T5" fmla="*/ 1 h 821"/>
                <a:gd name="T6" fmla="*/ 1 w 1443"/>
                <a:gd name="T7" fmla="*/ 1 h 821"/>
                <a:gd name="T8" fmla="*/ 1 w 1443"/>
                <a:gd name="T9" fmla="*/ 1 h 821"/>
                <a:gd name="T10" fmla="*/ 1 w 1443"/>
                <a:gd name="T11" fmla="*/ 1 h 821"/>
                <a:gd name="T12" fmla="*/ 1 w 1443"/>
                <a:gd name="T13" fmla="*/ 1 h 821"/>
                <a:gd name="T14" fmla="*/ 1 w 1443"/>
                <a:gd name="T15" fmla="*/ 0 h 821"/>
                <a:gd name="T16" fmla="*/ 1 w 1443"/>
                <a:gd name="T17" fmla="*/ 0 h 8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43"/>
                <a:gd name="T28" fmla="*/ 0 h 821"/>
                <a:gd name="T29" fmla="*/ 1443 w 1443"/>
                <a:gd name="T30" fmla="*/ 821 h 8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43" h="821">
                  <a:moveTo>
                    <a:pt x="241" y="0"/>
                  </a:moveTo>
                  <a:lnTo>
                    <a:pt x="0" y="241"/>
                  </a:lnTo>
                  <a:lnTo>
                    <a:pt x="0" y="580"/>
                  </a:lnTo>
                  <a:lnTo>
                    <a:pt x="241" y="821"/>
                  </a:lnTo>
                  <a:lnTo>
                    <a:pt x="1202" y="821"/>
                  </a:lnTo>
                  <a:lnTo>
                    <a:pt x="1443" y="580"/>
                  </a:lnTo>
                  <a:lnTo>
                    <a:pt x="1443" y="241"/>
                  </a:lnTo>
                  <a:lnTo>
                    <a:pt x="1202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55" name="Rectangle 29"/>
            <p:cNvSpPr>
              <a:spLocks noChangeArrowheads="1"/>
            </p:cNvSpPr>
            <p:nvPr/>
          </p:nvSpPr>
          <p:spPr bwMode="auto">
            <a:xfrm>
              <a:off x="4445000" y="3675264"/>
              <a:ext cx="155227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Sub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56" name="Rectangle 30"/>
            <p:cNvSpPr>
              <a:spLocks noChangeArrowheads="1"/>
            </p:cNvSpPr>
            <p:nvPr/>
          </p:nvSpPr>
          <p:spPr bwMode="auto">
            <a:xfrm>
              <a:off x="4654551" y="3675264"/>
              <a:ext cx="47357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900">
                  <a:solidFill>
                    <a:srgbClr val="000000"/>
                  </a:solidFill>
                  <a:latin typeface="+mn-ea"/>
                </a:rPr>
                <a:t>-</a:t>
              </a:r>
              <a:endParaRPr lang="zh-CN" altLang="en-US" sz="900">
                <a:latin typeface="+mn-ea"/>
              </a:endParaRPr>
            </a:p>
          </p:txBody>
        </p:sp>
        <p:sp>
          <p:nvSpPr>
            <p:cNvPr id="157" name="Rectangle 31"/>
            <p:cNvSpPr>
              <a:spLocks noChangeArrowheads="1"/>
            </p:cNvSpPr>
            <p:nvPr/>
          </p:nvSpPr>
          <p:spPr bwMode="auto">
            <a:xfrm>
              <a:off x="4357685" y="3796599"/>
              <a:ext cx="330188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element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58" name="Freeform 32"/>
            <p:cNvSpPr/>
            <p:nvPr/>
          </p:nvSpPr>
          <p:spPr bwMode="auto">
            <a:xfrm>
              <a:off x="5978525" y="3652068"/>
              <a:ext cx="622300" cy="303339"/>
            </a:xfrm>
            <a:custGeom>
              <a:avLst/>
              <a:gdLst>
                <a:gd name="T0" fmla="*/ 1 w 1443"/>
                <a:gd name="T1" fmla="*/ 0 h 821"/>
                <a:gd name="T2" fmla="*/ 0 w 1443"/>
                <a:gd name="T3" fmla="*/ 0 h 821"/>
                <a:gd name="T4" fmla="*/ 0 w 1443"/>
                <a:gd name="T5" fmla="*/ 0 h 821"/>
                <a:gd name="T6" fmla="*/ 1 w 1443"/>
                <a:gd name="T7" fmla="*/ 0 h 821"/>
                <a:gd name="T8" fmla="*/ 1 w 1443"/>
                <a:gd name="T9" fmla="*/ 0 h 821"/>
                <a:gd name="T10" fmla="*/ 1 w 1443"/>
                <a:gd name="T11" fmla="*/ 0 h 821"/>
                <a:gd name="T12" fmla="*/ 1 w 1443"/>
                <a:gd name="T13" fmla="*/ 0 h 821"/>
                <a:gd name="T14" fmla="*/ 1 w 1443"/>
                <a:gd name="T15" fmla="*/ 0 h 821"/>
                <a:gd name="T16" fmla="*/ 1 w 1443"/>
                <a:gd name="T17" fmla="*/ 0 h 8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43"/>
                <a:gd name="T28" fmla="*/ 0 h 821"/>
                <a:gd name="T29" fmla="*/ 1443 w 1443"/>
                <a:gd name="T30" fmla="*/ 821 h 8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43" h="821">
                  <a:moveTo>
                    <a:pt x="241" y="0"/>
                  </a:moveTo>
                  <a:lnTo>
                    <a:pt x="0" y="241"/>
                  </a:lnTo>
                  <a:lnTo>
                    <a:pt x="0" y="579"/>
                  </a:lnTo>
                  <a:lnTo>
                    <a:pt x="241" y="821"/>
                  </a:lnTo>
                  <a:lnTo>
                    <a:pt x="1202" y="821"/>
                  </a:lnTo>
                  <a:lnTo>
                    <a:pt x="1443" y="579"/>
                  </a:lnTo>
                  <a:lnTo>
                    <a:pt x="1443" y="241"/>
                  </a:lnTo>
                  <a:lnTo>
                    <a:pt x="1202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59" name="Rectangle 33"/>
            <p:cNvSpPr>
              <a:spLocks noChangeArrowheads="1"/>
            </p:cNvSpPr>
            <p:nvPr/>
          </p:nvSpPr>
          <p:spPr bwMode="auto">
            <a:xfrm>
              <a:off x="6165851" y="3677049"/>
              <a:ext cx="155227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Sub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60" name="Rectangle 34"/>
            <p:cNvSpPr>
              <a:spLocks noChangeArrowheads="1"/>
            </p:cNvSpPr>
            <p:nvPr/>
          </p:nvSpPr>
          <p:spPr bwMode="auto">
            <a:xfrm>
              <a:off x="6375400" y="3677049"/>
              <a:ext cx="47357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900">
                  <a:solidFill>
                    <a:srgbClr val="000000"/>
                  </a:solidFill>
                  <a:latin typeface="+mn-ea"/>
                </a:rPr>
                <a:t>-</a:t>
              </a:r>
              <a:endParaRPr lang="zh-CN" altLang="en-US" sz="900">
                <a:latin typeface="+mn-ea"/>
              </a:endParaRPr>
            </a:p>
          </p:txBody>
        </p:sp>
        <p:sp>
          <p:nvSpPr>
            <p:cNvPr id="161" name="Rectangle 35"/>
            <p:cNvSpPr>
              <a:spLocks noChangeArrowheads="1"/>
            </p:cNvSpPr>
            <p:nvPr/>
          </p:nvSpPr>
          <p:spPr bwMode="auto">
            <a:xfrm>
              <a:off x="6078537" y="3796599"/>
              <a:ext cx="330188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element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62" name="Freeform 36"/>
            <p:cNvSpPr/>
            <p:nvPr/>
          </p:nvSpPr>
          <p:spPr bwMode="auto">
            <a:xfrm>
              <a:off x="4956175" y="3662774"/>
              <a:ext cx="622300" cy="305122"/>
            </a:xfrm>
            <a:custGeom>
              <a:avLst/>
              <a:gdLst>
                <a:gd name="T0" fmla="*/ 1 w 1443"/>
                <a:gd name="T1" fmla="*/ 0 h 821"/>
                <a:gd name="T2" fmla="*/ 0 w 1443"/>
                <a:gd name="T3" fmla="*/ 1 h 821"/>
                <a:gd name="T4" fmla="*/ 0 w 1443"/>
                <a:gd name="T5" fmla="*/ 1 h 821"/>
                <a:gd name="T6" fmla="*/ 1 w 1443"/>
                <a:gd name="T7" fmla="*/ 1 h 821"/>
                <a:gd name="T8" fmla="*/ 1 w 1443"/>
                <a:gd name="T9" fmla="*/ 1 h 821"/>
                <a:gd name="T10" fmla="*/ 1 w 1443"/>
                <a:gd name="T11" fmla="*/ 1 h 821"/>
                <a:gd name="T12" fmla="*/ 1 w 1443"/>
                <a:gd name="T13" fmla="*/ 1 h 821"/>
                <a:gd name="T14" fmla="*/ 1 w 1443"/>
                <a:gd name="T15" fmla="*/ 0 h 821"/>
                <a:gd name="T16" fmla="*/ 1 w 1443"/>
                <a:gd name="T17" fmla="*/ 0 h 8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43"/>
                <a:gd name="T28" fmla="*/ 0 h 821"/>
                <a:gd name="T29" fmla="*/ 1443 w 1443"/>
                <a:gd name="T30" fmla="*/ 821 h 8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43" h="821">
                  <a:moveTo>
                    <a:pt x="241" y="0"/>
                  </a:moveTo>
                  <a:lnTo>
                    <a:pt x="0" y="241"/>
                  </a:lnTo>
                  <a:lnTo>
                    <a:pt x="0" y="580"/>
                  </a:lnTo>
                  <a:lnTo>
                    <a:pt x="241" y="821"/>
                  </a:lnTo>
                  <a:lnTo>
                    <a:pt x="1201" y="821"/>
                  </a:lnTo>
                  <a:lnTo>
                    <a:pt x="1443" y="580"/>
                  </a:lnTo>
                  <a:lnTo>
                    <a:pt x="1443" y="241"/>
                  </a:lnTo>
                  <a:lnTo>
                    <a:pt x="1201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63" name="Rectangle 37"/>
            <p:cNvSpPr>
              <a:spLocks noChangeArrowheads="1"/>
            </p:cNvSpPr>
            <p:nvPr/>
          </p:nvSpPr>
          <p:spPr bwMode="auto">
            <a:xfrm>
              <a:off x="5113337" y="3655638"/>
              <a:ext cx="155227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Sub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64" name="Rectangle 38"/>
            <p:cNvSpPr>
              <a:spLocks noChangeArrowheads="1"/>
            </p:cNvSpPr>
            <p:nvPr/>
          </p:nvSpPr>
          <p:spPr bwMode="auto">
            <a:xfrm>
              <a:off x="5322886" y="3655638"/>
              <a:ext cx="47357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900">
                  <a:solidFill>
                    <a:srgbClr val="000000"/>
                  </a:solidFill>
                  <a:latin typeface="+mn-ea"/>
                </a:rPr>
                <a:t>-</a:t>
              </a:r>
              <a:endParaRPr lang="zh-CN" altLang="en-US" sz="900">
                <a:latin typeface="+mn-ea"/>
              </a:endParaRPr>
            </a:p>
          </p:txBody>
        </p:sp>
        <p:sp>
          <p:nvSpPr>
            <p:cNvPr id="165" name="Rectangle 39"/>
            <p:cNvSpPr>
              <a:spLocks noChangeArrowheads="1"/>
            </p:cNvSpPr>
            <p:nvPr/>
          </p:nvSpPr>
          <p:spPr bwMode="auto">
            <a:xfrm>
              <a:off x="5026025" y="3776972"/>
              <a:ext cx="330188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zh-CN" sz="900">
                  <a:solidFill>
                    <a:srgbClr val="000000"/>
                  </a:solidFill>
                  <a:latin typeface="+mn-ea"/>
                </a:rPr>
                <a:t>element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66" name="Line 40"/>
            <p:cNvSpPr>
              <a:spLocks noChangeShapeType="1"/>
            </p:cNvSpPr>
            <p:nvPr/>
          </p:nvSpPr>
          <p:spPr bwMode="auto">
            <a:xfrm>
              <a:off x="3443287" y="3172079"/>
              <a:ext cx="1588" cy="123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67" name="Line 41"/>
            <p:cNvSpPr>
              <a:spLocks noChangeShapeType="1"/>
            </p:cNvSpPr>
            <p:nvPr/>
          </p:nvSpPr>
          <p:spPr bwMode="auto">
            <a:xfrm>
              <a:off x="3443287" y="3505752"/>
              <a:ext cx="1588" cy="1463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68" name="Line 42"/>
            <p:cNvSpPr>
              <a:spLocks noChangeShapeType="1"/>
            </p:cNvSpPr>
            <p:nvPr/>
          </p:nvSpPr>
          <p:spPr bwMode="auto">
            <a:xfrm>
              <a:off x="3443287" y="2872309"/>
              <a:ext cx="2168525" cy="17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69" name="Line 43"/>
            <p:cNvSpPr>
              <a:spLocks noChangeShapeType="1"/>
            </p:cNvSpPr>
            <p:nvPr/>
          </p:nvSpPr>
          <p:spPr bwMode="auto">
            <a:xfrm>
              <a:off x="4518025" y="2792014"/>
              <a:ext cx="0" cy="80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0" name="Line 44"/>
            <p:cNvSpPr>
              <a:spLocks noChangeShapeType="1"/>
            </p:cNvSpPr>
            <p:nvPr/>
          </p:nvSpPr>
          <p:spPr bwMode="auto">
            <a:xfrm>
              <a:off x="3443287" y="2872309"/>
              <a:ext cx="1588" cy="446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1" name="Line 45"/>
            <p:cNvSpPr>
              <a:spLocks noChangeShapeType="1"/>
            </p:cNvSpPr>
            <p:nvPr/>
          </p:nvSpPr>
          <p:spPr bwMode="auto">
            <a:xfrm>
              <a:off x="5611812" y="2877662"/>
              <a:ext cx="0" cy="446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2" name="Line 46"/>
            <p:cNvSpPr>
              <a:spLocks noChangeShapeType="1"/>
            </p:cNvSpPr>
            <p:nvPr/>
          </p:nvSpPr>
          <p:spPr bwMode="auto">
            <a:xfrm>
              <a:off x="4987925" y="3279139"/>
              <a:ext cx="1328737" cy="17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3" name="Line 47"/>
            <p:cNvSpPr>
              <a:spLocks noChangeShapeType="1"/>
            </p:cNvSpPr>
            <p:nvPr/>
          </p:nvSpPr>
          <p:spPr bwMode="auto">
            <a:xfrm>
              <a:off x="4987925" y="3286277"/>
              <a:ext cx="1587" cy="446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4" name="Line 48"/>
            <p:cNvSpPr>
              <a:spLocks noChangeShapeType="1"/>
            </p:cNvSpPr>
            <p:nvPr/>
          </p:nvSpPr>
          <p:spPr bwMode="auto">
            <a:xfrm>
              <a:off x="6316662" y="3279139"/>
              <a:ext cx="1588" cy="463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5" name="Line 49"/>
            <p:cNvSpPr>
              <a:spLocks noChangeShapeType="1"/>
            </p:cNvSpPr>
            <p:nvPr/>
          </p:nvSpPr>
          <p:spPr bwMode="auto">
            <a:xfrm>
              <a:off x="5618162" y="3148883"/>
              <a:ext cx="0" cy="1177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6" name="Line 51"/>
            <p:cNvSpPr>
              <a:spLocks noChangeShapeType="1"/>
            </p:cNvSpPr>
            <p:nvPr/>
          </p:nvSpPr>
          <p:spPr bwMode="auto">
            <a:xfrm>
              <a:off x="4610100" y="3619950"/>
              <a:ext cx="647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7" name="Line 52"/>
            <p:cNvSpPr>
              <a:spLocks noChangeShapeType="1"/>
            </p:cNvSpPr>
            <p:nvPr/>
          </p:nvSpPr>
          <p:spPr bwMode="auto">
            <a:xfrm>
              <a:off x="4937125" y="3534301"/>
              <a:ext cx="1587" cy="856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8" name="Line 53"/>
            <p:cNvSpPr>
              <a:spLocks noChangeShapeType="1"/>
            </p:cNvSpPr>
            <p:nvPr/>
          </p:nvSpPr>
          <p:spPr bwMode="auto">
            <a:xfrm>
              <a:off x="4610100" y="3587831"/>
              <a:ext cx="0" cy="446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79" name="Line 54"/>
            <p:cNvSpPr>
              <a:spLocks noChangeShapeType="1"/>
            </p:cNvSpPr>
            <p:nvPr/>
          </p:nvSpPr>
          <p:spPr bwMode="auto">
            <a:xfrm>
              <a:off x="5283200" y="3625302"/>
              <a:ext cx="1587" cy="446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/>
          </p:nvSpPr>
          <p:spPr bwMode="auto">
            <a:xfrm>
              <a:off x="4164012" y="2556480"/>
              <a:ext cx="682625" cy="2444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/>
          </p:nvSpPr>
          <p:spPr bwMode="auto">
            <a:xfrm>
              <a:off x="4214812" y="2572539"/>
              <a:ext cx="378860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宋体" charset="-122"/>
                </a:rPr>
                <a:t>额度编号</a:t>
              </a:r>
              <a:endParaRPr lang="en-US" altLang="zh-CN" sz="900">
                <a:latin typeface="宋体" charset="-122"/>
              </a:endParaRPr>
            </a:p>
          </p:txBody>
        </p:sp>
        <p:sp>
          <p:nvSpPr>
            <p:cNvPr id="182" name="Rectangle 58"/>
            <p:cNvSpPr>
              <a:spLocks noChangeArrowheads="1"/>
            </p:cNvSpPr>
            <p:nvPr/>
          </p:nvSpPr>
          <p:spPr bwMode="auto">
            <a:xfrm>
              <a:off x="5456237" y="2956176"/>
              <a:ext cx="236788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宋体" charset="-122"/>
                </a:rPr>
                <a:t>维度</a:t>
              </a:r>
              <a:r>
                <a:rPr lang="en-US" altLang="zh-CN" sz="900">
                  <a:solidFill>
                    <a:srgbClr val="000000"/>
                  </a:solidFill>
                  <a:latin typeface="宋体" charset="-122"/>
                </a:rPr>
                <a:t>2</a:t>
              </a:r>
              <a:endParaRPr lang="en-US" altLang="zh-CN" sz="900">
                <a:latin typeface="宋体" charset="-122"/>
              </a:endParaRPr>
            </a:p>
          </p:txBody>
        </p:sp>
        <p:sp>
          <p:nvSpPr>
            <p:cNvPr id="183" name="Freeform 59"/>
            <p:cNvSpPr/>
            <p:nvPr/>
          </p:nvSpPr>
          <p:spPr bwMode="auto">
            <a:xfrm>
              <a:off x="3109912" y="3657420"/>
              <a:ext cx="622300" cy="305123"/>
            </a:xfrm>
            <a:custGeom>
              <a:avLst/>
              <a:gdLst>
                <a:gd name="T0" fmla="*/ 0 w 1443"/>
                <a:gd name="T1" fmla="*/ 0 h 821"/>
                <a:gd name="T2" fmla="*/ 0 w 1443"/>
                <a:gd name="T3" fmla="*/ 1 h 821"/>
                <a:gd name="T4" fmla="*/ 0 w 1443"/>
                <a:gd name="T5" fmla="*/ 1 h 821"/>
                <a:gd name="T6" fmla="*/ 0 w 1443"/>
                <a:gd name="T7" fmla="*/ 1 h 821"/>
                <a:gd name="T8" fmla="*/ 0 w 1443"/>
                <a:gd name="T9" fmla="*/ 1 h 821"/>
                <a:gd name="T10" fmla="*/ 0 w 1443"/>
                <a:gd name="T11" fmla="*/ 1 h 821"/>
                <a:gd name="T12" fmla="*/ 0 w 1443"/>
                <a:gd name="T13" fmla="*/ 1 h 821"/>
                <a:gd name="T14" fmla="*/ 0 w 1443"/>
                <a:gd name="T15" fmla="*/ 0 h 821"/>
                <a:gd name="T16" fmla="*/ 0 w 1443"/>
                <a:gd name="T17" fmla="*/ 0 h 8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43"/>
                <a:gd name="T28" fmla="*/ 0 h 821"/>
                <a:gd name="T29" fmla="*/ 1443 w 1443"/>
                <a:gd name="T30" fmla="*/ 821 h 8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43" h="821">
                  <a:moveTo>
                    <a:pt x="241" y="0"/>
                  </a:moveTo>
                  <a:lnTo>
                    <a:pt x="0" y="241"/>
                  </a:lnTo>
                  <a:lnTo>
                    <a:pt x="0" y="579"/>
                  </a:lnTo>
                  <a:lnTo>
                    <a:pt x="241" y="821"/>
                  </a:lnTo>
                  <a:lnTo>
                    <a:pt x="1202" y="821"/>
                  </a:lnTo>
                  <a:lnTo>
                    <a:pt x="1443" y="579"/>
                  </a:lnTo>
                  <a:lnTo>
                    <a:pt x="1443" y="241"/>
                  </a:lnTo>
                  <a:lnTo>
                    <a:pt x="1202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99CCFF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84" name="Rectangle 60"/>
            <p:cNvSpPr>
              <a:spLocks noChangeArrowheads="1"/>
            </p:cNvSpPr>
            <p:nvPr/>
          </p:nvSpPr>
          <p:spPr bwMode="auto">
            <a:xfrm>
              <a:off x="3303586" y="3643146"/>
              <a:ext cx="189430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900" dirty="0">
                  <a:latin typeface="+mn-ea"/>
                </a:rPr>
                <a:t>切分</a:t>
              </a:r>
              <a:endParaRPr lang="en-US" altLang="zh-CN" sz="900" dirty="0">
                <a:latin typeface="+mn-ea"/>
              </a:endParaRPr>
            </a:p>
          </p:txBody>
        </p:sp>
        <p:sp>
          <p:nvSpPr>
            <p:cNvPr id="185" name="Rectangle 62"/>
            <p:cNvSpPr>
              <a:spLocks noChangeArrowheads="1"/>
            </p:cNvSpPr>
            <p:nvPr/>
          </p:nvSpPr>
          <p:spPr bwMode="auto">
            <a:xfrm>
              <a:off x="3286125" y="3766266"/>
              <a:ext cx="189430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宋体" charset="-122"/>
                </a:rPr>
                <a:t>金额</a:t>
              </a:r>
              <a:endParaRPr lang="en-US" altLang="zh-CN" sz="900">
                <a:latin typeface="宋体" charset="-122"/>
              </a:endParaRPr>
            </a:p>
          </p:txBody>
        </p:sp>
        <p:sp>
          <p:nvSpPr>
            <p:cNvPr id="186" name="Rectangle 64"/>
            <p:cNvSpPr>
              <a:spLocks noChangeArrowheads="1"/>
            </p:cNvSpPr>
            <p:nvPr/>
          </p:nvSpPr>
          <p:spPr bwMode="auto">
            <a:xfrm>
              <a:off x="3319462" y="2988292"/>
              <a:ext cx="236788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latin typeface="宋体" charset="-122"/>
                </a:rPr>
                <a:t>维度</a:t>
              </a:r>
              <a:r>
                <a:rPr lang="en-US" altLang="zh-CN" sz="900">
                  <a:latin typeface="宋体" charset="-122"/>
                </a:rPr>
                <a:t>1</a:t>
              </a:r>
            </a:p>
          </p:txBody>
        </p:sp>
        <p:sp>
          <p:nvSpPr>
            <p:cNvPr id="187" name="Rectangle 65"/>
            <p:cNvSpPr>
              <a:spLocks noChangeArrowheads="1"/>
            </p:cNvSpPr>
            <p:nvPr/>
          </p:nvSpPr>
          <p:spPr bwMode="auto">
            <a:xfrm>
              <a:off x="4635500" y="3325532"/>
              <a:ext cx="609600" cy="210553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FFFF"/>
              </a:solidFill>
              <a:miter lim="800000"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88" name="Rectangle 66"/>
            <p:cNvSpPr>
              <a:spLocks noChangeArrowheads="1"/>
            </p:cNvSpPr>
            <p:nvPr/>
          </p:nvSpPr>
          <p:spPr bwMode="auto">
            <a:xfrm>
              <a:off x="4714875" y="3357649"/>
              <a:ext cx="284146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宋体" charset="-122"/>
                </a:rPr>
                <a:t>子编号</a:t>
              </a:r>
              <a:endParaRPr lang="en-US" altLang="zh-CN" sz="900">
                <a:latin typeface="宋体" charset="-122"/>
              </a:endParaRPr>
            </a:p>
          </p:txBody>
        </p:sp>
        <p:sp>
          <p:nvSpPr>
            <p:cNvPr id="189" name="Rectangle 67"/>
            <p:cNvSpPr>
              <a:spLocks noChangeArrowheads="1"/>
            </p:cNvSpPr>
            <p:nvPr/>
          </p:nvSpPr>
          <p:spPr bwMode="auto">
            <a:xfrm>
              <a:off x="3186112" y="3307689"/>
              <a:ext cx="609600" cy="210553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FFFF"/>
              </a:solidFill>
              <a:miter lim="800000"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90" name="Rectangle 68"/>
            <p:cNvSpPr>
              <a:spLocks noChangeArrowheads="1"/>
            </p:cNvSpPr>
            <p:nvPr/>
          </p:nvSpPr>
          <p:spPr bwMode="auto">
            <a:xfrm>
              <a:off x="3268662" y="3311259"/>
              <a:ext cx="284146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solidFill>
                    <a:srgbClr val="000000"/>
                  </a:solidFill>
                  <a:latin typeface="宋体" charset="-122"/>
                </a:rPr>
                <a:t>子编号</a:t>
              </a:r>
              <a:endParaRPr lang="en-US" altLang="zh-CN" sz="900">
                <a:latin typeface="宋体" charset="-122"/>
              </a:endParaRPr>
            </a:p>
          </p:txBody>
        </p:sp>
        <p:sp>
          <p:nvSpPr>
            <p:cNvPr id="191" name="Rectangle 69"/>
            <p:cNvSpPr>
              <a:spLocks noChangeArrowheads="1"/>
            </p:cNvSpPr>
            <p:nvPr/>
          </p:nvSpPr>
          <p:spPr bwMode="auto">
            <a:xfrm>
              <a:off x="6016625" y="3320180"/>
              <a:ext cx="609600" cy="2087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FFFF"/>
              </a:solidFill>
              <a:miter lim="800000"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92" name="Rectangle 70"/>
            <p:cNvSpPr>
              <a:spLocks noChangeArrowheads="1"/>
            </p:cNvSpPr>
            <p:nvPr/>
          </p:nvSpPr>
          <p:spPr bwMode="auto">
            <a:xfrm>
              <a:off x="6110287" y="3357649"/>
              <a:ext cx="284146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latin typeface="宋体" charset="-122"/>
                </a:rPr>
                <a:t>子编号</a:t>
              </a:r>
              <a:endParaRPr lang="en-US" altLang="zh-CN" sz="900">
                <a:latin typeface="宋体" charset="-122"/>
              </a:endParaRPr>
            </a:p>
          </p:txBody>
        </p:sp>
        <p:sp>
          <p:nvSpPr>
            <p:cNvPr id="193" name="Freeform 71"/>
            <p:cNvSpPr/>
            <p:nvPr/>
          </p:nvSpPr>
          <p:spPr bwMode="auto">
            <a:xfrm>
              <a:off x="4308475" y="3662774"/>
              <a:ext cx="622300" cy="305122"/>
            </a:xfrm>
            <a:custGeom>
              <a:avLst/>
              <a:gdLst>
                <a:gd name="T0" fmla="*/ 1 w 1443"/>
                <a:gd name="T1" fmla="*/ 0 h 821"/>
                <a:gd name="T2" fmla="*/ 0 w 1443"/>
                <a:gd name="T3" fmla="*/ 1 h 821"/>
                <a:gd name="T4" fmla="*/ 0 w 1443"/>
                <a:gd name="T5" fmla="*/ 1 h 821"/>
                <a:gd name="T6" fmla="*/ 1 w 1443"/>
                <a:gd name="T7" fmla="*/ 1 h 821"/>
                <a:gd name="T8" fmla="*/ 1 w 1443"/>
                <a:gd name="T9" fmla="*/ 1 h 821"/>
                <a:gd name="T10" fmla="*/ 1 w 1443"/>
                <a:gd name="T11" fmla="*/ 1 h 821"/>
                <a:gd name="T12" fmla="*/ 1 w 1443"/>
                <a:gd name="T13" fmla="*/ 1 h 821"/>
                <a:gd name="T14" fmla="*/ 1 w 1443"/>
                <a:gd name="T15" fmla="*/ 0 h 821"/>
                <a:gd name="T16" fmla="*/ 1 w 1443"/>
                <a:gd name="T17" fmla="*/ 0 h 8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43"/>
                <a:gd name="T28" fmla="*/ 0 h 821"/>
                <a:gd name="T29" fmla="*/ 1443 w 1443"/>
                <a:gd name="T30" fmla="*/ 821 h 8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43" h="821">
                  <a:moveTo>
                    <a:pt x="241" y="0"/>
                  </a:moveTo>
                  <a:lnTo>
                    <a:pt x="0" y="241"/>
                  </a:lnTo>
                  <a:lnTo>
                    <a:pt x="0" y="580"/>
                  </a:lnTo>
                  <a:lnTo>
                    <a:pt x="241" y="821"/>
                  </a:lnTo>
                  <a:lnTo>
                    <a:pt x="1202" y="821"/>
                  </a:lnTo>
                  <a:lnTo>
                    <a:pt x="1443" y="580"/>
                  </a:lnTo>
                  <a:lnTo>
                    <a:pt x="1443" y="241"/>
                  </a:lnTo>
                  <a:lnTo>
                    <a:pt x="1202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99CCFF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94" name="Rectangle 72"/>
            <p:cNvSpPr>
              <a:spLocks noChangeArrowheads="1"/>
            </p:cNvSpPr>
            <p:nvPr/>
          </p:nvSpPr>
          <p:spPr bwMode="auto">
            <a:xfrm>
              <a:off x="4429125" y="3675264"/>
              <a:ext cx="189430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900" dirty="0">
                  <a:solidFill>
                    <a:srgbClr val="000000"/>
                  </a:solidFill>
                  <a:latin typeface="+mn-ea"/>
                </a:rPr>
                <a:t>切分</a:t>
              </a:r>
              <a:endParaRPr lang="en-US" altLang="zh-CN" sz="900" dirty="0">
                <a:latin typeface="+mn-ea"/>
              </a:endParaRPr>
            </a:p>
          </p:txBody>
        </p:sp>
        <p:sp>
          <p:nvSpPr>
            <p:cNvPr id="195" name="Rectangle 74"/>
            <p:cNvSpPr>
              <a:spLocks noChangeArrowheads="1"/>
            </p:cNvSpPr>
            <p:nvPr/>
          </p:nvSpPr>
          <p:spPr bwMode="auto">
            <a:xfrm>
              <a:off x="4425950" y="3796599"/>
              <a:ext cx="189430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latin typeface="宋体" charset="-122"/>
                </a:rPr>
                <a:t>金额</a:t>
              </a:r>
              <a:endParaRPr lang="en-US" altLang="zh-CN" sz="900">
                <a:latin typeface="宋体" charset="-122"/>
              </a:endParaRPr>
            </a:p>
          </p:txBody>
        </p:sp>
        <p:sp>
          <p:nvSpPr>
            <p:cNvPr id="196" name="Freeform 75"/>
            <p:cNvSpPr/>
            <p:nvPr/>
          </p:nvSpPr>
          <p:spPr bwMode="auto">
            <a:xfrm>
              <a:off x="5978525" y="3652068"/>
              <a:ext cx="622300" cy="303339"/>
            </a:xfrm>
            <a:custGeom>
              <a:avLst/>
              <a:gdLst>
                <a:gd name="T0" fmla="*/ 1 w 1443"/>
                <a:gd name="T1" fmla="*/ 0 h 821"/>
                <a:gd name="T2" fmla="*/ 0 w 1443"/>
                <a:gd name="T3" fmla="*/ 0 h 821"/>
                <a:gd name="T4" fmla="*/ 0 w 1443"/>
                <a:gd name="T5" fmla="*/ 0 h 821"/>
                <a:gd name="T6" fmla="*/ 1 w 1443"/>
                <a:gd name="T7" fmla="*/ 0 h 821"/>
                <a:gd name="T8" fmla="*/ 1 w 1443"/>
                <a:gd name="T9" fmla="*/ 0 h 821"/>
                <a:gd name="T10" fmla="*/ 1 w 1443"/>
                <a:gd name="T11" fmla="*/ 0 h 821"/>
                <a:gd name="T12" fmla="*/ 1 w 1443"/>
                <a:gd name="T13" fmla="*/ 0 h 821"/>
                <a:gd name="T14" fmla="*/ 1 w 1443"/>
                <a:gd name="T15" fmla="*/ 0 h 821"/>
                <a:gd name="T16" fmla="*/ 1 w 1443"/>
                <a:gd name="T17" fmla="*/ 0 h 8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43"/>
                <a:gd name="T28" fmla="*/ 0 h 821"/>
                <a:gd name="T29" fmla="*/ 1443 w 1443"/>
                <a:gd name="T30" fmla="*/ 821 h 8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43" h="821">
                  <a:moveTo>
                    <a:pt x="241" y="0"/>
                  </a:moveTo>
                  <a:lnTo>
                    <a:pt x="0" y="241"/>
                  </a:lnTo>
                  <a:lnTo>
                    <a:pt x="0" y="579"/>
                  </a:lnTo>
                  <a:lnTo>
                    <a:pt x="241" y="821"/>
                  </a:lnTo>
                  <a:lnTo>
                    <a:pt x="1202" y="821"/>
                  </a:lnTo>
                  <a:lnTo>
                    <a:pt x="1443" y="579"/>
                  </a:lnTo>
                  <a:lnTo>
                    <a:pt x="1443" y="241"/>
                  </a:lnTo>
                  <a:lnTo>
                    <a:pt x="1202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99CCFF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197" name="Rectangle 76"/>
            <p:cNvSpPr>
              <a:spLocks noChangeArrowheads="1"/>
            </p:cNvSpPr>
            <p:nvPr/>
          </p:nvSpPr>
          <p:spPr bwMode="auto">
            <a:xfrm>
              <a:off x="6173787" y="3685971"/>
              <a:ext cx="189430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900">
                  <a:latin typeface="+mn-ea"/>
                </a:rPr>
                <a:t>切分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198" name="Rectangle 78"/>
            <p:cNvSpPr>
              <a:spLocks noChangeArrowheads="1"/>
            </p:cNvSpPr>
            <p:nvPr/>
          </p:nvSpPr>
          <p:spPr bwMode="auto">
            <a:xfrm>
              <a:off x="6173787" y="3796599"/>
              <a:ext cx="189430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latin typeface="宋体" charset="-122"/>
                </a:rPr>
                <a:t>金额</a:t>
              </a:r>
              <a:endParaRPr lang="en-US" altLang="zh-CN" sz="900">
                <a:latin typeface="宋体" charset="-122"/>
              </a:endParaRPr>
            </a:p>
          </p:txBody>
        </p:sp>
        <p:sp>
          <p:nvSpPr>
            <p:cNvPr id="199" name="Freeform 79"/>
            <p:cNvSpPr/>
            <p:nvPr/>
          </p:nvSpPr>
          <p:spPr bwMode="auto">
            <a:xfrm>
              <a:off x="4956175" y="3662774"/>
              <a:ext cx="622300" cy="305122"/>
            </a:xfrm>
            <a:custGeom>
              <a:avLst/>
              <a:gdLst>
                <a:gd name="T0" fmla="*/ 1 w 1443"/>
                <a:gd name="T1" fmla="*/ 0 h 821"/>
                <a:gd name="T2" fmla="*/ 0 w 1443"/>
                <a:gd name="T3" fmla="*/ 1 h 821"/>
                <a:gd name="T4" fmla="*/ 0 w 1443"/>
                <a:gd name="T5" fmla="*/ 1 h 821"/>
                <a:gd name="T6" fmla="*/ 1 w 1443"/>
                <a:gd name="T7" fmla="*/ 1 h 821"/>
                <a:gd name="T8" fmla="*/ 1 w 1443"/>
                <a:gd name="T9" fmla="*/ 1 h 821"/>
                <a:gd name="T10" fmla="*/ 1 w 1443"/>
                <a:gd name="T11" fmla="*/ 1 h 821"/>
                <a:gd name="T12" fmla="*/ 1 w 1443"/>
                <a:gd name="T13" fmla="*/ 1 h 821"/>
                <a:gd name="T14" fmla="*/ 1 w 1443"/>
                <a:gd name="T15" fmla="*/ 0 h 821"/>
                <a:gd name="T16" fmla="*/ 1 w 1443"/>
                <a:gd name="T17" fmla="*/ 0 h 8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43"/>
                <a:gd name="T28" fmla="*/ 0 h 821"/>
                <a:gd name="T29" fmla="*/ 1443 w 1443"/>
                <a:gd name="T30" fmla="*/ 821 h 8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43" h="821">
                  <a:moveTo>
                    <a:pt x="241" y="0"/>
                  </a:moveTo>
                  <a:lnTo>
                    <a:pt x="0" y="241"/>
                  </a:lnTo>
                  <a:lnTo>
                    <a:pt x="0" y="580"/>
                  </a:lnTo>
                  <a:lnTo>
                    <a:pt x="241" y="821"/>
                  </a:lnTo>
                  <a:lnTo>
                    <a:pt x="1201" y="821"/>
                  </a:lnTo>
                  <a:lnTo>
                    <a:pt x="1443" y="580"/>
                  </a:lnTo>
                  <a:lnTo>
                    <a:pt x="1443" y="241"/>
                  </a:lnTo>
                  <a:lnTo>
                    <a:pt x="1201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99CCFF"/>
            </a:solidFill>
            <a:ln w="9525">
              <a:solidFill>
                <a:srgbClr val="FFFFFF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00" name="Rectangle 80"/>
            <p:cNvSpPr>
              <a:spLocks noChangeArrowheads="1"/>
            </p:cNvSpPr>
            <p:nvPr/>
          </p:nvSpPr>
          <p:spPr bwMode="auto">
            <a:xfrm>
              <a:off x="5095875" y="3655638"/>
              <a:ext cx="189430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900">
                  <a:latin typeface="+mn-ea"/>
                </a:rPr>
                <a:t>切分</a:t>
              </a:r>
              <a:endParaRPr lang="en-US" altLang="zh-CN" sz="900">
                <a:latin typeface="+mn-ea"/>
              </a:endParaRPr>
            </a:p>
          </p:txBody>
        </p:sp>
        <p:sp>
          <p:nvSpPr>
            <p:cNvPr id="201" name="Rectangle 82"/>
            <p:cNvSpPr>
              <a:spLocks noChangeArrowheads="1"/>
            </p:cNvSpPr>
            <p:nvPr/>
          </p:nvSpPr>
          <p:spPr bwMode="auto">
            <a:xfrm>
              <a:off x="5087937" y="3776972"/>
              <a:ext cx="189430" cy="1396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900">
                  <a:latin typeface="宋体" charset="-122"/>
                </a:rPr>
                <a:t>金额</a:t>
              </a:r>
              <a:endParaRPr lang="en-US" altLang="zh-CN" sz="900">
                <a:latin typeface="宋体" charset="-122"/>
              </a:endParaRPr>
            </a:p>
          </p:txBody>
        </p:sp>
        <p:sp>
          <p:nvSpPr>
            <p:cNvPr id="202" name="Line 83"/>
            <p:cNvSpPr>
              <a:spLocks noChangeShapeType="1"/>
            </p:cNvSpPr>
            <p:nvPr/>
          </p:nvSpPr>
          <p:spPr bwMode="auto">
            <a:xfrm>
              <a:off x="3443287" y="3172079"/>
              <a:ext cx="1588" cy="123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03" name="Line 84"/>
            <p:cNvSpPr>
              <a:spLocks noChangeShapeType="1"/>
            </p:cNvSpPr>
            <p:nvPr/>
          </p:nvSpPr>
          <p:spPr bwMode="auto">
            <a:xfrm>
              <a:off x="3443287" y="3505752"/>
              <a:ext cx="1588" cy="1463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04" name="Line 85"/>
            <p:cNvSpPr>
              <a:spLocks noChangeShapeType="1"/>
            </p:cNvSpPr>
            <p:nvPr/>
          </p:nvSpPr>
          <p:spPr bwMode="auto">
            <a:xfrm>
              <a:off x="3443287" y="2872309"/>
              <a:ext cx="2168525" cy="17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05" name="Line 86"/>
            <p:cNvSpPr>
              <a:spLocks noChangeShapeType="1"/>
            </p:cNvSpPr>
            <p:nvPr/>
          </p:nvSpPr>
          <p:spPr bwMode="auto">
            <a:xfrm>
              <a:off x="4518025" y="2792014"/>
              <a:ext cx="0" cy="80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06" name="Line 87"/>
            <p:cNvSpPr>
              <a:spLocks noChangeShapeType="1"/>
            </p:cNvSpPr>
            <p:nvPr/>
          </p:nvSpPr>
          <p:spPr bwMode="auto">
            <a:xfrm>
              <a:off x="3443287" y="2872309"/>
              <a:ext cx="1588" cy="446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07" name="Line 88"/>
            <p:cNvSpPr>
              <a:spLocks noChangeShapeType="1"/>
            </p:cNvSpPr>
            <p:nvPr/>
          </p:nvSpPr>
          <p:spPr bwMode="auto">
            <a:xfrm>
              <a:off x="5611812" y="2877662"/>
              <a:ext cx="0" cy="446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08" name="Line 89"/>
            <p:cNvSpPr>
              <a:spLocks noChangeShapeType="1"/>
            </p:cNvSpPr>
            <p:nvPr/>
          </p:nvSpPr>
          <p:spPr bwMode="auto">
            <a:xfrm>
              <a:off x="4987925" y="3279139"/>
              <a:ext cx="1328737" cy="17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09" name="Line 90"/>
            <p:cNvSpPr>
              <a:spLocks noChangeShapeType="1"/>
            </p:cNvSpPr>
            <p:nvPr/>
          </p:nvSpPr>
          <p:spPr bwMode="auto">
            <a:xfrm>
              <a:off x="4987925" y="3286277"/>
              <a:ext cx="1587" cy="446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10" name="Line 91"/>
            <p:cNvSpPr>
              <a:spLocks noChangeShapeType="1"/>
            </p:cNvSpPr>
            <p:nvPr/>
          </p:nvSpPr>
          <p:spPr bwMode="auto">
            <a:xfrm>
              <a:off x="6316662" y="3279139"/>
              <a:ext cx="1588" cy="463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11" name="Line 92"/>
            <p:cNvSpPr>
              <a:spLocks noChangeShapeType="1"/>
            </p:cNvSpPr>
            <p:nvPr/>
          </p:nvSpPr>
          <p:spPr bwMode="auto">
            <a:xfrm>
              <a:off x="5618162" y="3148883"/>
              <a:ext cx="0" cy="1177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12" name="Line 93"/>
            <p:cNvSpPr>
              <a:spLocks noChangeShapeType="1"/>
            </p:cNvSpPr>
            <p:nvPr/>
          </p:nvSpPr>
          <p:spPr bwMode="auto">
            <a:xfrm>
              <a:off x="6324600" y="3516458"/>
              <a:ext cx="1587" cy="1356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13" name="Line 94"/>
            <p:cNvSpPr>
              <a:spLocks noChangeShapeType="1"/>
            </p:cNvSpPr>
            <p:nvPr/>
          </p:nvSpPr>
          <p:spPr bwMode="auto">
            <a:xfrm>
              <a:off x="4610100" y="3619950"/>
              <a:ext cx="647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14" name="Line 95"/>
            <p:cNvSpPr>
              <a:spLocks noChangeShapeType="1"/>
            </p:cNvSpPr>
            <p:nvPr/>
          </p:nvSpPr>
          <p:spPr bwMode="auto">
            <a:xfrm>
              <a:off x="4937125" y="3534301"/>
              <a:ext cx="1587" cy="856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15" name="Line 96"/>
            <p:cNvSpPr>
              <a:spLocks noChangeShapeType="1"/>
            </p:cNvSpPr>
            <p:nvPr/>
          </p:nvSpPr>
          <p:spPr bwMode="auto">
            <a:xfrm>
              <a:off x="4610100" y="3587831"/>
              <a:ext cx="0" cy="446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16" name="Line 97"/>
            <p:cNvSpPr>
              <a:spLocks noChangeShapeType="1"/>
            </p:cNvSpPr>
            <p:nvPr/>
          </p:nvSpPr>
          <p:spPr bwMode="auto">
            <a:xfrm>
              <a:off x="5283200" y="3625302"/>
              <a:ext cx="1587" cy="446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900">
                <a:latin typeface="+mn-ea"/>
              </a:endParaRPr>
            </a:p>
          </p:txBody>
        </p:sp>
        <p:sp>
          <p:nvSpPr>
            <p:cNvPr id="217" name="AutoShape 98"/>
            <p:cNvSpPr>
              <a:spLocks noChangeArrowheads="1"/>
            </p:cNvSpPr>
            <p:nvPr/>
          </p:nvSpPr>
          <p:spPr bwMode="auto">
            <a:xfrm>
              <a:off x="2971800" y="5136642"/>
              <a:ext cx="587375" cy="69232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B0F0">
                <a:alpha val="65097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18" name="AutoShape 99"/>
            <p:cNvSpPr>
              <a:spLocks noChangeArrowheads="1"/>
            </p:cNvSpPr>
            <p:nvPr/>
          </p:nvSpPr>
          <p:spPr bwMode="auto">
            <a:xfrm rot="10800000">
              <a:off x="6078537" y="5202663"/>
              <a:ext cx="549275" cy="679836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rgbClr val="00B0F0">
                <a:alpha val="65097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19" name="AutoShape 100"/>
            <p:cNvSpPr>
              <a:spLocks noChangeArrowheads="1"/>
            </p:cNvSpPr>
            <p:nvPr/>
          </p:nvSpPr>
          <p:spPr bwMode="auto">
            <a:xfrm>
              <a:off x="3943350" y="1221791"/>
              <a:ext cx="1281112" cy="588834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2F7647"/>
                </a:gs>
                <a:gs pos="50000">
                  <a:srgbClr val="66FF99"/>
                </a:gs>
                <a:gs pos="100000">
                  <a:srgbClr val="2F7647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20" name="Text Box 101"/>
            <p:cNvSpPr txBox="1">
              <a:spLocks noChangeArrowheads="1"/>
            </p:cNvSpPr>
            <p:nvPr/>
          </p:nvSpPr>
          <p:spPr bwMode="auto">
            <a:xfrm>
              <a:off x="4060825" y="1409147"/>
              <a:ext cx="1084262" cy="2482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000" b="1">
                  <a:latin typeface="宋体" charset="-122"/>
                </a:rPr>
                <a:t>信贷系统</a:t>
              </a:r>
            </a:p>
          </p:txBody>
        </p:sp>
        <p:sp>
          <p:nvSpPr>
            <p:cNvPr id="221" name="AutoShape 102"/>
            <p:cNvSpPr>
              <a:spLocks noChangeArrowheads="1"/>
            </p:cNvSpPr>
            <p:nvPr/>
          </p:nvSpPr>
          <p:spPr bwMode="auto">
            <a:xfrm rot="10800000">
              <a:off x="4159250" y="1885567"/>
              <a:ext cx="782637" cy="535303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00B0F0">
                <a:alpha val="65097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22" name="Rectangle 105"/>
            <p:cNvSpPr>
              <a:spLocks noChangeArrowheads="1"/>
            </p:cNvSpPr>
            <p:nvPr/>
          </p:nvSpPr>
          <p:spPr bwMode="auto">
            <a:xfrm>
              <a:off x="3011487" y="2461910"/>
              <a:ext cx="3709988" cy="160769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23" name="AutoShape 106"/>
            <p:cNvSpPr>
              <a:spLocks noChangeArrowheads="1"/>
            </p:cNvSpPr>
            <p:nvPr/>
          </p:nvSpPr>
          <p:spPr bwMode="auto">
            <a:xfrm>
              <a:off x="2000250" y="1011238"/>
              <a:ext cx="1755775" cy="981389"/>
            </a:xfrm>
            <a:prstGeom prst="rightArrowCallout">
              <a:avLst>
                <a:gd name="adj1" fmla="val 25000"/>
                <a:gd name="adj2" fmla="val 25000"/>
                <a:gd name="adj3" fmla="val 26157"/>
                <a:gd name="adj4" fmla="val 66667"/>
              </a:avLst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24" name="Text Box 107"/>
            <p:cNvSpPr txBox="1">
              <a:spLocks noChangeArrowheads="1"/>
            </p:cNvSpPr>
            <p:nvPr/>
          </p:nvSpPr>
          <p:spPr bwMode="auto">
            <a:xfrm>
              <a:off x="2001837" y="1034435"/>
              <a:ext cx="1084263" cy="7137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授信申请</a:t>
              </a:r>
              <a:endParaRPr lang="en-US" altLang="zh-CN" sz="1000">
                <a:latin typeface="宋体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授信审批</a:t>
              </a:r>
              <a:endParaRPr lang="en-US" altLang="zh-CN" sz="1000">
                <a:latin typeface="宋体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额度批复</a:t>
              </a:r>
              <a:endParaRPr lang="en-US" altLang="zh-CN" sz="1000">
                <a:latin typeface="宋体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额度建立</a:t>
              </a:r>
            </a:p>
          </p:txBody>
        </p:sp>
        <p:sp>
          <p:nvSpPr>
            <p:cNvPr id="225" name="AutoShape 108"/>
            <p:cNvSpPr>
              <a:spLocks noChangeArrowheads="1"/>
            </p:cNvSpPr>
            <p:nvPr/>
          </p:nvSpPr>
          <p:spPr bwMode="auto">
            <a:xfrm>
              <a:off x="5349875" y="1020159"/>
              <a:ext cx="1779587" cy="954625"/>
            </a:xfrm>
            <a:prstGeom prst="leftArrowCallout">
              <a:avLst>
                <a:gd name="adj1" fmla="val 25000"/>
                <a:gd name="adj2" fmla="val 25000"/>
                <a:gd name="adj3" fmla="val 26219"/>
                <a:gd name="adj4" fmla="val 66667"/>
              </a:avLst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26" name="Text Box 109"/>
            <p:cNvSpPr txBox="1">
              <a:spLocks noChangeArrowheads="1"/>
            </p:cNvSpPr>
            <p:nvPr/>
          </p:nvSpPr>
          <p:spPr bwMode="auto">
            <a:xfrm>
              <a:off x="6099175" y="1021944"/>
              <a:ext cx="1084262" cy="7137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额度调整</a:t>
              </a:r>
              <a:endParaRPr lang="en-US" altLang="zh-CN" sz="1000">
                <a:latin typeface="宋体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额度冻结</a:t>
              </a:r>
              <a:endParaRPr lang="en-US" altLang="zh-CN" sz="1000">
                <a:latin typeface="宋体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额度切分</a:t>
              </a:r>
              <a:endParaRPr lang="en-US" altLang="zh-CN" sz="1000">
                <a:latin typeface="宋体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额度共享</a:t>
              </a:r>
            </a:p>
          </p:txBody>
        </p:sp>
        <p:sp>
          <p:nvSpPr>
            <p:cNvPr id="227" name="Line 110"/>
            <p:cNvSpPr>
              <a:spLocks noChangeShapeType="1"/>
            </p:cNvSpPr>
            <p:nvPr/>
          </p:nvSpPr>
          <p:spPr bwMode="auto">
            <a:xfrm>
              <a:off x="107950" y="2213886"/>
              <a:ext cx="890905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28" name="Text Box 103"/>
            <p:cNvSpPr txBox="1">
              <a:spLocks noChangeArrowheads="1"/>
            </p:cNvSpPr>
            <p:nvPr/>
          </p:nvSpPr>
          <p:spPr bwMode="auto">
            <a:xfrm>
              <a:off x="3125787" y="2226376"/>
              <a:ext cx="1006475" cy="2482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charset="0"/>
                <a:buNone/>
              </a:pPr>
              <a:r>
                <a:rPr lang="zh-CN" altLang="en-US" sz="1000">
                  <a:latin typeface="宋体" charset="-122"/>
                </a:rPr>
                <a:t>数据同步</a:t>
              </a:r>
            </a:p>
          </p:txBody>
        </p:sp>
        <p:pic>
          <p:nvPicPr>
            <p:cNvPr id="4310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00" y="4784743"/>
              <a:ext cx="2089150" cy="12160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0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40" y="4786333"/>
              <a:ext cx="2207389" cy="1285874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0000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1" name="Text Box 111"/>
            <p:cNvSpPr txBox="1">
              <a:spLocks noChangeArrowheads="1"/>
            </p:cNvSpPr>
            <p:nvPr/>
          </p:nvSpPr>
          <p:spPr bwMode="auto">
            <a:xfrm>
              <a:off x="76200" y="1191457"/>
              <a:ext cx="1566861" cy="3828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867" b="1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rPr>
                <a:t>信贷管理系统</a:t>
              </a:r>
            </a:p>
          </p:txBody>
        </p:sp>
        <p:sp>
          <p:nvSpPr>
            <p:cNvPr id="232" name="Text Box 111"/>
            <p:cNvSpPr txBox="1">
              <a:spLocks noChangeArrowheads="1"/>
            </p:cNvSpPr>
            <p:nvPr/>
          </p:nvSpPr>
          <p:spPr bwMode="auto">
            <a:xfrm>
              <a:off x="34925" y="2636776"/>
              <a:ext cx="1911349" cy="3828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r>
                <a:rPr lang="zh-CN" altLang="en-US" sz="1867" b="1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rPr>
                <a:t>供应链融资系统</a:t>
              </a:r>
            </a:p>
          </p:txBody>
        </p:sp>
        <p:sp>
          <p:nvSpPr>
            <p:cNvPr id="233" name="AutoShape 102"/>
            <p:cNvSpPr>
              <a:spLocks noChangeArrowheads="1"/>
            </p:cNvSpPr>
            <p:nvPr/>
          </p:nvSpPr>
          <p:spPr bwMode="auto">
            <a:xfrm rot="10800000">
              <a:off x="4357687" y="4142762"/>
              <a:ext cx="568325" cy="430028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00B0F0">
                <a:alpha val="65097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</a:endParaRPr>
            </a:p>
          </p:txBody>
        </p:sp>
      </p:grpSp>
      <p:sp>
        <p:nvSpPr>
          <p:cNvPr id="105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额度管理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37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27382" y="1357600"/>
            <a:ext cx="11137236" cy="5239753"/>
            <a:chOff x="1308497" y="994855"/>
            <a:chExt cx="6559153" cy="3217577"/>
          </a:xfrm>
        </p:grpSpPr>
        <p:sp>
          <p:nvSpPr>
            <p:cNvPr id="64" name="矩形 63"/>
            <p:cNvSpPr/>
            <p:nvPr/>
          </p:nvSpPr>
          <p:spPr>
            <a:xfrm>
              <a:off x="1310320" y="994855"/>
              <a:ext cx="6048375" cy="35909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rgbClr val="C00000"/>
                  </a:solidFill>
                  <a:latin typeface="微软雅黑" charset="-122"/>
                  <a:ea typeface="微软雅黑" charset="-122"/>
                </a:rPr>
                <a:t>系统提供预警、提醒组件，风险管理人员可在系统中设置预警级别、预警规则等，系统日终或日间将预警信号展示给相关业务归属人员。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1325166" y="1423988"/>
              <a:ext cx="6542484" cy="278844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 rot="1821764">
              <a:off x="1423987" y="2178256"/>
              <a:ext cx="729854" cy="151197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solidFill>
                    <a:srgbClr val="000000"/>
                  </a:solidFill>
                  <a:latin typeface="宋体" charset="-122"/>
                </a:rPr>
                <a:t>行业舆情信息</a:t>
              </a:r>
            </a:p>
          </p:txBody>
        </p:sp>
        <p:sp>
          <p:nvSpPr>
            <p:cNvPr id="68" name="Right Arrow 76"/>
            <p:cNvSpPr/>
            <p:nvPr/>
          </p:nvSpPr>
          <p:spPr bwMode="auto">
            <a:xfrm>
              <a:off x="5348484" y="2403093"/>
              <a:ext cx="361655" cy="380296"/>
            </a:xfrm>
            <a:prstGeom prst="rightArrow">
              <a:avLst/>
            </a:prstGeom>
            <a:gradFill flip="none" rotWithShape="1">
              <a:gsLst>
                <a:gs pos="0">
                  <a:srgbClr val="FFFFFF">
                    <a:lumMod val="50000"/>
                    <a:tint val="66000"/>
                    <a:satMod val="160000"/>
                  </a:srgbClr>
                </a:gs>
                <a:gs pos="50000">
                  <a:srgbClr val="FFFFFF">
                    <a:lumMod val="50000"/>
                    <a:tint val="44500"/>
                    <a:satMod val="160000"/>
                  </a:srgbClr>
                </a:gs>
                <a:gs pos="100000">
                  <a:srgbClr val="FFFFFF">
                    <a:lumMod val="50000"/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FFFFFF">
                  <a:satMod val="175000"/>
                  <a:alpha val="69000"/>
                </a:srgbClr>
              </a:glow>
            </a:effectLst>
          </p:spPr>
          <p:txBody>
            <a:bodyPr lIns="68580" tIns="34291" rIns="68580" bIns="34291"/>
            <a:lstStyle/>
            <a:p>
              <a:pPr algn="ctr" defTabSz="380990">
                <a:defRPr/>
              </a:pPr>
              <a:endParaRPr lang="en-US" sz="1351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 rot="2940129">
              <a:off x="1582341" y="1934891"/>
              <a:ext cx="731044" cy="145009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solidFill>
                    <a:srgbClr val="000000"/>
                  </a:solidFill>
                  <a:latin typeface="宋体" charset="-122"/>
                </a:rPr>
                <a:t>关联贸易信息</a:t>
              </a:r>
            </a:p>
          </p:txBody>
        </p:sp>
        <p:sp>
          <p:nvSpPr>
            <p:cNvPr id="70" name="矩形 69"/>
            <p:cNvSpPr/>
            <p:nvPr/>
          </p:nvSpPr>
          <p:spPr>
            <a:xfrm rot="803582">
              <a:off x="1308497" y="2443170"/>
              <a:ext cx="736997" cy="151197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latin typeface="宋体" charset="-122"/>
                </a:rPr>
                <a:t>合同行为数据</a:t>
              </a:r>
              <a:endParaRPr lang="en-US" altLang="zh-CN" sz="1000">
                <a:latin typeface="宋体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 rot="4097864">
              <a:off x="1765102" y="1721250"/>
              <a:ext cx="834629" cy="1496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85783">
                <a:defRPr/>
              </a:pPr>
              <a:r>
                <a:rPr lang="zh-CN" altLang="en-US" sz="1051" kern="0" dirty="0">
                  <a:solidFill>
                    <a:sysClr val="windowText" lastClr="000000"/>
                  </a:solidFill>
                  <a:latin typeface="+mn-ea"/>
                </a:rPr>
                <a:t>第三方征信信息</a:t>
              </a:r>
            </a:p>
          </p:txBody>
        </p:sp>
        <p:sp>
          <p:nvSpPr>
            <p:cNvPr id="72" name="矩形 71"/>
            <p:cNvSpPr/>
            <p:nvPr/>
          </p:nvSpPr>
          <p:spPr>
            <a:xfrm rot="5121259">
              <a:off x="2100859" y="1718791"/>
              <a:ext cx="722709" cy="145009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defTabSz="6858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solidFill>
                    <a:srgbClr val="000000"/>
                  </a:solidFill>
                  <a:latin typeface="宋体" charset="-122"/>
                </a:rPr>
                <a:t>银行账务信息</a:t>
              </a:r>
            </a:p>
          </p:txBody>
        </p:sp>
        <p:sp>
          <p:nvSpPr>
            <p:cNvPr id="73" name="圆角矩形 72"/>
            <p:cNvSpPr/>
            <p:nvPr/>
          </p:nvSpPr>
          <p:spPr bwMode="auto">
            <a:xfrm>
              <a:off x="3890322" y="3808442"/>
              <a:ext cx="1238604" cy="25895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FFFFFF">
                  <a:satMod val="175000"/>
                  <a:alpha val="69000"/>
                </a:srgbClr>
              </a:glow>
              <a:reflection endPos="29000" dist="50800" dir="5400000" sy="-100000" algn="bl" rotWithShape="0"/>
            </a:effectLst>
          </p:spPr>
          <p:txBody>
            <a:bodyPr lIns="68580" tIns="34291" rIns="68580" bIns="34291"/>
            <a:lstStyle/>
            <a:p>
              <a:pPr algn="ctr" defTabSz="380990"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规则库配置</a:t>
              </a:r>
            </a:p>
          </p:txBody>
        </p:sp>
        <p:sp>
          <p:nvSpPr>
            <p:cNvPr id="74" name="圆角矩形 73"/>
            <p:cNvSpPr/>
            <p:nvPr/>
          </p:nvSpPr>
          <p:spPr bwMode="auto">
            <a:xfrm>
              <a:off x="5965007" y="3808442"/>
              <a:ext cx="1238604" cy="258955"/>
            </a:xfrm>
            <a:prstGeom prst="roundRect">
              <a:avLst/>
            </a:prstGeom>
            <a:solidFill>
              <a:srgbClr val="C0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FFFFFF">
                  <a:satMod val="175000"/>
                  <a:alpha val="69000"/>
                </a:srgbClr>
              </a:glow>
              <a:reflection endPos="29000" dist="50800" dir="5400000" sy="-100000" algn="bl" rotWithShape="0"/>
            </a:effectLst>
          </p:spPr>
          <p:txBody>
            <a:bodyPr lIns="68580" tIns="34291" rIns="68580" bIns="34291"/>
            <a:lstStyle/>
            <a:p>
              <a:pPr algn="ctr" defTabSz="380990"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预警触发</a:t>
              </a:r>
            </a:p>
          </p:txBody>
        </p:sp>
        <p:sp>
          <p:nvSpPr>
            <p:cNvPr id="75" name="Right Arrow 76"/>
            <p:cNvSpPr/>
            <p:nvPr/>
          </p:nvSpPr>
          <p:spPr bwMode="auto">
            <a:xfrm>
              <a:off x="5348484" y="3745926"/>
              <a:ext cx="361655" cy="380296"/>
            </a:xfrm>
            <a:prstGeom prst="rightArrow">
              <a:avLst/>
            </a:prstGeom>
            <a:gradFill flip="none" rotWithShape="1">
              <a:gsLst>
                <a:gs pos="0">
                  <a:srgbClr val="FFFFFF">
                    <a:lumMod val="50000"/>
                    <a:tint val="66000"/>
                    <a:satMod val="160000"/>
                  </a:srgbClr>
                </a:gs>
                <a:gs pos="50000">
                  <a:srgbClr val="FFFFFF">
                    <a:lumMod val="50000"/>
                    <a:tint val="44500"/>
                    <a:satMod val="160000"/>
                  </a:srgbClr>
                </a:gs>
                <a:gs pos="100000">
                  <a:srgbClr val="FFFFFF">
                    <a:lumMod val="50000"/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FFFFFF">
                  <a:satMod val="175000"/>
                  <a:alpha val="69000"/>
                </a:srgbClr>
              </a:glow>
            </a:effectLst>
          </p:spPr>
          <p:txBody>
            <a:bodyPr lIns="68580" tIns="34291" rIns="68580" bIns="34291"/>
            <a:lstStyle/>
            <a:p>
              <a:pPr algn="ctr" defTabSz="380990">
                <a:defRPr/>
              </a:pPr>
              <a:endParaRPr lang="en-US" sz="1351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 bwMode="auto">
            <a:xfrm>
              <a:off x="1801123" y="3808442"/>
              <a:ext cx="1238604" cy="25895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FFFFFF">
                  <a:satMod val="175000"/>
                  <a:alpha val="69000"/>
                </a:srgbClr>
              </a:glow>
              <a:reflection endPos="29000" dist="50800" dir="5400000" sy="-100000" algn="bl" rotWithShape="0"/>
            </a:effectLst>
          </p:spPr>
          <p:txBody>
            <a:bodyPr lIns="68580" tIns="34291" rIns="68580" bIns="34291"/>
            <a:lstStyle/>
            <a:p>
              <a:pPr algn="ctr" defTabSz="380990"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预警信号收集</a:t>
              </a:r>
            </a:p>
          </p:txBody>
        </p:sp>
        <p:sp>
          <p:nvSpPr>
            <p:cNvPr id="77" name="Right Arrow 76"/>
            <p:cNvSpPr/>
            <p:nvPr/>
          </p:nvSpPr>
          <p:spPr bwMode="auto">
            <a:xfrm>
              <a:off x="3242250" y="3745926"/>
              <a:ext cx="361655" cy="380296"/>
            </a:xfrm>
            <a:prstGeom prst="rightArrow">
              <a:avLst/>
            </a:prstGeom>
            <a:gradFill flip="none" rotWithShape="1">
              <a:gsLst>
                <a:gs pos="0">
                  <a:srgbClr val="FFFFFF">
                    <a:lumMod val="50000"/>
                    <a:tint val="66000"/>
                    <a:satMod val="160000"/>
                  </a:srgbClr>
                </a:gs>
                <a:gs pos="50000">
                  <a:srgbClr val="FFFFFF">
                    <a:lumMod val="50000"/>
                    <a:tint val="44500"/>
                    <a:satMod val="160000"/>
                  </a:srgbClr>
                </a:gs>
                <a:gs pos="100000">
                  <a:srgbClr val="FFFFFF">
                    <a:lumMod val="50000"/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FFFFFF">
                  <a:satMod val="175000"/>
                  <a:alpha val="69000"/>
                </a:srgbClr>
              </a:glow>
            </a:effectLst>
          </p:spPr>
          <p:txBody>
            <a:bodyPr lIns="68580" tIns="34291" rIns="68580" bIns="34291"/>
            <a:lstStyle/>
            <a:p>
              <a:pPr algn="ctr" defTabSz="380990">
                <a:defRPr/>
              </a:pPr>
              <a:endParaRPr lang="en-US" sz="1351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365" name="组合 77"/>
            <p:cNvGrpSpPr>
              <a:grpSpLocks/>
            </p:cNvGrpSpPr>
            <p:nvPr/>
          </p:nvGrpSpPr>
          <p:grpSpPr bwMode="auto">
            <a:xfrm>
              <a:off x="2121694" y="2218135"/>
              <a:ext cx="803672" cy="802481"/>
              <a:chOff x="877888" y="2946400"/>
              <a:chExt cx="1939925" cy="1939925"/>
            </a:xfrm>
          </p:grpSpPr>
          <p:sp>
            <p:nvSpPr>
              <p:cNvPr id="79" name="Oval 5"/>
              <p:cNvSpPr>
                <a:spLocks noChangeArrowheads="1"/>
              </p:cNvSpPr>
              <p:nvPr/>
            </p:nvSpPr>
            <p:spPr bwMode="auto">
              <a:xfrm>
                <a:off x="877888" y="2946400"/>
                <a:ext cx="1939925" cy="193992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lIns="68580" tIns="34291" rIns="68580" bIns="34291"/>
              <a:lstStyle/>
              <a:p>
                <a:pPr eaLnBrk="1" hangingPunct="1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412" name="TextBox 79"/>
              <p:cNvSpPr txBox="1">
                <a:spLocks noChangeArrowheads="1"/>
              </p:cNvSpPr>
              <p:nvPr/>
            </p:nvSpPr>
            <p:spPr bwMode="auto">
              <a:xfrm>
                <a:off x="1078681" y="3310106"/>
                <a:ext cx="1538331" cy="1096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charset="0"/>
                  <a:buNone/>
                </a:pPr>
                <a:r>
                  <a:rPr lang="zh-CN" altLang="en-US" sz="2100" b="1">
                    <a:solidFill>
                      <a:schemeClr val="bg1"/>
                    </a:solidFill>
                    <a:latin typeface="微软雅黑" charset="-122"/>
                    <a:ea typeface="微软雅黑" charset="-122"/>
                  </a:rPr>
                  <a:t>预警信号</a:t>
                </a:r>
              </a:p>
            </p:txBody>
          </p:sp>
        </p:grpSp>
        <p:sp>
          <p:nvSpPr>
            <p:cNvPr id="81" name="矩形 80"/>
            <p:cNvSpPr/>
            <p:nvPr/>
          </p:nvSpPr>
          <p:spPr>
            <a:xfrm rot="20990372">
              <a:off x="1334691" y="2737848"/>
              <a:ext cx="736997" cy="151197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latin typeface="宋体" charset="-122"/>
                </a:rPr>
                <a:t>企业基本信息</a:t>
              </a:r>
              <a:endParaRPr lang="en-US" altLang="zh-CN" sz="1000">
                <a:latin typeface="宋体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 rot="19776445">
              <a:off x="1441847" y="2991453"/>
              <a:ext cx="736997" cy="151197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latin typeface="宋体" charset="-122"/>
                </a:rPr>
                <a:t>历史融资行为</a:t>
              </a:r>
              <a:endParaRPr lang="en-US" altLang="zh-CN" sz="1000">
                <a:latin typeface="宋体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 rot="18404754">
              <a:off x="1666280" y="3229694"/>
              <a:ext cx="736997" cy="145009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latin typeface="宋体" charset="-122"/>
                </a:rPr>
                <a:t>还款行为信息</a:t>
              </a:r>
              <a:endParaRPr lang="en-US" altLang="zh-CN" sz="1000">
                <a:latin typeface="宋体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 rot="16741380">
              <a:off x="1985963" y="3351138"/>
              <a:ext cx="736997" cy="145009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latin typeface="宋体" charset="-122"/>
                </a:rPr>
                <a:t>额度使用情况</a:t>
              </a:r>
              <a:endParaRPr lang="en-US" altLang="zh-CN" sz="1000">
                <a:latin typeface="宋体" charset="-122"/>
              </a:endParaRPr>
            </a:p>
          </p:txBody>
        </p:sp>
        <p:sp>
          <p:nvSpPr>
            <p:cNvPr id="85" name="Right Arrow 76"/>
            <p:cNvSpPr/>
            <p:nvPr/>
          </p:nvSpPr>
          <p:spPr bwMode="auto">
            <a:xfrm>
              <a:off x="3245135" y="2403594"/>
              <a:ext cx="361655" cy="380296"/>
            </a:xfrm>
            <a:prstGeom prst="rightArrow">
              <a:avLst/>
            </a:prstGeom>
            <a:gradFill flip="none" rotWithShape="1">
              <a:gsLst>
                <a:gs pos="0">
                  <a:srgbClr val="FFFFFF">
                    <a:lumMod val="50000"/>
                    <a:tint val="66000"/>
                    <a:satMod val="160000"/>
                  </a:srgbClr>
                </a:gs>
                <a:gs pos="50000">
                  <a:srgbClr val="FFFFFF">
                    <a:lumMod val="50000"/>
                    <a:tint val="44500"/>
                    <a:satMod val="160000"/>
                  </a:srgbClr>
                </a:gs>
                <a:gs pos="100000">
                  <a:srgbClr val="FFFFFF">
                    <a:lumMod val="50000"/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FFFFFF">
                  <a:satMod val="175000"/>
                  <a:alpha val="69000"/>
                </a:srgbClr>
              </a:glow>
            </a:effectLst>
          </p:spPr>
          <p:txBody>
            <a:bodyPr lIns="68580" tIns="34291" rIns="68580" bIns="34291"/>
            <a:lstStyle/>
            <a:p>
              <a:pPr algn="ctr" defTabSz="380990">
                <a:defRPr/>
              </a:pPr>
              <a:endParaRPr lang="en-US" sz="1351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373" name="组合 85"/>
            <p:cNvGrpSpPr>
              <a:grpSpLocks/>
            </p:cNvGrpSpPr>
            <p:nvPr/>
          </p:nvGrpSpPr>
          <p:grpSpPr bwMode="auto">
            <a:xfrm>
              <a:off x="3768328" y="1522810"/>
              <a:ext cx="1452563" cy="2085975"/>
              <a:chOff x="5078105" y="1351355"/>
              <a:chExt cx="2582382" cy="3707900"/>
            </a:xfrm>
          </p:grpSpPr>
          <p:sp>
            <p:nvSpPr>
              <p:cNvPr id="87" name="圆角矩形 86"/>
              <p:cNvSpPr>
                <a:spLocks noChangeArrowheads="1"/>
              </p:cNvSpPr>
              <p:nvPr/>
            </p:nvSpPr>
            <p:spPr bwMode="auto">
              <a:xfrm>
                <a:off x="5078105" y="1351355"/>
                <a:ext cx="2582382" cy="3707900"/>
              </a:xfrm>
              <a:prstGeom prst="roundRect">
                <a:avLst>
                  <a:gd name="adj" fmla="val 7347"/>
                </a:avLst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00">
                    <a:alpha val="3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88" name="AutoShape 142"/>
              <p:cNvSpPr>
                <a:spLocks noChangeArrowheads="1"/>
              </p:cNvSpPr>
              <p:nvPr/>
            </p:nvSpPr>
            <p:spPr bwMode="ltGray">
              <a:xfrm>
                <a:off x="5839243" y="3180844"/>
                <a:ext cx="1722434" cy="381000"/>
              </a:xfrm>
              <a:prstGeom prst="roundRect">
                <a:avLst>
                  <a:gd name="adj" fmla="val 18708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FFFFFF">
                    <a:satMod val="175000"/>
                    <a:alpha val="69000"/>
                  </a:srgbClr>
                </a:glow>
              </a:effectLst>
            </p:spPr>
            <p:txBody>
              <a:bodyPr lIns="68580" tIns="34291" rIns="68580" bIns="34291" anchor="ctr"/>
              <a:lstStyle>
                <a:lvl1pPr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zh-CN" altLang="en-US" sz="1300" b="1">
                    <a:solidFill>
                      <a:srgbClr val="254061"/>
                    </a:solidFill>
                    <a:latin typeface="微软雅黑" charset="-122"/>
                    <a:ea typeface="微软雅黑" charset="-122"/>
                  </a:rPr>
                  <a:t>预警种类配置</a:t>
                </a:r>
              </a:p>
            </p:txBody>
          </p:sp>
          <p:sp>
            <p:nvSpPr>
              <p:cNvPr id="89" name="AutoShape 142"/>
              <p:cNvSpPr>
                <a:spLocks noChangeArrowheads="1"/>
              </p:cNvSpPr>
              <p:nvPr/>
            </p:nvSpPr>
            <p:spPr bwMode="ltGray">
              <a:xfrm>
                <a:off x="5807211" y="4130510"/>
                <a:ext cx="1722434" cy="382587"/>
              </a:xfrm>
              <a:prstGeom prst="roundRect">
                <a:avLst>
                  <a:gd name="adj" fmla="val 18708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FFFFFF">
                    <a:satMod val="175000"/>
                    <a:alpha val="69000"/>
                  </a:srgbClr>
                </a:glow>
              </a:effectLst>
            </p:spPr>
            <p:txBody>
              <a:bodyPr lIns="68580" tIns="34291" rIns="68580" bIns="34291" anchor="ctr"/>
              <a:lstStyle>
                <a:lvl1pPr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zh-CN" altLang="en-US" sz="1300" b="1">
                    <a:solidFill>
                      <a:srgbClr val="254061"/>
                    </a:solidFill>
                    <a:latin typeface="微软雅黑" charset="-122"/>
                    <a:ea typeface="微软雅黑" charset="-122"/>
                  </a:rPr>
                  <a:t>预警条件配置</a:t>
                </a:r>
              </a:p>
            </p:txBody>
          </p:sp>
          <p:sp>
            <p:nvSpPr>
              <p:cNvPr id="90" name="AutoShape 142"/>
              <p:cNvSpPr>
                <a:spLocks noChangeArrowheads="1"/>
              </p:cNvSpPr>
              <p:nvPr/>
            </p:nvSpPr>
            <p:spPr bwMode="ltGray">
              <a:xfrm>
                <a:off x="5839243" y="2268463"/>
                <a:ext cx="1722434" cy="381000"/>
              </a:xfrm>
              <a:prstGeom prst="roundRect">
                <a:avLst>
                  <a:gd name="adj" fmla="val 18708"/>
                </a:avLst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FFFFFF">
                    <a:satMod val="175000"/>
                    <a:alpha val="69000"/>
                  </a:srgbClr>
                </a:glow>
              </a:effectLst>
            </p:spPr>
            <p:txBody>
              <a:bodyPr lIns="68580" tIns="34291" rIns="68580" bIns="34291" anchor="ctr"/>
              <a:lstStyle>
                <a:lvl1pPr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defTabSz="3810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381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zh-CN" altLang="en-US" sz="1300" b="1">
                    <a:solidFill>
                      <a:srgbClr val="254061"/>
                    </a:solidFill>
                    <a:latin typeface="微软雅黑" charset="-122"/>
                    <a:ea typeface="微软雅黑" charset="-122"/>
                  </a:rPr>
                  <a:t>预警等级配置</a:t>
                </a:r>
              </a:p>
            </p:txBody>
          </p:sp>
          <p:grpSp>
            <p:nvGrpSpPr>
              <p:cNvPr id="57399" name="组合 90"/>
              <p:cNvGrpSpPr>
                <a:grpSpLocks/>
              </p:cNvGrpSpPr>
              <p:nvPr/>
            </p:nvGrpSpPr>
            <p:grpSpPr bwMode="auto">
              <a:xfrm>
                <a:off x="5180000" y="2162889"/>
                <a:ext cx="607115" cy="647589"/>
                <a:chOff x="2367233" y="918448"/>
                <a:chExt cx="1099553" cy="1099553"/>
              </a:xfrm>
            </p:grpSpPr>
            <p:sp>
              <p:nvSpPr>
                <p:cNvPr id="99" name="椭圆 98"/>
                <p:cNvSpPr/>
                <p:nvPr/>
              </p:nvSpPr>
              <p:spPr>
                <a:xfrm>
                  <a:off x="2366702" y="916816"/>
                  <a:ext cx="1100239" cy="1099594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0" name="KSO_Shape"/>
                <p:cNvSpPr/>
                <p:nvPr/>
              </p:nvSpPr>
              <p:spPr bwMode="auto">
                <a:xfrm>
                  <a:off x="2677221" y="1164765"/>
                  <a:ext cx="490699" cy="567764"/>
                </a:xfrm>
                <a:custGeom>
                  <a:avLst/>
                  <a:gdLst>
                    <a:gd name="T0" fmla="*/ 2147483646 w 5822"/>
                    <a:gd name="T1" fmla="*/ 2147483646 h 6759"/>
                    <a:gd name="T2" fmla="*/ 2147483646 w 5822"/>
                    <a:gd name="T3" fmla="*/ 2147483646 h 6759"/>
                    <a:gd name="T4" fmla="*/ 2147483646 w 5822"/>
                    <a:gd name="T5" fmla="*/ 2147483646 h 6759"/>
                    <a:gd name="T6" fmla="*/ 2147483646 w 5822"/>
                    <a:gd name="T7" fmla="*/ 2147483646 h 6759"/>
                    <a:gd name="T8" fmla="*/ 2147483646 w 5822"/>
                    <a:gd name="T9" fmla="*/ 2147483646 h 6759"/>
                    <a:gd name="T10" fmla="*/ 2147483646 w 5822"/>
                    <a:gd name="T11" fmla="*/ 1253760573 h 6759"/>
                    <a:gd name="T12" fmla="*/ 2147483646 w 5822"/>
                    <a:gd name="T13" fmla="*/ 2147483646 h 6759"/>
                    <a:gd name="T14" fmla="*/ 2147483646 w 5822"/>
                    <a:gd name="T15" fmla="*/ 2147483646 h 6759"/>
                    <a:gd name="T16" fmla="*/ 2147483646 w 5822"/>
                    <a:gd name="T17" fmla="*/ 2147483646 h 6759"/>
                    <a:gd name="T18" fmla="*/ 2147483646 w 5822"/>
                    <a:gd name="T19" fmla="*/ 2147483646 h 6759"/>
                    <a:gd name="T20" fmla="*/ 2147483646 w 5822"/>
                    <a:gd name="T21" fmla="*/ 2147483646 h 6759"/>
                    <a:gd name="T22" fmla="*/ 2147483646 w 5822"/>
                    <a:gd name="T23" fmla="*/ 2147483646 h 6759"/>
                    <a:gd name="T24" fmla="*/ 2147483646 w 5822"/>
                    <a:gd name="T25" fmla="*/ 2147483646 h 6759"/>
                    <a:gd name="T26" fmla="*/ 2147483646 w 5822"/>
                    <a:gd name="T27" fmla="*/ 2147483646 h 6759"/>
                    <a:gd name="T28" fmla="*/ 2147483646 w 5822"/>
                    <a:gd name="T29" fmla="*/ 2147483646 h 6759"/>
                    <a:gd name="T30" fmla="*/ 2147483646 w 5822"/>
                    <a:gd name="T31" fmla="*/ 2147483646 h 6759"/>
                    <a:gd name="T32" fmla="*/ 2147483646 w 5822"/>
                    <a:gd name="T33" fmla="*/ 2147483646 h 6759"/>
                    <a:gd name="T34" fmla="*/ 2147483646 w 5822"/>
                    <a:gd name="T35" fmla="*/ 2147483646 h 6759"/>
                    <a:gd name="T36" fmla="*/ 2147483646 w 5822"/>
                    <a:gd name="T37" fmla="*/ 2147483646 h 6759"/>
                    <a:gd name="T38" fmla="*/ 2147483646 w 5822"/>
                    <a:gd name="T39" fmla="*/ 2147483646 h 6759"/>
                    <a:gd name="T40" fmla="*/ 0 w 5822"/>
                    <a:gd name="T41" fmla="*/ 2147483646 h 6759"/>
                    <a:gd name="T42" fmla="*/ 2147483646 w 5822"/>
                    <a:gd name="T43" fmla="*/ 2147483646 h 6759"/>
                    <a:gd name="T44" fmla="*/ 2147483646 w 5822"/>
                    <a:gd name="T45" fmla="*/ 2147483646 h 6759"/>
                    <a:gd name="T46" fmla="*/ 2147483646 w 5822"/>
                    <a:gd name="T47" fmla="*/ 2147483646 h 6759"/>
                    <a:gd name="T48" fmla="*/ 2147483646 w 5822"/>
                    <a:gd name="T49" fmla="*/ 2147483646 h 6759"/>
                    <a:gd name="T50" fmla="*/ 2147483646 w 5822"/>
                    <a:gd name="T51" fmla="*/ 2147483646 h 6759"/>
                    <a:gd name="T52" fmla="*/ 2147483646 w 5822"/>
                    <a:gd name="T53" fmla="*/ 2147483646 h 6759"/>
                    <a:gd name="T54" fmla="*/ 2147483646 w 5822"/>
                    <a:gd name="T55" fmla="*/ 2147483646 h 6759"/>
                    <a:gd name="T56" fmla="*/ 2147483646 w 5822"/>
                    <a:gd name="T57" fmla="*/ 2147483646 h 6759"/>
                    <a:gd name="T58" fmla="*/ 2147483646 w 5822"/>
                    <a:gd name="T59" fmla="*/ 2147483646 h 6759"/>
                    <a:gd name="T60" fmla="*/ 2147483646 w 5822"/>
                    <a:gd name="T61" fmla="*/ 2147483646 h 6759"/>
                    <a:gd name="T62" fmla="*/ 2147483646 w 5822"/>
                    <a:gd name="T63" fmla="*/ 2147483646 h 6759"/>
                    <a:gd name="T64" fmla="*/ 2147483646 w 5822"/>
                    <a:gd name="T65" fmla="*/ 2147483646 h 6759"/>
                    <a:gd name="T66" fmla="*/ 2147483646 w 5822"/>
                    <a:gd name="T67" fmla="*/ 2147483646 h 6759"/>
                    <a:gd name="T68" fmla="*/ 2147483646 w 5822"/>
                    <a:gd name="T69" fmla="*/ 2147483646 h 6759"/>
                    <a:gd name="T70" fmla="*/ 2147483646 w 5822"/>
                    <a:gd name="T71" fmla="*/ 2147483646 h 6759"/>
                    <a:gd name="T72" fmla="*/ 2147483646 w 5822"/>
                    <a:gd name="T73" fmla="*/ 2147483646 h 6759"/>
                    <a:gd name="T74" fmla="*/ 2147483646 w 5822"/>
                    <a:gd name="T75" fmla="*/ 2147483646 h 6759"/>
                    <a:gd name="T76" fmla="*/ 2147483646 w 5822"/>
                    <a:gd name="T77" fmla="*/ 2147483646 h 6759"/>
                    <a:gd name="T78" fmla="*/ 2147483646 w 5822"/>
                    <a:gd name="T79" fmla="*/ 2147483646 h 6759"/>
                    <a:gd name="T80" fmla="*/ 2147483646 w 5822"/>
                    <a:gd name="T81" fmla="*/ 2147483646 h 6759"/>
                    <a:gd name="T82" fmla="*/ 2147483646 w 5822"/>
                    <a:gd name="T83" fmla="*/ 2147483646 h 6759"/>
                    <a:gd name="T84" fmla="*/ 2147483646 w 5822"/>
                    <a:gd name="T85" fmla="*/ 2147483646 h 6759"/>
                    <a:gd name="T86" fmla="*/ 2147483646 w 5822"/>
                    <a:gd name="T87" fmla="*/ 2147483646 h 6759"/>
                    <a:gd name="T88" fmla="*/ 2147483646 w 5822"/>
                    <a:gd name="T89" fmla="*/ 2147483646 h 6759"/>
                    <a:gd name="T90" fmla="*/ 2147483646 w 5822"/>
                    <a:gd name="T91" fmla="*/ 2147483646 h 6759"/>
                    <a:gd name="T92" fmla="*/ 2147483646 w 5822"/>
                    <a:gd name="T93" fmla="*/ 2147483646 h 6759"/>
                    <a:gd name="T94" fmla="*/ 2147483646 w 5822"/>
                    <a:gd name="T95" fmla="*/ 2147483646 h 6759"/>
                    <a:gd name="T96" fmla="*/ 2147483646 w 5822"/>
                    <a:gd name="T97" fmla="*/ 2147483646 h 675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822" h="6759">
                      <a:moveTo>
                        <a:pt x="0" y="6351"/>
                      </a:moveTo>
                      <a:lnTo>
                        <a:pt x="129" y="6351"/>
                      </a:lnTo>
                      <a:lnTo>
                        <a:pt x="129" y="3057"/>
                      </a:lnTo>
                      <a:lnTo>
                        <a:pt x="129" y="2914"/>
                      </a:lnTo>
                      <a:lnTo>
                        <a:pt x="266" y="2865"/>
                      </a:lnTo>
                      <a:lnTo>
                        <a:pt x="1775" y="2337"/>
                      </a:lnTo>
                      <a:lnTo>
                        <a:pt x="1775" y="1515"/>
                      </a:lnTo>
                      <a:lnTo>
                        <a:pt x="1775" y="1386"/>
                      </a:lnTo>
                      <a:lnTo>
                        <a:pt x="1892" y="1331"/>
                      </a:lnTo>
                      <a:lnTo>
                        <a:pt x="4422" y="137"/>
                      </a:lnTo>
                      <a:lnTo>
                        <a:pt x="4714" y="0"/>
                      </a:lnTo>
                      <a:lnTo>
                        <a:pt x="4714" y="56"/>
                      </a:lnTo>
                      <a:lnTo>
                        <a:pt x="5511" y="532"/>
                      </a:lnTo>
                      <a:lnTo>
                        <a:pt x="5511" y="6326"/>
                      </a:lnTo>
                      <a:lnTo>
                        <a:pt x="5822" y="6326"/>
                      </a:lnTo>
                      <a:lnTo>
                        <a:pt x="5822" y="6734"/>
                      </a:lnTo>
                      <a:lnTo>
                        <a:pt x="4510" y="6734"/>
                      </a:lnTo>
                      <a:lnTo>
                        <a:pt x="4305" y="6734"/>
                      </a:lnTo>
                      <a:lnTo>
                        <a:pt x="4305" y="6529"/>
                      </a:lnTo>
                      <a:lnTo>
                        <a:pt x="4305" y="643"/>
                      </a:lnTo>
                      <a:lnTo>
                        <a:pt x="2183" y="1644"/>
                      </a:lnTo>
                      <a:lnTo>
                        <a:pt x="2183" y="2194"/>
                      </a:lnTo>
                      <a:lnTo>
                        <a:pt x="2798" y="1979"/>
                      </a:lnTo>
                      <a:lnTo>
                        <a:pt x="3035" y="1895"/>
                      </a:lnTo>
                      <a:lnTo>
                        <a:pt x="3035" y="1889"/>
                      </a:lnTo>
                      <a:lnTo>
                        <a:pt x="3042" y="1892"/>
                      </a:lnTo>
                      <a:lnTo>
                        <a:pt x="3068" y="1884"/>
                      </a:lnTo>
                      <a:lnTo>
                        <a:pt x="3068" y="1909"/>
                      </a:lnTo>
                      <a:lnTo>
                        <a:pt x="3862" y="2381"/>
                      </a:lnTo>
                      <a:lnTo>
                        <a:pt x="3862" y="6313"/>
                      </a:lnTo>
                      <a:lnTo>
                        <a:pt x="4177" y="6313"/>
                      </a:lnTo>
                      <a:lnTo>
                        <a:pt x="4177" y="6722"/>
                      </a:lnTo>
                      <a:lnTo>
                        <a:pt x="2865" y="6722"/>
                      </a:lnTo>
                      <a:lnTo>
                        <a:pt x="2661" y="6722"/>
                      </a:lnTo>
                      <a:lnTo>
                        <a:pt x="2661" y="6517"/>
                      </a:lnTo>
                      <a:lnTo>
                        <a:pt x="2661" y="2458"/>
                      </a:lnTo>
                      <a:lnTo>
                        <a:pt x="538" y="3202"/>
                      </a:lnTo>
                      <a:lnTo>
                        <a:pt x="538" y="6556"/>
                      </a:lnTo>
                      <a:lnTo>
                        <a:pt x="538" y="6759"/>
                      </a:lnTo>
                      <a:lnTo>
                        <a:pt x="334" y="6759"/>
                      </a:lnTo>
                      <a:lnTo>
                        <a:pt x="0" y="6759"/>
                      </a:lnTo>
                      <a:lnTo>
                        <a:pt x="0" y="6351"/>
                      </a:lnTo>
                      <a:close/>
                      <a:moveTo>
                        <a:pt x="776" y="6707"/>
                      </a:moveTo>
                      <a:lnTo>
                        <a:pt x="776" y="6707"/>
                      </a:lnTo>
                      <a:lnTo>
                        <a:pt x="1501" y="6707"/>
                      </a:lnTo>
                      <a:lnTo>
                        <a:pt x="2348" y="6707"/>
                      </a:lnTo>
                      <a:lnTo>
                        <a:pt x="2348" y="5989"/>
                      </a:lnTo>
                      <a:lnTo>
                        <a:pt x="1501" y="6044"/>
                      </a:lnTo>
                      <a:lnTo>
                        <a:pt x="776" y="6092"/>
                      </a:lnTo>
                      <a:lnTo>
                        <a:pt x="776" y="6707"/>
                      </a:lnTo>
                      <a:close/>
                      <a:moveTo>
                        <a:pt x="776" y="4048"/>
                      </a:moveTo>
                      <a:lnTo>
                        <a:pt x="776" y="4048"/>
                      </a:lnTo>
                      <a:lnTo>
                        <a:pt x="1501" y="3842"/>
                      </a:lnTo>
                      <a:lnTo>
                        <a:pt x="2348" y="3604"/>
                      </a:lnTo>
                      <a:lnTo>
                        <a:pt x="2348" y="2883"/>
                      </a:lnTo>
                      <a:lnTo>
                        <a:pt x="1501" y="3178"/>
                      </a:lnTo>
                      <a:lnTo>
                        <a:pt x="776" y="3431"/>
                      </a:lnTo>
                      <a:lnTo>
                        <a:pt x="776" y="4048"/>
                      </a:lnTo>
                      <a:close/>
                      <a:moveTo>
                        <a:pt x="776" y="4926"/>
                      </a:moveTo>
                      <a:lnTo>
                        <a:pt x="776" y="4926"/>
                      </a:lnTo>
                      <a:lnTo>
                        <a:pt x="1501" y="4788"/>
                      </a:lnTo>
                      <a:lnTo>
                        <a:pt x="2348" y="4628"/>
                      </a:lnTo>
                      <a:lnTo>
                        <a:pt x="2348" y="3909"/>
                      </a:lnTo>
                      <a:lnTo>
                        <a:pt x="1501" y="4124"/>
                      </a:lnTo>
                      <a:lnTo>
                        <a:pt x="776" y="4310"/>
                      </a:lnTo>
                      <a:lnTo>
                        <a:pt x="776" y="4926"/>
                      </a:lnTo>
                      <a:close/>
                      <a:moveTo>
                        <a:pt x="776" y="5811"/>
                      </a:moveTo>
                      <a:lnTo>
                        <a:pt x="776" y="5811"/>
                      </a:lnTo>
                      <a:lnTo>
                        <a:pt x="1501" y="5741"/>
                      </a:lnTo>
                      <a:lnTo>
                        <a:pt x="2348" y="5661"/>
                      </a:lnTo>
                      <a:lnTo>
                        <a:pt x="2348" y="4942"/>
                      </a:lnTo>
                      <a:lnTo>
                        <a:pt x="1501" y="5078"/>
                      </a:lnTo>
                      <a:lnTo>
                        <a:pt x="776" y="5194"/>
                      </a:lnTo>
                      <a:lnTo>
                        <a:pt x="776" y="58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 eaLnBrk="1" hangingPunct="1">
                    <a:defRPr/>
                  </a:pPr>
                  <a:endPara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7400" name="组合 91"/>
              <p:cNvGrpSpPr>
                <a:grpSpLocks/>
              </p:cNvGrpSpPr>
              <p:nvPr/>
            </p:nvGrpSpPr>
            <p:grpSpPr bwMode="auto">
              <a:xfrm>
                <a:off x="5148659" y="3060551"/>
                <a:ext cx="634507" cy="676807"/>
                <a:chOff x="1860789" y="2236803"/>
                <a:chExt cx="1099553" cy="1099553"/>
              </a:xfrm>
            </p:grpSpPr>
            <p:sp>
              <p:nvSpPr>
                <p:cNvPr id="97" name="椭圆 96"/>
                <p:cNvSpPr/>
                <p:nvPr/>
              </p:nvSpPr>
              <p:spPr>
                <a:xfrm>
                  <a:off x="1859569" y="2238167"/>
                  <a:ext cx="1100429" cy="109682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8" name="KSO_Shape"/>
                <p:cNvSpPr/>
                <p:nvPr/>
              </p:nvSpPr>
              <p:spPr bwMode="auto">
                <a:xfrm>
                  <a:off x="2086991" y="2561369"/>
                  <a:ext cx="649254" cy="484801"/>
                </a:xfrm>
                <a:custGeom>
                  <a:avLst/>
                  <a:gdLst>
                    <a:gd name="T0" fmla="*/ 151004 w 5185"/>
                    <a:gd name="T1" fmla="*/ 1065477 h 3880"/>
                    <a:gd name="T2" fmla="*/ 1873403 w 5185"/>
                    <a:gd name="T3" fmla="*/ 1297678 h 3880"/>
                    <a:gd name="T4" fmla="*/ 751713 w 5185"/>
                    <a:gd name="T5" fmla="*/ 1241832 h 3880"/>
                    <a:gd name="T6" fmla="*/ 1108464 w 5185"/>
                    <a:gd name="T7" fmla="*/ 1148144 h 3880"/>
                    <a:gd name="T8" fmla="*/ 751713 w 5185"/>
                    <a:gd name="T9" fmla="*/ 1241832 h 3880"/>
                    <a:gd name="T10" fmla="*/ 1726808 w 5185"/>
                    <a:gd name="T11" fmla="*/ 1012203 h 3880"/>
                    <a:gd name="T12" fmla="*/ 1726073 w 5185"/>
                    <a:gd name="T13" fmla="*/ 1007794 h 3880"/>
                    <a:gd name="T14" fmla="*/ 1726808 w 5185"/>
                    <a:gd name="T15" fmla="*/ 44089 h 3880"/>
                    <a:gd name="T16" fmla="*/ 1726441 w 5185"/>
                    <a:gd name="T17" fmla="*/ 39680 h 3880"/>
                    <a:gd name="T18" fmla="*/ 1724604 w 5185"/>
                    <a:gd name="T19" fmla="*/ 30862 h 3880"/>
                    <a:gd name="T20" fmla="*/ 1721297 w 5185"/>
                    <a:gd name="T21" fmla="*/ 23147 h 3880"/>
                    <a:gd name="T22" fmla="*/ 1716888 w 5185"/>
                    <a:gd name="T23" fmla="*/ 15798 h 3880"/>
                    <a:gd name="T24" fmla="*/ 1711010 w 5185"/>
                    <a:gd name="T25" fmla="*/ 9920 h 3880"/>
                    <a:gd name="T26" fmla="*/ 1703662 w 5185"/>
                    <a:gd name="T27" fmla="*/ 5144 h 3880"/>
                    <a:gd name="T28" fmla="*/ 1695946 w 5185"/>
                    <a:gd name="T29" fmla="*/ 1837 h 3880"/>
                    <a:gd name="T30" fmla="*/ 1687128 w 5185"/>
                    <a:gd name="T31" fmla="*/ 367 h 3880"/>
                    <a:gd name="T32" fmla="*/ 222281 w 5185"/>
                    <a:gd name="T33" fmla="*/ 0 h 3880"/>
                    <a:gd name="T34" fmla="*/ 217872 w 5185"/>
                    <a:gd name="T35" fmla="*/ 367 h 3880"/>
                    <a:gd name="T36" fmla="*/ 209054 w 5185"/>
                    <a:gd name="T37" fmla="*/ 1837 h 3880"/>
                    <a:gd name="T38" fmla="*/ 201338 w 5185"/>
                    <a:gd name="T39" fmla="*/ 5144 h 3880"/>
                    <a:gd name="T40" fmla="*/ 194358 w 5185"/>
                    <a:gd name="T41" fmla="*/ 9920 h 3880"/>
                    <a:gd name="T42" fmla="*/ 188112 w 5185"/>
                    <a:gd name="T43" fmla="*/ 15798 h 3880"/>
                    <a:gd name="T44" fmla="*/ 183336 w 5185"/>
                    <a:gd name="T45" fmla="*/ 23147 h 3880"/>
                    <a:gd name="T46" fmla="*/ 180029 w 5185"/>
                    <a:gd name="T47" fmla="*/ 30862 h 3880"/>
                    <a:gd name="T48" fmla="*/ 178559 w 5185"/>
                    <a:gd name="T49" fmla="*/ 39680 h 3880"/>
                    <a:gd name="T50" fmla="*/ 178192 w 5185"/>
                    <a:gd name="T51" fmla="*/ 1003386 h 3880"/>
                    <a:gd name="T52" fmla="*/ 178559 w 5185"/>
                    <a:gd name="T53" fmla="*/ 1007794 h 3880"/>
                    <a:gd name="T54" fmla="*/ 178192 w 5185"/>
                    <a:gd name="T55" fmla="*/ 1012203 h 3880"/>
                    <a:gd name="T56" fmla="*/ 1727176 w 5185"/>
                    <a:gd name="T57" fmla="*/ 1012571 h 3880"/>
                    <a:gd name="T58" fmla="*/ 1616954 w 5185"/>
                    <a:gd name="T59" fmla="*/ 937620 h 3880"/>
                    <a:gd name="T60" fmla="*/ 288046 w 5185"/>
                    <a:gd name="T61" fmla="*/ 109854 h 3880"/>
                    <a:gd name="T62" fmla="*/ 1616954 w 5185"/>
                    <a:gd name="T63" fmla="*/ 937620 h 3880"/>
                    <a:gd name="T64" fmla="*/ 4409 w 5185"/>
                    <a:gd name="T65" fmla="*/ 1350584 h 3880"/>
                    <a:gd name="T66" fmla="*/ 0 w 5185"/>
                    <a:gd name="T67" fmla="*/ 1359402 h 3880"/>
                    <a:gd name="T68" fmla="*/ 735 w 5185"/>
                    <a:gd name="T69" fmla="*/ 1369322 h 3880"/>
                    <a:gd name="T70" fmla="*/ 3307 w 5185"/>
                    <a:gd name="T71" fmla="*/ 1379977 h 3880"/>
                    <a:gd name="T72" fmla="*/ 7348 w 5185"/>
                    <a:gd name="T73" fmla="*/ 1390999 h 3880"/>
                    <a:gd name="T74" fmla="*/ 13227 w 5185"/>
                    <a:gd name="T75" fmla="*/ 1401654 h 3880"/>
                    <a:gd name="T76" fmla="*/ 19473 w 5185"/>
                    <a:gd name="T77" fmla="*/ 1411206 h 3880"/>
                    <a:gd name="T78" fmla="*/ 26821 w 5185"/>
                    <a:gd name="T79" fmla="*/ 1418554 h 3880"/>
                    <a:gd name="T80" fmla="*/ 35271 w 5185"/>
                    <a:gd name="T81" fmla="*/ 1423698 h 3880"/>
                    <a:gd name="T82" fmla="*/ 41884 w 5185"/>
                    <a:gd name="T83" fmla="*/ 1425168 h 3880"/>
                    <a:gd name="T84" fmla="*/ 1860911 w 5185"/>
                    <a:gd name="T85" fmla="*/ 1425535 h 3880"/>
                    <a:gd name="T86" fmla="*/ 1863116 w 5185"/>
                    <a:gd name="T87" fmla="*/ 1425168 h 3880"/>
                    <a:gd name="T88" fmla="*/ 1869729 w 5185"/>
                    <a:gd name="T89" fmla="*/ 1423698 h 3880"/>
                    <a:gd name="T90" fmla="*/ 1878179 w 5185"/>
                    <a:gd name="T91" fmla="*/ 1418554 h 3880"/>
                    <a:gd name="T92" fmla="*/ 1885527 w 5185"/>
                    <a:gd name="T93" fmla="*/ 1411206 h 3880"/>
                    <a:gd name="T94" fmla="*/ 1892141 w 5185"/>
                    <a:gd name="T95" fmla="*/ 1401654 h 3880"/>
                    <a:gd name="T96" fmla="*/ 1897652 w 5185"/>
                    <a:gd name="T97" fmla="*/ 1390999 h 3880"/>
                    <a:gd name="T98" fmla="*/ 1901693 w 5185"/>
                    <a:gd name="T99" fmla="*/ 1379977 h 3880"/>
                    <a:gd name="T100" fmla="*/ 1903898 w 5185"/>
                    <a:gd name="T101" fmla="*/ 1369322 h 3880"/>
                    <a:gd name="T102" fmla="*/ 1905000 w 5185"/>
                    <a:gd name="T103" fmla="*/ 1359402 h 388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5185" h="3880">
                      <a:moveTo>
                        <a:pt x="4775" y="2900"/>
                      </a:moveTo>
                      <a:lnTo>
                        <a:pt x="411" y="2900"/>
                      </a:lnTo>
                      <a:lnTo>
                        <a:pt x="87" y="3532"/>
                      </a:lnTo>
                      <a:lnTo>
                        <a:pt x="5099" y="3532"/>
                      </a:lnTo>
                      <a:lnTo>
                        <a:pt x="4775" y="2900"/>
                      </a:lnTo>
                      <a:close/>
                      <a:moveTo>
                        <a:pt x="2046" y="3380"/>
                      </a:moveTo>
                      <a:lnTo>
                        <a:pt x="2181" y="3125"/>
                      </a:lnTo>
                      <a:lnTo>
                        <a:pt x="3017" y="3125"/>
                      </a:lnTo>
                      <a:lnTo>
                        <a:pt x="3139" y="3380"/>
                      </a:lnTo>
                      <a:lnTo>
                        <a:pt x="2046" y="3380"/>
                      </a:lnTo>
                      <a:close/>
                      <a:moveTo>
                        <a:pt x="4700" y="2755"/>
                      </a:moveTo>
                      <a:lnTo>
                        <a:pt x="4700" y="2755"/>
                      </a:lnTo>
                      <a:lnTo>
                        <a:pt x="4698" y="2743"/>
                      </a:lnTo>
                      <a:lnTo>
                        <a:pt x="4700" y="2731"/>
                      </a:lnTo>
                      <a:lnTo>
                        <a:pt x="4700" y="120"/>
                      </a:lnTo>
                      <a:lnTo>
                        <a:pt x="4699" y="108"/>
                      </a:lnTo>
                      <a:lnTo>
                        <a:pt x="4697" y="95"/>
                      </a:lnTo>
                      <a:lnTo>
                        <a:pt x="4694" y="84"/>
                      </a:lnTo>
                      <a:lnTo>
                        <a:pt x="4690" y="73"/>
                      </a:lnTo>
                      <a:lnTo>
                        <a:pt x="4685" y="63"/>
                      </a:lnTo>
                      <a:lnTo>
                        <a:pt x="4680" y="53"/>
                      </a:lnTo>
                      <a:lnTo>
                        <a:pt x="4673" y="43"/>
                      </a:lnTo>
                      <a:lnTo>
                        <a:pt x="4665" y="34"/>
                      </a:lnTo>
                      <a:lnTo>
                        <a:pt x="4657" y="27"/>
                      </a:lnTo>
                      <a:lnTo>
                        <a:pt x="4647" y="20"/>
                      </a:lnTo>
                      <a:lnTo>
                        <a:pt x="4637" y="14"/>
                      </a:lnTo>
                      <a:lnTo>
                        <a:pt x="4627" y="9"/>
                      </a:lnTo>
                      <a:lnTo>
                        <a:pt x="4616" y="5"/>
                      </a:lnTo>
                      <a:lnTo>
                        <a:pt x="4605" y="2"/>
                      </a:lnTo>
                      <a:lnTo>
                        <a:pt x="4592" y="1"/>
                      </a:lnTo>
                      <a:lnTo>
                        <a:pt x="4580" y="0"/>
                      </a:lnTo>
                      <a:lnTo>
                        <a:pt x="605" y="0"/>
                      </a:lnTo>
                      <a:lnTo>
                        <a:pt x="593" y="1"/>
                      </a:lnTo>
                      <a:lnTo>
                        <a:pt x="581" y="2"/>
                      </a:lnTo>
                      <a:lnTo>
                        <a:pt x="569" y="5"/>
                      </a:lnTo>
                      <a:lnTo>
                        <a:pt x="558" y="9"/>
                      </a:lnTo>
                      <a:lnTo>
                        <a:pt x="548" y="14"/>
                      </a:lnTo>
                      <a:lnTo>
                        <a:pt x="538" y="20"/>
                      </a:lnTo>
                      <a:lnTo>
                        <a:pt x="529" y="27"/>
                      </a:lnTo>
                      <a:lnTo>
                        <a:pt x="521" y="34"/>
                      </a:lnTo>
                      <a:lnTo>
                        <a:pt x="512" y="43"/>
                      </a:lnTo>
                      <a:lnTo>
                        <a:pt x="505" y="53"/>
                      </a:lnTo>
                      <a:lnTo>
                        <a:pt x="499" y="63"/>
                      </a:lnTo>
                      <a:lnTo>
                        <a:pt x="494" y="73"/>
                      </a:lnTo>
                      <a:lnTo>
                        <a:pt x="490" y="84"/>
                      </a:lnTo>
                      <a:lnTo>
                        <a:pt x="488" y="95"/>
                      </a:lnTo>
                      <a:lnTo>
                        <a:pt x="486" y="108"/>
                      </a:lnTo>
                      <a:lnTo>
                        <a:pt x="485" y="120"/>
                      </a:lnTo>
                      <a:lnTo>
                        <a:pt x="485" y="2731"/>
                      </a:lnTo>
                      <a:lnTo>
                        <a:pt x="486" y="2743"/>
                      </a:lnTo>
                      <a:lnTo>
                        <a:pt x="485" y="2755"/>
                      </a:lnTo>
                      <a:lnTo>
                        <a:pt x="484" y="2756"/>
                      </a:lnTo>
                      <a:lnTo>
                        <a:pt x="4701" y="2756"/>
                      </a:lnTo>
                      <a:lnTo>
                        <a:pt x="4700" y="2755"/>
                      </a:lnTo>
                      <a:close/>
                      <a:moveTo>
                        <a:pt x="4401" y="2552"/>
                      </a:moveTo>
                      <a:lnTo>
                        <a:pt x="784" y="2552"/>
                      </a:lnTo>
                      <a:lnTo>
                        <a:pt x="784" y="299"/>
                      </a:lnTo>
                      <a:lnTo>
                        <a:pt x="4401" y="299"/>
                      </a:lnTo>
                      <a:lnTo>
                        <a:pt x="4401" y="2552"/>
                      </a:lnTo>
                      <a:close/>
                      <a:moveTo>
                        <a:pt x="5172" y="3676"/>
                      </a:moveTo>
                      <a:lnTo>
                        <a:pt x="12" y="3676"/>
                      </a:lnTo>
                      <a:lnTo>
                        <a:pt x="0" y="3700"/>
                      </a:lnTo>
                      <a:lnTo>
                        <a:pt x="1" y="3713"/>
                      </a:lnTo>
                      <a:lnTo>
                        <a:pt x="2" y="3727"/>
                      </a:lnTo>
                      <a:lnTo>
                        <a:pt x="5" y="3741"/>
                      </a:lnTo>
                      <a:lnTo>
                        <a:pt x="9" y="3756"/>
                      </a:lnTo>
                      <a:lnTo>
                        <a:pt x="14" y="3771"/>
                      </a:lnTo>
                      <a:lnTo>
                        <a:pt x="20" y="3786"/>
                      </a:lnTo>
                      <a:lnTo>
                        <a:pt x="28" y="3801"/>
                      </a:lnTo>
                      <a:lnTo>
                        <a:pt x="36" y="3815"/>
                      </a:lnTo>
                      <a:lnTo>
                        <a:pt x="44" y="3828"/>
                      </a:lnTo>
                      <a:lnTo>
                        <a:pt x="53" y="3841"/>
                      </a:lnTo>
                      <a:lnTo>
                        <a:pt x="63" y="3852"/>
                      </a:lnTo>
                      <a:lnTo>
                        <a:pt x="73" y="3861"/>
                      </a:lnTo>
                      <a:lnTo>
                        <a:pt x="85" y="3869"/>
                      </a:lnTo>
                      <a:lnTo>
                        <a:pt x="96" y="3875"/>
                      </a:lnTo>
                      <a:lnTo>
                        <a:pt x="108" y="3878"/>
                      </a:lnTo>
                      <a:lnTo>
                        <a:pt x="114" y="3879"/>
                      </a:lnTo>
                      <a:lnTo>
                        <a:pt x="120" y="3880"/>
                      </a:lnTo>
                      <a:lnTo>
                        <a:pt x="5065" y="3880"/>
                      </a:lnTo>
                      <a:lnTo>
                        <a:pt x="5071" y="3879"/>
                      </a:lnTo>
                      <a:lnTo>
                        <a:pt x="5077" y="3878"/>
                      </a:lnTo>
                      <a:lnTo>
                        <a:pt x="5089" y="3875"/>
                      </a:lnTo>
                      <a:lnTo>
                        <a:pt x="5101" y="3869"/>
                      </a:lnTo>
                      <a:lnTo>
                        <a:pt x="5112" y="3861"/>
                      </a:lnTo>
                      <a:lnTo>
                        <a:pt x="5122" y="3852"/>
                      </a:lnTo>
                      <a:lnTo>
                        <a:pt x="5132" y="3841"/>
                      </a:lnTo>
                      <a:lnTo>
                        <a:pt x="5141" y="3828"/>
                      </a:lnTo>
                      <a:lnTo>
                        <a:pt x="5150" y="3815"/>
                      </a:lnTo>
                      <a:lnTo>
                        <a:pt x="5158" y="3801"/>
                      </a:lnTo>
                      <a:lnTo>
                        <a:pt x="5165" y="3786"/>
                      </a:lnTo>
                      <a:lnTo>
                        <a:pt x="5171" y="3771"/>
                      </a:lnTo>
                      <a:lnTo>
                        <a:pt x="5176" y="3756"/>
                      </a:lnTo>
                      <a:lnTo>
                        <a:pt x="5180" y="3741"/>
                      </a:lnTo>
                      <a:lnTo>
                        <a:pt x="5182" y="3727"/>
                      </a:lnTo>
                      <a:lnTo>
                        <a:pt x="5184" y="3713"/>
                      </a:lnTo>
                      <a:lnTo>
                        <a:pt x="5185" y="3700"/>
                      </a:lnTo>
                      <a:lnTo>
                        <a:pt x="5172" y="367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bIns="270000"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 eaLnBrk="1" hangingPunct="1">
                    <a:defRPr/>
                  </a:pPr>
                  <a:endPara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7401" name="组合 92"/>
              <p:cNvGrpSpPr>
                <a:grpSpLocks/>
              </p:cNvGrpSpPr>
              <p:nvPr/>
            </p:nvGrpSpPr>
            <p:grpSpPr bwMode="auto">
              <a:xfrm>
                <a:off x="5180000" y="3984111"/>
                <a:ext cx="598815" cy="638736"/>
                <a:chOff x="2508861" y="3460939"/>
                <a:chExt cx="1099553" cy="1099553"/>
              </a:xfrm>
            </p:grpSpPr>
            <p:sp>
              <p:nvSpPr>
                <p:cNvPr id="95" name="椭圆 94"/>
                <p:cNvSpPr/>
                <p:nvPr/>
              </p:nvSpPr>
              <p:spPr>
                <a:xfrm>
                  <a:off x="2508322" y="3460978"/>
                  <a:ext cx="1099942" cy="110026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6" name="KSO_Shape"/>
                <p:cNvSpPr/>
                <p:nvPr/>
              </p:nvSpPr>
              <p:spPr bwMode="auto">
                <a:xfrm>
                  <a:off x="2803714" y="3810729"/>
                  <a:ext cx="520821" cy="440831"/>
                </a:xfrm>
                <a:custGeom>
                  <a:avLst/>
                  <a:gdLst>
                    <a:gd name="T0" fmla="*/ 332222 w 2301876"/>
                    <a:gd name="T1" fmla="*/ 1410232 h 1941513"/>
                    <a:gd name="T2" fmla="*/ 321717 w 2301876"/>
                    <a:gd name="T3" fmla="*/ 1470415 h 1941513"/>
                    <a:gd name="T4" fmla="*/ 382384 w 2301876"/>
                    <a:gd name="T5" fmla="*/ 1525343 h 1941513"/>
                    <a:gd name="T6" fmla="*/ 696485 w 2301876"/>
                    <a:gd name="T7" fmla="*/ 1509573 h 1941513"/>
                    <a:gd name="T8" fmla="*/ 723010 w 2301876"/>
                    <a:gd name="T9" fmla="*/ 1444398 h 1941513"/>
                    <a:gd name="T10" fmla="*/ 671273 w 2301876"/>
                    <a:gd name="T11" fmla="*/ 1380797 h 1941513"/>
                    <a:gd name="T12" fmla="*/ 1348867 w 2301876"/>
                    <a:gd name="T13" fmla="*/ 1247408 h 1941513"/>
                    <a:gd name="T14" fmla="*/ 1327043 w 2301876"/>
                    <a:gd name="T15" fmla="*/ 1320445 h 1941513"/>
                    <a:gd name="T16" fmla="*/ 1593934 w 2301876"/>
                    <a:gd name="T17" fmla="*/ 1356438 h 1941513"/>
                    <a:gd name="T18" fmla="*/ 1647838 w 2301876"/>
                    <a:gd name="T19" fmla="*/ 1303105 h 1941513"/>
                    <a:gd name="T20" fmla="*/ 1606030 w 2301876"/>
                    <a:gd name="T21" fmla="*/ 1239789 h 1941513"/>
                    <a:gd name="T22" fmla="*/ 1529191 w 2301876"/>
                    <a:gd name="T23" fmla="*/ 516517 h 1941513"/>
                    <a:gd name="T24" fmla="*/ 1584982 w 2301876"/>
                    <a:gd name="T25" fmla="*/ 576970 h 1941513"/>
                    <a:gd name="T26" fmla="*/ 1601035 w 2301876"/>
                    <a:gd name="T27" fmla="*/ 667649 h 1941513"/>
                    <a:gd name="T28" fmla="*/ 1640510 w 2301876"/>
                    <a:gd name="T29" fmla="*/ 716799 h 1941513"/>
                    <a:gd name="T30" fmla="*/ 1583140 w 2301876"/>
                    <a:gd name="T31" fmla="*/ 840071 h 1941513"/>
                    <a:gd name="T32" fmla="*/ 1691827 w 2301876"/>
                    <a:gd name="T33" fmla="*/ 916820 h 1941513"/>
                    <a:gd name="T34" fmla="*/ 1229710 w 2301876"/>
                    <a:gd name="T35" fmla="*/ 1106063 h 1941513"/>
                    <a:gd name="T36" fmla="*/ 1284448 w 2301876"/>
                    <a:gd name="T37" fmla="*/ 909460 h 1941513"/>
                    <a:gd name="T38" fmla="*/ 1396556 w 2301876"/>
                    <a:gd name="T39" fmla="*/ 836654 h 1941513"/>
                    <a:gd name="T40" fmla="*/ 1335239 w 2301876"/>
                    <a:gd name="T41" fmla="*/ 712857 h 1941513"/>
                    <a:gd name="T42" fmla="*/ 1370240 w 2301876"/>
                    <a:gd name="T43" fmla="*/ 660815 h 1941513"/>
                    <a:gd name="T44" fmla="*/ 1388398 w 2301876"/>
                    <a:gd name="T45" fmla="*/ 571451 h 1941513"/>
                    <a:gd name="T46" fmla="*/ 1446031 w 2301876"/>
                    <a:gd name="T47" fmla="*/ 514152 h 1941513"/>
                    <a:gd name="T48" fmla="*/ 570227 w 2301876"/>
                    <a:gd name="T49" fmla="*/ 477627 h 1941513"/>
                    <a:gd name="T50" fmla="*/ 641756 w 2301876"/>
                    <a:gd name="T51" fmla="*/ 549062 h 1941513"/>
                    <a:gd name="T52" fmla="*/ 661216 w 2301876"/>
                    <a:gd name="T53" fmla="*/ 657005 h 1941513"/>
                    <a:gd name="T54" fmla="*/ 633078 w 2301876"/>
                    <a:gd name="T55" fmla="*/ 739471 h 1941513"/>
                    <a:gd name="T56" fmla="*/ 574697 w 2301876"/>
                    <a:gd name="T57" fmla="*/ 792786 h 1941513"/>
                    <a:gd name="T58" fmla="*/ 708552 w 2301876"/>
                    <a:gd name="T59" fmla="*/ 915697 h 1941513"/>
                    <a:gd name="T60" fmla="*/ 815320 w 2301876"/>
                    <a:gd name="T61" fmla="*/ 1036508 h 1941513"/>
                    <a:gd name="T62" fmla="*/ 222836 w 2301876"/>
                    <a:gd name="T63" fmla="*/ 1047276 h 1941513"/>
                    <a:gd name="T64" fmla="*/ 324870 w 2301876"/>
                    <a:gd name="T65" fmla="*/ 922526 h 1941513"/>
                    <a:gd name="T66" fmla="*/ 473189 w 2301876"/>
                    <a:gd name="T67" fmla="*/ 794886 h 1941513"/>
                    <a:gd name="T68" fmla="*/ 413493 w 2301876"/>
                    <a:gd name="T69" fmla="*/ 744461 h 1941513"/>
                    <a:gd name="T70" fmla="*/ 382462 w 2301876"/>
                    <a:gd name="T71" fmla="*/ 663570 h 1941513"/>
                    <a:gd name="T72" fmla="*/ 397978 w 2301876"/>
                    <a:gd name="T73" fmla="*/ 556154 h 1941513"/>
                    <a:gd name="T74" fmla="*/ 466878 w 2301876"/>
                    <a:gd name="T75" fmla="*/ 480778 h 1941513"/>
                    <a:gd name="T76" fmla="*/ 140242 w 2301876"/>
                    <a:gd name="T77" fmla="*/ 134558 h 1941513"/>
                    <a:gd name="T78" fmla="*/ 133677 w 2301876"/>
                    <a:gd name="T79" fmla="*/ 1210760 h 1941513"/>
                    <a:gd name="T80" fmla="*/ 198545 w 2301876"/>
                    <a:gd name="T81" fmla="*/ 1290654 h 1941513"/>
                    <a:gd name="T82" fmla="*/ 905010 w 2301876"/>
                    <a:gd name="T83" fmla="*/ 1223901 h 1941513"/>
                    <a:gd name="T84" fmla="*/ 906061 w 2301876"/>
                    <a:gd name="T85" fmla="*/ 137186 h 1941513"/>
                    <a:gd name="T86" fmla="*/ 1795088 w 2301876"/>
                    <a:gd name="T87" fmla="*/ 130835 h 1941513"/>
                    <a:gd name="T88" fmla="*/ 1869239 w 2301876"/>
                    <a:gd name="T89" fmla="*/ 166040 h 1941513"/>
                    <a:gd name="T90" fmla="*/ 1904211 w 2301876"/>
                    <a:gd name="T91" fmla="*/ 240391 h 1941513"/>
                    <a:gd name="T92" fmla="*/ 1879757 w 2301876"/>
                    <a:gd name="T93" fmla="*/ 1330166 h 1941513"/>
                    <a:gd name="T94" fmla="*/ 1769057 w 2301876"/>
                    <a:gd name="T95" fmla="*/ 1410033 h 1941513"/>
                    <a:gd name="T96" fmla="*/ 1237904 w 2301876"/>
                    <a:gd name="T97" fmla="*/ 1415550 h 1941513"/>
                    <a:gd name="T98" fmla="*/ 1189785 w 2301876"/>
                    <a:gd name="T99" fmla="*/ 1139429 h 1941513"/>
                    <a:gd name="T100" fmla="*/ 1756435 w 2301876"/>
                    <a:gd name="T101" fmla="*/ 1159921 h 1941513"/>
                    <a:gd name="T102" fmla="*/ 1799821 w 2301876"/>
                    <a:gd name="T103" fmla="*/ 1088198 h 1941513"/>
                    <a:gd name="T104" fmla="*/ 898445 w 2301876"/>
                    <a:gd name="T105" fmla="*/ 262 h 1941513"/>
                    <a:gd name="T106" fmla="*/ 992990 w 2301876"/>
                    <a:gd name="T107" fmla="*/ 39421 h 1941513"/>
                    <a:gd name="T108" fmla="*/ 1041313 w 2301876"/>
                    <a:gd name="T109" fmla="*/ 129302 h 1941513"/>
                    <a:gd name="T110" fmla="*/ 1017414 w 2301876"/>
                    <a:gd name="T111" fmla="*/ 1483030 h 1941513"/>
                    <a:gd name="T112" fmla="*/ 887939 w 2301876"/>
                    <a:gd name="T113" fmla="*/ 1588417 h 1941513"/>
                    <a:gd name="T114" fmla="*/ 200909 w 2301876"/>
                    <a:gd name="T115" fmla="*/ 1599454 h 1941513"/>
                    <a:gd name="T116" fmla="*/ 45959 w 2301876"/>
                    <a:gd name="T117" fmla="*/ 1513779 h 1941513"/>
                    <a:gd name="T118" fmla="*/ 0 w 2301876"/>
                    <a:gd name="T119" fmla="*/ 152429 h 1941513"/>
                    <a:gd name="T120" fmla="*/ 34667 w 2301876"/>
                    <a:gd name="T121" fmla="*/ 55452 h 1941513"/>
                    <a:gd name="T122" fmla="*/ 121596 w 2301876"/>
                    <a:gd name="T123" fmla="*/ 2891 h 194151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01876" h="1941513">
                      <a:moveTo>
                        <a:pt x="475693" y="1664563"/>
                      </a:moveTo>
                      <a:lnTo>
                        <a:pt x="471250" y="1664880"/>
                      </a:lnTo>
                      <a:lnTo>
                        <a:pt x="466490" y="1665198"/>
                      </a:lnTo>
                      <a:lnTo>
                        <a:pt x="462047" y="1665515"/>
                      </a:lnTo>
                      <a:lnTo>
                        <a:pt x="457605" y="1666468"/>
                      </a:lnTo>
                      <a:lnTo>
                        <a:pt x="453162" y="1667421"/>
                      </a:lnTo>
                      <a:lnTo>
                        <a:pt x="449354" y="1668691"/>
                      </a:lnTo>
                      <a:lnTo>
                        <a:pt x="440786" y="1671550"/>
                      </a:lnTo>
                      <a:lnTo>
                        <a:pt x="433170" y="1675679"/>
                      </a:lnTo>
                      <a:lnTo>
                        <a:pt x="425553" y="1680125"/>
                      </a:lnTo>
                      <a:lnTo>
                        <a:pt x="418572" y="1685207"/>
                      </a:lnTo>
                      <a:lnTo>
                        <a:pt x="412542" y="1691241"/>
                      </a:lnTo>
                      <a:lnTo>
                        <a:pt x="406513" y="1697276"/>
                      </a:lnTo>
                      <a:lnTo>
                        <a:pt x="401435" y="1704263"/>
                      </a:lnTo>
                      <a:lnTo>
                        <a:pt x="396993" y="1711886"/>
                      </a:lnTo>
                      <a:lnTo>
                        <a:pt x="392867" y="1719508"/>
                      </a:lnTo>
                      <a:lnTo>
                        <a:pt x="390011" y="1728083"/>
                      </a:lnTo>
                      <a:lnTo>
                        <a:pt x="388742" y="1732212"/>
                      </a:lnTo>
                      <a:lnTo>
                        <a:pt x="387790" y="1736341"/>
                      </a:lnTo>
                      <a:lnTo>
                        <a:pt x="386838" y="1740787"/>
                      </a:lnTo>
                      <a:lnTo>
                        <a:pt x="386203" y="1745552"/>
                      </a:lnTo>
                      <a:lnTo>
                        <a:pt x="385886" y="1749998"/>
                      </a:lnTo>
                      <a:lnTo>
                        <a:pt x="385886" y="1754444"/>
                      </a:lnTo>
                      <a:lnTo>
                        <a:pt x="385886" y="1759209"/>
                      </a:lnTo>
                      <a:lnTo>
                        <a:pt x="386203" y="1763655"/>
                      </a:lnTo>
                      <a:lnTo>
                        <a:pt x="386838" y="1768419"/>
                      </a:lnTo>
                      <a:lnTo>
                        <a:pt x="387790" y="1772865"/>
                      </a:lnTo>
                      <a:lnTo>
                        <a:pt x="388742" y="1776994"/>
                      </a:lnTo>
                      <a:lnTo>
                        <a:pt x="390011" y="1781441"/>
                      </a:lnTo>
                      <a:lnTo>
                        <a:pt x="392867" y="1789698"/>
                      </a:lnTo>
                      <a:lnTo>
                        <a:pt x="396993" y="1797639"/>
                      </a:lnTo>
                      <a:lnTo>
                        <a:pt x="401435" y="1804943"/>
                      </a:lnTo>
                      <a:lnTo>
                        <a:pt x="406513" y="1812248"/>
                      </a:lnTo>
                      <a:lnTo>
                        <a:pt x="412542" y="1818283"/>
                      </a:lnTo>
                      <a:lnTo>
                        <a:pt x="418572" y="1824317"/>
                      </a:lnTo>
                      <a:lnTo>
                        <a:pt x="425553" y="1829399"/>
                      </a:lnTo>
                      <a:lnTo>
                        <a:pt x="433170" y="1833845"/>
                      </a:lnTo>
                      <a:lnTo>
                        <a:pt x="440786" y="1837657"/>
                      </a:lnTo>
                      <a:lnTo>
                        <a:pt x="449354" y="1840515"/>
                      </a:lnTo>
                      <a:lnTo>
                        <a:pt x="453162" y="1842103"/>
                      </a:lnTo>
                      <a:lnTo>
                        <a:pt x="457605" y="1842738"/>
                      </a:lnTo>
                      <a:lnTo>
                        <a:pt x="462047" y="1843374"/>
                      </a:lnTo>
                      <a:lnTo>
                        <a:pt x="466490" y="1844326"/>
                      </a:lnTo>
                      <a:lnTo>
                        <a:pt x="471250" y="1844644"/>
                      </a:lnTo>
                      <a:lnTo>
                        <a:pt x="475693" y="1844644"/>
                      </a:lnTo>
                      <a:lnTo>
                        <a:pt x="784465" y="1844644"/>
                      </a:lnTo>
                      <a:lnTo>
                        <a:pt x="788908" y="1844644"/>
                      </a:lnTo>
                      <a:lnTo>
                        <a:pt x="793668" y="1844326"/>
                      </a:lnTo>
                      <a:lnTo>
                        <a:pt x="798111" y="1843374"/>
                      </a:lnTo>
                      <a:lnTo>
                        <a:pt x="802553" y="1842738"/>
                      </a:lnTo>
                      <a:lnTo>
                        <a:pt x="806996" y="1842103"/>
                      </a:lnTo>
                      <a:lnTo>
                        <a:pt x="811122" y="1840515"/>
                      </a:lnTo>
                      <a:lnTo>
                        <a:pt x="819690" y="1837657"/>
                      </a:lnTo>
                      <a:lnTo>
                        <a:pt x="827306" y="1833845"/>
                      </a:lnTo>
                      <a:lnTo>
                        <a:pt x="834605" y="1829399"/>
                      </a:lnTo>
                      <a:lnTo>
                        <a:pt x="841586" y="1824317"/>
                      </a:lnTo>
                      <a:lnTo>
                        <a:pt x="847933" y="1818283"/>
                      </a:lnTo>
                      <a:lnTo>
                        <a:pt x="853963" y="1812248"/>
                      </a:lnTo>
                      <a:lnTo>
                        <a:pt x="859040" y="1804943"/>
                      </a:lnTo>
                      <a:lnTo>
                        <a:pt x="863483" y="1797639"/>
                      </a:lnTo>
                      <a:lnTo>
                        <a:pt x="867608" y="1789698"/>
                      </a:lnTo>
                      <a:lnTo>
                        <a:pt x="870464" y="1781441"/>
                      </a:lnTo>
                      <a:lnTo>
                        <a:pt x="871734" y="1776994"/>
                      </a:lnTo>
                      <a:lnTo>
                        <a:pt x="872686" y="1772865"/>
                      </a:lnTo>
                      <a:lnTo>
                        <a:pt x="873320" y="1768419"/>
                      </a:lnTo>
                      <a:lnTo>
                        <a:pt x="873638" y="1763655"/>
                      </a:lnTo>
                      <a:lnTo>
                        <a:pt x="874272" y="1759209"/>
                      </a:lnTo>
                      <a:lnTo>
                        <a:pt x="874590" y="1754444"/>
                      </a:lnTo>
                      <a:lnTo>
                        <a:pt x="874272" y="1749998"/>
                      </a:lnTo>
                      <a:lnTo>
                        <a:pt x="873638" y="1745552"/>
                      </a:lnTo>
                      <a:lnTo>
                        <a:pt x="873320" y="1740787"/>
                      </a:lnTo>
                      <a:lnTo>
                        <a:pt x="872686" y="1736341"/>
                      </a:lnTo>
                      <a:lnTo>
                        <a:pt x="871734" y="1732212"/>
                      </a:lnTo>
                      <a:lnTo>
                        <a:pt x="870464" y="1728083"/>
                      </a:lnTo>
                      <a:lnTo>
                        <a:pt x="867608" y="1719508"/>
                      </a:lnTo>
                      <a:lnTo>
                        <a:pt x="863483" y="1711886"/>
                      </a:lnTo>
                      <a:lnTo>
                        <a:pt x="859040" y="1704263"/>
                      </a:lnTo>
                      <a:lnTo>
                        <a:pt x="853963" y="1697276"/>
                      </a:lnTo>
                      <a:lnTo>
                        <a:pt x="847933" y="1691241"/>
                      </a:lnTo>
                      <a:lnTo>
                        <a:pt x="841586" y="1685207"/>
                      </a:lnTo>
                      <a:lnTo>
                        <a:pt x="834605" y="1680125"/>
                      </a:lnTo>
                      <a:lnTo>
                        <a:pt x="827306" y="1675679"/>
                      </a:lnTo>
                      <a:lnTo>
                        <a:pt x="819690" y="1671550"/>
                      </a:lnTo>
                      <a:lnTo>
                        <a:pt x="811122" y="1668691"/>
                      </a:lnTo>
                      <a:lnTo>
                        <a:pt x="806996" y="1667421"/>
                      </a:lnTo>
                      <a:lnTo>
                        <a:pt x="802553" y="1666468"/>
                      </a:lnTo>
                      <a:lnTo>
                        <a:pt x="798111" y="1665515"/>
                      </a:lnTo>
                      <a:lnTo>
                        <a:pt x="793668" y="1665198"/>
                      </a:lnTo>
                      <a:lnTo>
                        <a:pt x="788908" y="1664880"/>
                      </a:lnTo>
                      <a:lnTo>
                        <a:pt x="784465" y="1664563"/>
                      </a:lnTo>
                      <a:lnTo>
                        <a:pt x="475693" y="1664563"/>
                      </a:lnTo>
                      <a:close/>
                      <a:moveTo>
                        <a:pt x="1670551" y="1495108"/>
                      </a:moveTo>
                      <a:lnTo>
                        <a:pt x="1662926" y="1495425"/>
                      </a:lnTo>
                      <a:lnTo>
                        <a:pt x="1655936" y="1496695"/>
                      </a:lnTo>
                      <a:lnTo>
                        <a:pt x="1648946" y="1498283"/>
                      </a:lnTo>
                      <a:lnTo>
                        <a:pt x="1642274" y="1500823"/>
                      </a:lnTo>
                      <a:lnTo>
                        <a:pt x="1636237" y="1503998"/>
                      </a:lnTo>
                      <a:lnTo>
                        <a:pt x="1629882" y="1507490"/>
                      </a:lnTo>
                      <a:lnTo>
                        <a:pt x="1624481" y="1511618"/>
                      </a:lnTo>
                      <a:lnTo>
                        <a:pt x="1619080" y="1516380"/>
                      </a:lnTo>
                      <a:lnTo>
                        <a:pt x="1614631" y="1521778"/>
                      </a:lnTo>
                      <a:lnTo>
                        <a:pt x="1610183" y="1527175"/>
                      </a:lnTo>
                      <a:lnTo>
                        <a:pt x="1606688" y="1533208"/>
                      </a:lnTo>
                      <a:lnTo>
                        <a:pt x="1603511" y="1539240"/>
                      </a:lnTo>
                      <a:lnTo>
                        <a:pt x="1601605" y="1545908"/>
                      </a:lnTo>
                      <a:lnTo>
                        <a:pt x="1599698" y="1552893"/>
                      </a:lnTo>
                      <a:lnTo>
                        <a:pt x="1598427" y="1559878"/>
                      </a:lnTo>
                      <a:lnTo>
                        <a:pt x="1598110" y="1567498"/>
                      </a:lnTo>
                      <a:lnTo>
                        <a:pt x="1598427" y="1574800"/>
                      </a:lnTo>
                      <a:lnTo>
                        <a:pt x="1599698" y="1582103"/>
                      </a:lnTo>
                      <a:lnTo>
                        <a:pt x="1601605" y="1589088"/>
                      </a:lnTo>
                      <a:lnTo>
                        <a:pt x="1603511" y="1595755"/>
                      </a:lnTo>
                      <a:lnTo>
                        <a:pt x="1606688" y="1602105"/>
                      </a:lnTo>
                      <a:lnTo>
                        <a:pt x="1610183" y="1607820"/>
                      </a:lnTo>
                      <a:lnTo>
                        <a:pt x="1614631" y="1613535"/>
                      </a:lnTo>
                      <a:lnTo>
                        <a:pt x="1619080" y="1618615"/>
                      </a:lnTo>
                      <a:lnTo>
                        <a:pt x="1624481" y="1623378"/>
                      </a:lnTo>
                      <a:lnTo>
                        <a:pt x="1629882" y="1627505"/>
                      </a:lnTo>
                      <a:lnTo>
                        <a:pt x="1636237" y="1630998"/>
                      </a:lnTo>
                      <a:lnTo>
                        <a:pt x="1642274" y="1634173"/>
                      </a:lnTo>
                      <a:lnTo>
                        <a:pt x="1648946" y="1636713"/>
                      </a:lnTo>
                      <a:lnTo>
                        <a:pt x="1655936" y="1638300"/>
                      </a:lnTo>
                      <a:lnTo>
                        <a:pt x="1662926" y="1639253"/>
                      </a:lnTo>
                      <a:lnTo>
                        <a:pt x="1670551" y="1639570"/>
                      </a:lnTo>
                      <a:lnTo>
                        <a:pt x="1918697" y="1639570"/>
                      </a:lnTo>
                      <a:lnTo>
                        <a:pt x="1926004" y="1639253"/>
                      </a:lnTo>
                      <a:lnTo>
                        <a:pt x="1933630" y="1638300"/>
                      </a:lnTo>
                      <a:lnTo>
                        <a:pt x="1940620" y="1636713"/>
                      </a:lnTo>
                      <a:lnTo>
                        <a:pt x="1947292" y="1634173"/>
                      </a:lnTo>
                      <a:lnTo>
                        <a:pt x="1953329" y="1630998"/>
                      </a:lnTo>
                      <a:lnTo>
                        <a:pt x="1959366" y="1627505"/>
                      </a:lnTo>
                      <a:lnTo>
                        <a:pt x="1964767" y="1623378"/>
                      </a:lnTo>
                      <a:lnTo>
                        <a:pt x="1970168" y="1618615"/>
                      </a:lnTo>
                      <a:lnTo>
                        <a:pt x="1974934" y="1613535"/>
                      </a:lnTo>
                      <a:lnTo>
                        <a:pt x="1979065" y="1607820"/>
                      </a:lnTo>
                      <a:lnTo>
                        <a:pt x="1982560" y="1602105"/>
                      </a:lnTo>
                      <a:lnTo>
                        <a:pt x="1985419" y="1595755"/>
                      </a:lnTo>
                      <a:lnTo>
                        <a:pt x="1988279" y="1589088"/>
                      </a:lnTo>
                      <a:lnTo>
                        <a:pt x="1989868" y="1582103"/>
                      </a:lnTo>
                      <a:lnTo>
                        <a:pt x="1991138" y="1574800"/>
                      </a:lnTo>
                      <a:lnTo>
                        <a:pt x="1991456" y="1567498"/>
                      </a:lnTo>
                      <a:lnTo>
                        <a:pt x="1991138" y="1559878"/>
                      </a:lnTo>
                      <a:lnTo>
                        <a:pt x="1989868" y="1552893"/>
                      </a:lnTo>
                      <a:lnTo>
                        <a:pt x="1988279" y="1545908"/>
                      </a:lnTo>
                      <a:lnTo>
                        <a:pt x="1985419" y="1539240"/>
                      </a:lnTo>
                      <a:lnTo>
                        <a:pt x="1982560" y="1533208"/>
                      </a:lnTo>
                      <a:lnTo>
                        <a:pt x="1979065" y="1527175"/>
                      </a:lnTo>
                      <a:lnTo>
                        <a:pt x="1974934" y="1521778"/>
                      </a:lnTo>
                      <a:lnTo>
                        <a:pt x="1970168" y="1516380"/>
                      </a:lnTo>
                      <a:lnTo>
                        <a:pt x="1964767" y="1511618"/>
                      </a:lnTo>
                      <a:lnTo>
                        <a:pt x="1959366" y="1507490"/>
                      </a:lnTo>
                      <a:lnTo>
                        <a:pt x="1953329" y="1503998"/>
                      </a:lnTo>
                      <a:lnTo>
                        <a:pt x="1947292" y="1500823"/>
                      </a:lnTo>
                      <a:lnTo>
                        <a:pt x="1940620" y="1498283"/>
                      </a:lnTo>
                      <a:lnTo>
                        <a:pt x="1933630" y="1496695"/>
                      </a:lnTo>
                      <a:lnTo>
                        <a:pt x="1926004" y="1495425"/>
                      </a:lnTo>
                      <a:lnTo>
                        <a:pt x="1918697" y="1495108"/>
                      </a:lnTo>
                      <a:lnTo>
                        <a:pt x="1670551" y="1495108"/>
                      </a:lnTo>
                      <a:close/>
                      <a:moveTo>
                        <a:pt x="1787673" y="611187"/>
                      </a:moveTo>
                      <a:lnTo>
                        <a:pt x="1794669" y="611187"/>
                      </a:lnTo>
                      <a:lnTo>
                        <a:pt x="1801665" y="611187"/>
                      </a:lnTo>
                      <a:lnTo>
                        <a:pt x="1808661" y="612140"/>
                      </a:lnTo>
                      <a:lnTo>
                        <a:pt x="1815338" y="613093"/>
                      </a:lnTo>
                      <a:lnTo>
                        <a:pt x="1822016" y="614681"/>
                      </a:lnTo>
                      <a:lnTo>
                        <a:pt x="1828694" y="616587"/>
                      </a:lnTo>
                      <a:lnTo>
                        <a:pt x="1835372" y="618810"/>
                      </a:lnTo>
                      <a:lnTo>
                        <a:pt x="1841732" y="621352"/>
                      </a:lnTo>
                      <a:lnTo>
                        <a:pt x="1847773" y="624210"/>
                      </a:lnTo>
                      <a:lnTo>
                        <a:pt x="1853815" y="627387"/>
                      </a:lnTo>
                      <a:lnTo>
                        <a:pt x="1859539" y="631198"/>
                      </a:lnTo>
                      <a:lnTo>
                        <a:pt x="1865581" y="635010"/>
                      </a:lnTo>
                      <a:lnTo>
                        <a:pt x="1870987" y="639457"/>
                      </a:lnTo>
                      <a:lnTo>
                        <a:pt x="1876393" y="643904"/>
                      </a:lnTo>
                      <a:lnTo>
                        <a:pt x="1881480" y="648986"/>
                      </a:lnTo>
                      <a:lnTo>
                        <a:pt x="1886568" y="654068"/>
                      </a:lnTo>
                      <a:lnTo>
                        <a:pt x="1891338" y="659151"/>
                      </a:lnTo>
                      <a:lnTo>
                        <a:pt x="1895790" y="665186"/>
                      </a:lnTo>
                      <a:lnTo>
                        <a:pt x="1900242" y="670903"/>
                      </a:lnTo>
                      <a:lnTo>
                        <a:pt x="1904376" y="677256"/>
                      </a:lnTo>
                      <a:lnTo>
                        <a:pt x="1908192" y="683609"/>
                      </a:lnTo>
                      <a:lnTo>
                        <a:pt x="1911690" y="690597"/>
                      </a:lnTo>
                      <a:lnTo>
                        <a:pt x="1915188" y="697267"/>
                      </a:lnTo>
                      <a:lnTo>
                        <a:pt x="1918049" y="704255"/>
                      </a:lnTo>
                      <a:lnTo>
                        <a:pt x="1920593" y="711561"/>
                      </a:lnTo>
                      <a:lnTo>
                        <a:pt x="1923137" y="718867"/>
                      </a:lnTo>
                      <a:lnTo>
                        <a:pt x="1925363" y="726808"/>
                      </a:lnTo>
                      <a:lnTo>
                        <a:pt x="1927271" y="734431"/>
                      </a:lnTo>
                      <a:lnTo>
                        <a:pt x="1928861" y="742690"/>
                      </a:lnTo>
                      <a:lnTo>
                        <a:pt x="1929815" y="750631"/>
                      </a:lnTo>
                      <a:lnTo>
                        <a:pt x="1930451" y="758889"/>
                      </a:lnTo>
                      <a:lnTo>
                        <a:pt x="1931405" y="767466"/>
                      </a:lnTo>
                      <a:lnTo>
                        <a:pt x="1931405" y="775724"/>
                      </a:lnTo>
                      <a:lnTo>
                        <a:pt x="1931723" y="784301"/>
                      </a:lnTo>
                      <a:lnTo>
                        <a:pt x="1932359" y="791924"/>
                      </a:lnTo>
                      <a:lnTo>
                        <a:pt x="1933313" y="799865"/>
                      </a:lnTo>
                      <a:lnTo>
                        <a:pt x="1934585" y="806853"/>
                      </a:lnTo>
                      <a:lnTo>
                        <a:pt x="1936175" y="813206"/>
                      </a:lnTo>
                      <a:lnTo>
                        <a:pt x="1938401" y="819241"/>
                      </a:lnTo>
                      <a:lnTo>
                        <a:pt x="1940627" y="824958"/>
                      </a:lnTo>
                      <a:lnTo>
                        <a:pt x="1943171" y="830041"/>
                      </a:lnTo>
                      <a:lnTo>
                        <a:pt x="1945715" y="834805"/>
                      </a:lnTo>
                      <a:lnTo>
                        <a:pt x="1948576" y="839252"/>
                      </a:lnTo>
                      <a:lnTo>
                        <a:pt x="1951756" y="843381"/>
                      </a:lnTo>
                      <a:lnTo>
                        <a:pt x="1954936" y="846875"/>
                      </a:lnTo>
                      <a:lnTo>
                        <a:pt x="1958116" y="850687"/>
                      </a:lnTo>
                      <a:lnTo>
                        <a:pt x="1961614" y="853546"/>
                      </a:lnTo>
                      <a:lnTo>
                        <a:pt x="1965430" y="856087"/>
                      </a:lnTo>
                      <a:lnTo>
                        <a:pt x="1968610" y="858946"/>
                      </a:lnTo>
                      <a:lnTo>
                        <a:pt x="1975606" y="862757"/>
                      </a:lnTo>
                      <a:lnTo>
                        <a:pt x="1982284" y="866251"/>
                      </a:lnTo>
                      <a:lnTo>
                        <a:pt x="1988643" y="868475"/>
                      </a:lnTo>
                      <a:lnTo>
                        <a:pt x="1994049" y="869745"/>
                      </a:lnTo>
                      <a:lnTo>
                        <a:pt x="1998819" y="871016"/>
                      </a:lnTo>
                      <a:lnTo>
                        <a:pt x="2002635" y="871334"/>
                      </a:lnTo>
                      <a:lnTo>
                        <a:pt x="2005815" y="871651"/>
                      </a:lnTo>
                      <a:lnTo>
                        <a:pt x="2005815" y="932320"/>
                      </a:lnTo>
                      <a:lnTo>
                        <a:pt x="1841096" y="932320"/>
                      </a:lnTo>
                      <a:lnTo>
                        <a:pt x="1841096" y="997119"/>
                      </a:lnTo>
                      <a:lnTo>
                        <a:pt x="1853815" y="999025"/>
                      </a:lnTo>
                      <a:lnTo>
                        <a:pt x="1865899" y="1001566"/>
                      </a:lnTo>
                      <a:lnTo>
                        <a:pt x="1877983" y="1004107"/>
                      </a:lnTo>
                      <a:lnTo>
                        <a:pt x="1890066" y="1007601"/>
                      </a:lnTo>
                      <a:lnTo>
                        <a:pt x="1901514" y="1011095"/>
                      </a:lnTo>
                      <a:lnTo>
                        <a:pt x="1912962" y="1015224"/>
                      </a:lnTo>
                      <a:lnTo>
                        <a:pt x="1923773" y="1019354"/>
                      </a:lnTo>
                      <a:lnTo>
                        <a:pt x="1934903" y="1024118"/>
                      </a:lnTo>
                      <a:lnTo>
                        <a:pt x="1945715" y="1029200"/>
                      </a:lnTo>
                      <a:lnTo>
                        <a:pt x="1956208" y="1034918"/>
                      </a:lnTo>
                      <a:lnTo>
                        <a:pt x="1966384" y="1040635"/>
                      </a:lnTo>
                      <a:lnTo>
                        <a:pt x="1976242" y="1046988"/>
                      </a:lnTo>
                      <a:lnTo>
                        <a:pt x="1986099" y="1053659"/>
                      </a:lnTo>
                      <a:lnTo>
                        <a:pt x="1995321" y="1060329"/>
                      </a:lnTo>
                      <a:lnTo>
                        <a:pt x="2003907" y="1067635"/>
                      </a:lnTo>
                      <a:lnTo>
                        <a:pt x="2012811" y="1074940"/>
                      </a:lnTo>
                      <a:lnTo>
                        <a:pt x="2021396" y="1082881"/>
                      </a:lnTo>
                      <a:lnTo>
                        <a:pt x="2029028" y="1090822"/>
                      </a:lnTo>
                      <a:lnTo>
                        <a:pt x="2036978" y="1099081"/>
                      </a:lnTo>
                      <a:lnTo>
                        <a:pt x="2044292" y="1107975"/>
                      </a:lnTo>
                      <a:lnTo>
                        <a:pt x="2051288" y="1116551"/>
                      </a:lnTo>
                      <a:lnTo>
                        <a:pt x="2057965" y="1125445"/>
                      </a:lnTo>
                      <a:lnTo>
                        <a:pt x="2064325" y="1135292"/>
                      </a:lnTo>
                      <a:lnTo>
                        <a:pt x="2069731" y="1144821"/>
                      </a:lnTo>
                      <a:lnTo>
                        <a:pt x="2075455" y="1154350"/>
                      </a:lnTo>
                      <a:lnTo>
                        <a:pt x="2080225" y="1164515"/>
                      </a:lnTo>
                      <a:lnTo>
                        <a:pt x="2084995" y="1174679"/>
                      </a:lnTo>
                      <a:lnTo>
                        <a:pt x="2089128" y="1185161"/>
                      </a:lnTo>
                      <a:lnTo>
                        <a:pt x="2092626" y="1195643"/>
                      </a:lnTo>
                      <a:lnTo>
                        <a:pt x="2095488" y="1206761"/>
                      </a:lnTo>
                      <a:lnTo>
                        <a:pt x="2098668" y="1217560"/>
                      </a:lnTo>
                      <a:lnTo>
                        <a:pt x="2100894" y="1228995"/>
                      </a:lnTo>
                      <a:lnTo>
                        <a:pt x="2103438" y="1336675"/>
                      </a:lnTo>
                      <a:lnTo>
                        <a:pt x="1485900" y="1336675"/>
                      </a:lnTo>
                      <a:lnTo>
                        <a:pt x="1488444" y="1228995"/>
                      </a:lnTo>
                      <a:lnTo>
                        <a:pt x="1490670" y="1217560"/>
                      </a:lnTo>
                      <a:lnTo>
                        <a:pt x="1493214" y="1206761"/>
                      </a:lnTo>
                      <a:lnTo>
                        <a:pt x="1496712" y="1195643"/>
                      </a:lnTo>
                      <a:lnTo>
                        <a:pt x="1500210" y="1185161"/>
                      </a:lnTo>
                      <a:lnTo>
                        <a:pt x="1504343" y="1174679"/>
                      </a:lnTo>
                      <a:lnTo>
                        <a:pt x="1508795" y="1164515"/>
                      </a:lnTo>
                      <a:lnTo>
                        <a:pt x="1513565" y="1154350"/>
                      </a:lnTo>
                      <a:lnTo>
                        <a:pt x="1519289" y="1144821"/>
                      </a:lnTo>
                      <a:lnTo>
                        <a:pt x="1525013" y="1135292"/>
                      </a:lnTo>
                      <a:lnTo>
                        <a:pt x="1531055" y="1125763"/>
                      </a:lnTo>
                      <a:lnTo>
                        <a:pt x="1537732" y="1116551"/>
                      </a:lnTo>
                      <a:lnTo>
                        <a:pt x="1544728" y="1107975"/>
                      </a:lnTo>
                      <a:lnTo>
                        <a:pt x="1552042" y="1099081"/>
                      </a:lnTo>
                      <a:lnTo>
                        <a:pt x="1559674" y="1090822"/>
                      </a:lnTo>
                      <a:lnTo>
                        <a:pt x="1567942" y="1082881"/>
                      </a:lnTo>
                      <a:lnTo>
                        <a:pt x="1576209" y="1074940"/>
                      </a:lnTo>
                      <a:lnTo>
                        <a:pt x="1584795" y="1067635"/>
                      </a:lnTo>
                      <a:lnTo>
                        <a:pt x="1593699" y="1060329"/>
                      </a:lnTo>
                      <a:lnTo>
                        <a:pt x="1603239" y="1053659"/>
                      </a:lnTo>
                      <a:lnTo>
                        <a:pt x="1613096" y="1046988"/>
                      </a:lnTo>
                      <a:lnTo>
                        <a:pt x="1622954" y="1040635"/>
                      </a:lnTo>
                      <a:lnTo>
                        <a:pt x="1632812" y="1034918"/>
                      </a:lnTo>
                      <a:lnTo>
                        <a:pt x="1643305" y="1029200"/>
                      </a:lnTo>
                      <a:lnTo>
                        <a:pt x="1654117" y="1024118"/>
                      </a:lnTo>
                      <a:lnTo>
                        <a:pt x="1664929" y="1019671"/>
                      </a:lnTo>
                      <a:lnTo>
                        <a:pt x="1676058" y="1015224"/>
                      </a:lnTo>
                      <a:lnTo>
                        <a:pt x="1687506" y="1011095"/>
                      </a:lnTo>
                      <a:lnTo>
                        <a:pt x="1699272" y="1007601"/>
                      </a:lnTo>
                      <a:lnTo>
                        <a:pt x="1711355" y="1004107"/>
                      </a:lnTo>
                      <a:lnTo>
                        <a:pt x="1723439" y="1001566"/>
                      </a:lnTo>
                      <a:lnTo>
                        <a:pt x="1735523" y="999025"/>
                      </a:lnTo>
                      <a:lnTo>
                        <a:pt x="1747924" y="997119"/>
                      </a:lnTo>
                      <a:lnTo>
                        <a:pt x="1747924" y="932320"/>
                      </a:lnTo>
                      <a:lnTo>
                        <a:pt x="1583205" y="932320"/>
                      </a:lnTo>
                      <a:lnTo>
                        <a:pt x="1583205" y="871651"/>
                      </a:lnTo>
                      <a:lnTo>
                        <a:pt x="1586385" y="871334"/>
                      </a:lnTo>
                      <a:lnTo>
                        <a:pt x="1590201" y="870698"/>
                      </a:lnTo>
                      <a:lnTo>
                        <a:pt x="1594971" y="869110"/>
                      </a:lnTo>
                      <a:lnTo>
                        <a:pt x="1600377" y="867204"/>
                      </a:lnTo>
                      <a:lnTo>
                        <a:pt x="1606736" y="864663"/>
                      </a:lnTo>
                      <a:lnTo>
                        <a:pt x="1613414" y="861487"/>
                      </a:lnTo>
                      <a:lnTo>
                        <a:pt x="1620410" y="857358"/>
                      </a:lnTo>
                      <a:lnTo>
                        <a:pt x="1624226" y="854816"/>
                      </a:lnTo>
                      <a:lnTo>
                        <a:pt x="1627406" y="851958"/>
                      </a:lnTo>
                      <a:lnTo>
                        <a:pt x="1630586" y="848464"/>
                      </a:lnTo>
                      <a:lnTo>
                        <a:pt x="1634084" y="845287"/>
                      </a:lnTo>
                      <a:lnTo>
                        <a:pt x="1637264" y="841476"/>
                      </a:lnTo>
                      <a:lnTo>
                        <a:pt x="1640444" y="837346"/>
                      </a:lnTo>
                      <a:lnTo>
                        <a:pt x="1643305" y="832899"/>
                      </a:lnTo>
                      <a:lnTo>
                        <a:pt x="1646167" y="828135"/>
                      </a:lnTo>
                      <a:lnTo>
                        <a:pt x="1648393" y="823052"/>
                      </a:lnTo>
                      <a:lnTo>
                        <a:pt x="1650619" y="817653"/>
                      </a:lnTo>
                      <a:lnTo>
                        <a:pt x="1652845" y="811617"/>
                      </a:lnTo>
                      <a:lnTo>
                        <a:pt x="1654435" y="805265"/>
                      </a:lnTo>
                      <a:lnTo>
                        <a:pt x="1655707" y="798594"/>
                      </a:lnTo>
                      <a:lnTo>
                        <a:pt x="1656979" y="791289"/>
                      </a:lnTo>
                      <a:lnTo>
                        <a:pt x="1657297" y="783983"/>
                      </a:lnTo>
                      <a:lnTo>
                        <a:pt x="1657615" y="775724"/>
                      </a:lnTo>
                      <a:lnTo>
                        <a:pt x="1657933" y="767466"/>
                      </a:lnTo>
                      <a:lnTo>
                        <a:pt x="1658569" y="758889"/>
                      </a:lnTo>
                      <a:lnTo>
                        <a:pt x="1659205" y="750631"/>
                      </a:lnTo>
                      <a:lnTo>
                        <a:pt x="1660477" y="742690"/>
                      </a:lnTo>
                      <a:lnTo>
                        <a:pt x="1662067" y="734431"/>
                      </a:lnTo>
                      <a:lnTo>
                        <a:pt x="1663975" y="726808"/>
                      </a:lnTo>
                      <a:lnTo>
                        <a:pt x="1666201" y="718867"/>
                      </a:lnTo>
                      <a:lnTo>
                        <a:pt x="1668427" y="711561"/>
                      </a:lnTo>
                      <a:lnTo>
                        <a:pt x="1671289" y="704255"/>
                      </a:lnTo>
                      <a:lnTo>
                        <a:pt x="1674151" y="697267"/>
                      </a:lnTo>
                      <a:lnTo>
                        <a:pt x="1677648" y="690597"/>
                      </a:lnTo>
                      <a:lnTo>
                        <a:pt x="1680828" y="683609"/>
                      </a:lnTo>
                      <a:lnTo>
                        <a:pt x="1684962" y="677256"/>
                      </a:lnTo>
                      <a:lnTo>
                        <a:pt x="1689096" y="670903"/>
                      </a:lnTo>
                      <a:lnTo>
                        <a:pt x="1693230" y="665186"/>
                      </a:lnTo>
                      <a:lnTo>
                        <a:pt x="1698000" y="659151"/>
                      </a:lnTo>
                      <a:lnTo>
                        <a:pt x="1702770" y="654068"/>
                      </a:lnTo>
                      <a:lnTo>
                        <a:pt x="1707540" y="648986"/>
                      </a:lnTo>
                      <a:lnTo>
                        <a:pt x="1712627" y="643904"/>
                      </a:lnTo>
                      <a:lnTo>
                        <a:pt x="1718351" y="639457"/>
                      </a:lnTo>
                      <a:lnTo>
                        <a:pt x="1723757" y="635010"/>
                      </a:lnTo>
                      <a:lnTo>
                        <a:pt x="1729163" y="631198"/>
                      </a:lnTo>
                      <a:lnTo>
                        <a:pt x="1735205" y="627387"/>
                      </a:lnTo>
                      <a:lnTo>
                        <a:pt x="1741565" y="624210"/>
                      </a:lnTo>
                      <a:lnTo>
                        <a:pt x="1747288" y="621352"/>
                      </a:lnTo>
                      <a:lnTo>
                        <a:pt x="1753966" y="618810"/>
                      </a:lnTo>
                      <a:lnTo>
                        <a:pt x="1760326" y="616587"/>
                      </a:lnTo>
                      <a:lnTo>
                        <a:pt x="1767004" y="614681"/>
                      </a:lnTo>
                      <a:lnTo>
                        <a:pt x="1773682" y="613093"/>
                      </a:lnTo>
                      <a:lnTo>
                        <a:pt x="1780677" y="612140"/>
                      </a:lnTo>
                      <a:lnTo>
                        <a:pt x="1787673" y="611187"/>
                      </a:lnTo>
                      <a:close/>
                      <a:moveTo>
                        <a:pt x="630238" y="565150"/>
                      </a:moveTo>
                      <a:lnTo>
                        <a:pt x="639136" y="565468"/>
                      </a:lnTo>
                      <a:lnTo>
                        <a:pt x="647397" y="566420"/>
                      </a:lnTo>
                      <a:lnTo>
                        <a:pt x="655977" y="567372"/>
                      </a:lnTo>
                      <a:lnTo>
                        <a:pt x="664557" y="569276"/>
                      </a:lnTo>
                      <a:lnTo>
                        <a:pt x="672501" y="571498"/>
                      </a:lnTo>
                      <a:lnTo>
                        <a:pt x="680762" y="574354"/>
                      </a:lnTo>
                      <a:lnTo>
                        <a:pt x="689024" y="577211"/>
                      </a:lnTo>
                      <a:lnTo>
                        <a:pt x="696333" y="581020"/>
                      </a:lnTo>
                      <a:lnTo>
                        <a:pt x="703959" y="585463"/>
                      </a:lnTo>
                      <a:lnTo>
                        <a:pt x="711268" y="589907"/>
                      </a:lnTo>
                      <a:lnTo>
                        <a:pt x="718258" y="594667"/>
                      </a:lnTo>
                      <a:lnTo>
                        <a:pt x="725249" y="600063"/>
                      </a:lnTo>
                      <a:lnTo>
                        <a:pt x="731922" y="605776"/>
                      </a:lnTo>
                      <a:lnTo>
                        <a:pt x="738278" y="611489"/>
                      </a:lnTo>
                      <a:lnTo>
                        <a:pt x="744633" y="618154"/>
                      </a:lnTo>
                      <a:lnTo>
                        <a:pt x="750353" y="624820"/>
                      </a:lnTo>
                      <a:lnTo>
                        <a:pt x="756072" y="632437"/>
                      </a:lnTo>
                      <a:lnTo>
                        <a:pt x="761474" y="639737"/>
                      </a:lnTo>
                      <a:lnTo>
                        <a:pt x="766241" y="647354"/>
                      </a:lnTo>
                      <a:lnTo>
                        <a:pt x="771007" y="655289"/>
                      </a:lnTo>
                      <a:lnTo>
                        <a:pt x="775456" y="663541"/>
                      </a:lnTo>
                      <a:lnTo>
                        <a:pt x="779587" y="672111"/>
                      </a:lnTo>
                      <a:lnTo>
                        <a:pt x="783400" y="680998"/>
                      </a:lnTo>
                      <a:lnTo>
                        <a:pt x="786895" y="690202"/>
                      </a:lnTo>
                      <a:lnTo>
                        <a:pt x="790073" y="699406"/>
                      </a:lnTo>
                      <a:lnTo>
                        <a:pt x="792615" y="708611"/>
                      </a:lnTo>
                      <a:lnTo>
                        <a:pt x="794839" y="718450"/>
                      </a:lnTo>
                      <a:lnTo>
                        <a:pt x="796746" y="728606"/>
                      </a:lnTo>
                      <a:lnTo>
                        <a:pt x="798017" y="738445"/>
                      </a:lnTo>
                      <a:lnTo>
                        <a:pt x="799288" y="748919"/>
                      </a:lnTo>
                      <a:lnTo>
                        <a:pt x="799923" y="759076"/>
                      </a:lnTo>
                      <a:lnTo>
                        <a:pt x="800241" y="769550"/>
                      </a:lnTo>
                      <a:lnTo>
                        <a:pt x="799923" y="777802"/>
                      </a:lnTo>
                      <a:lnTo>
                        <a:pt x="799606" y="786054"/>
                      </a:lnTo>
                      <a:lnTo>
                        <a:pt x="798970" y="793989"/>
                      </a:lnTo>
                      <a:lnTo>
                        <a:pt x="798017" y="801923"/>
                      </a:lnTo>
                      <a:lnTo>
                        <a:pt x="797064" y="809541"/>
                      </a:lnTo>
                      <a:lnTo>
                        <a:pt x="795475" y="817476"/>
                      </a:lnTo>
                      <a:lnTo>
                        <a:pt x="793568" y="825093"/>
                      </a:lnTo>
                      <a:lnTo>
                        <a:pt x="791979" y="832710"/>
                      </a:lnTo>
                      <a:lnTo>
                        <a:pt x="789755" y="840328"/>
                      </a:lnTo>
                      <a:lnTo>
                        <a:pt x="787531" y="847310"/>
                      </a:lnTo>
                      <a:lnTo>
                        <a:pt x="784671" y="854293"/>
                      </a:lnTo>
                      <a:lnTo>
                        <a:pt x="781811" y="861276"/>
                      </a:lnTo>
                      <a:lnTo>
                        <a:pt x="778951" y="868258"/>
                      </a:lnTo>
                      <a:lnTo>
                        <a:pt x="775456" y="874923"/>
                      </a:lnTo>
                      <a:lnTo>
                        <a:pt x="772278" y="880954"/>
                      </a:lnTo>
                      <a:lnTo>
                        <a:pt x="768465" y="887619"/>
                      </a:lnTo>
                      <a:lnTo>
                        <a:pt x="764970" y="893649"/>
                      </a:lnTo>
                      <a:lnTo>
                        <a:pt x="760839" y="899680"/>
                      </a:lnTo>
                      <a:lnTo>
                        <a:pt x="756708" y="905393"/>
                      </a:lnTo>
                      <a:lnTo>
                        <a:pt x="752259" y="911106"/>
                      </a:lnTo>
                      <a:lnTo>
                        <a:pt x="747810" y="916501"/>
                      </a:lnTo>
                      <a:lnTo>
                        <a:pt x="743044" y="921580"/>
                      </a:lnTo>
                      <a:lnTo>
                        <a:pt x="738278" y="926341"/>
                      </a:lnTo>
                      <a:lnTo>
                        <a:pt x="733193" y="931101"/>
                      </a:lnTo>
                      <a:lnTo>
                        <a:pt x="728109" y="936180"/>
                      </a:lnTo>
                      <a:lnTo>
                        <a:pt x="722707" y="939988"/>
                      </a:lnTo>
                      <a:lnTo>
                        <a:pt x="717305" y="944114"/>
                      </a:lnTo>
                      <a:lnTo>
                        <a:pt x="711903" y="948241"/>
                      </a:lnTo>
                      <a:lnTo>
                        <a:pt x="706183" y="951414"/>
                      </a:lnTo>
                      <a:lnTo>
                        <a:pt x="700464" y="954906"/>
                      </a:lnTo>
                      <a:lnTo>
                        <a:pt x="694426" y="958080"/>
                      </a:lnTo>
                      <a:lnTo>
                        <a:pt x="688071" y="960619"/>
                      </a:lnTo>
                      <a:lnTo>
                        <a:pt x="688071" y="1044727"/>
                      </a:lnTo>
                      <a:lnTo>
                        <a:pt x="703641" y="1047266"/>
                      </a:lnTo>
                      <a:lnTo>
                        <a:pt x="718894" y="1050440"/>
                      </a:lnTo>
                      <a:lnTo>
                        <a:pt x="733829" y="1053614"/>
                      </a:lnTo>
                      <a:lnTo>
                        <a:pt x="748764" y="1057740"/>
                      </a:lnTo>
                      <a:lnTo>
                        <a:pt x="763063" y="1062184"/>
                      </a:lnTo>
                      <a:lnTo>
                        <a:pt x="777045" y="1066945"/>
                      </a:lnTo>
                      <a:lnTo>
                        <a:pt x="791026" y="1072340"/>
                      </a:lnTo>
                      <a:lnTo>
                        <a:pt x="804690" y="1078371"/>
                      </a:lnTo>
                      <a:lnTo>
                        <a:pt x="818036" y="1085036"/>
                      </a:lnTo>
                      <a:lnTo>
                        <a:pt x="831064" y="1091701"/>
                      </a:lnTo>
                      <a:lnTo>
                        <a:pt x="843775" y="1099001"/>
                      </a:lnTo>
                      <a:lnTo>
                        <a:pt x="856167" y="1106618"/>
                      </a:lnTo>
                      <a:lnTo>
                        <a:pt x="867925" y="1114871"/>
                      </a:lnTo>
                      <a:lnTo>
                        <a:pt x="879682" y="1123440"/>
                      </a:lnTo>
                      <a:lnTo>
                        <a:pt x="890804" y="1132010"/>
                      </a:lnTo>
                      <a:lnTo>
                        <a:pt x="901925" y="1141214"/>
                      </a:lnTo>
                      <a:lnTo>
                        <a:pt x="912094" y="1151370"/>
                      </a:lnTo>
                      <a:lnTo>
                        <a:pt x="921944" y="1161210"/>
                      </a:lnTo>
                      <a:lnTo>
                        <a:pt x="931795" y="1171683"/>
                      </a:lnTo>
                      <a:lnTo>
                        <a:pt x="940692" y="1182157"/>
                      </a:lnTo>
                      <a:lnTo>
                        <a:pt x="949272" y="1193266"/>
                      </a:lnTo>
                      <a:lnTo>
                        <a:pt x="957534" y="1204692"/>
                      </a:lnTo>
                      <a:lnTo>
                        <a:pt x="965160" y="1216118"/>
                      </a:lnTo>
                      <a:lnTo>
                        <a:pt x="972151" y="1227862"/>
                      </a:lnTo>
                      <a:lnTo>
                        <a:pt x="979142" y="1240557"/>
                      </a:lnTo>
                      <a:lnTo>
                        <a:pt x="985179" y="1252618"/>
                      </a:lnTo>
                      <a:lnTo>
                        <a:pt x="991217" y="1265631"/>
                      </a:lnTo>
                      <a:lnTo>
                        <a:pt x="995983" y="1278327"/>
                      </a:lnTo>
                      <a:lnTo>
                        <a:pt x="1000749" y="1291657"/>
                      </a:lnTo>
                      <a:lnTo>
                        <a:pt x="1004880" y="1304988"/>
                      </a:lnTo>
                      <a:lnTo>
                        <a:pt x="1008058" y="1318635"/>
                      </a:lnTo>
                      <a:lnTo>
                        <a:pt x="1010600" y="1332600"/>
                      </a:lnTo>
                      <a:lnTo>
                        <a:pt x="1014413" y="1484313"/>
                      </a:lnTo>
                      <a:lnTo>
                        <a:pt x="246063" y="1484313"/>
                      </a:lnTo>
                      <a:lnTo>
                        <a:pt x="249876" y="1332600"/>
                      </a:lnTo>
                      <a:lnTo>
                        <a:pt x="252419" y="1318635"/>
                      </a:lnTo>
                      <a:lnTo>
                        <a:pt x="255596" y="1304988"/>
                      </a:lnTo>
                      <a:lnTo>
                        <a:pt x="259727" y="1291657"/>
                      </a:lnTo>
                      <a:lnTo>
                        <a:pt x="264176" y="1278327"/>
                      </a:lnTo>
                      <a:lnTo>
                        <a:pt x="269260" y="1265631"/>
                      </a:lnTo>
                      <a:lnTo>
                        <a:pt x="275297" y="1252618"/>
                      </a:lnTo>
                      <a:lnTo>
                        <a:pt x="281017" y="1240557"/>
                      </a:lnTo>
                      <a:lnTo>
                        <a:pt x="288008" y="1227862"/>
                      </a:lnTo>
                      <a:lnTo>
                        <a:pt x="294999" y="1216118"/>
                      </a:lnTo>
                      <a:lnTo>
                        <a:pt x="302943" y="1204692"/>
                      </a:lnTo>
                      <a:lnTo>
                        <a:pt x="310887" y="1193266"/>
                      </a:lnTo>
                      <a:lnTo>
                        <a:pt x="319784" y="1182157"/>
                      </a:lnTo>
                      <a:lnTo>
                        <a:pt x="328682" y="1171683"/>
                      </a:lnTo>
                      <a:lnTo>
                        <a:pt x="338214" y="1161210"/>
                      </a:lnTo>
                      <a:lnTo>
                        <a:pt x="348383" y="1151370"/>
                      </a:lnTo>
                      <a:lnTo>
                        <a:pt x="358869" y="1141214"/>
                      </a:lnTo>
                      <a:lnTo>
                        <a:pt x="369673" y="1132010"/>
                      </a:lnTo>
                      <a:lnTo>
                        <a:pt x="380795" y="1123440"/>
                      </a:lnTo>
                      <a:lnTo>
                        <a:pt x="392552" y="1114871"/>
                      </a:lnTo>
                      <a:lnTo>
                        <a:pt x="404309" y="1106618"/>
                      </a:lnTo>
                      <a:lnTo>
                        <a:pt x="417020" y="1099001"/>
                      </a:lnTo>
                      <a:lnTo>
                        <a:pt x="429412" y="1091701"/>
                      </a:lnTo>
                      <a:lnTo>
                        <a:pt x="442441" y="1085036"/>
                      </a:lnTo>
                      <a:lnTo>
                        <a:pt x="455787" y="1078371"/>
                      </a:lnTo>
                      <a:lnTo>
                        <a:pt x="469450" y="1072340"/>
                      </a:lnTo>
                      <a:lnTo>
                        <a:pt x="483432" y="1066945"/>
                      </a:lnTo>
                      <a:lnTo>
                        <a:pt x="497413" y="1062184"/>
                      </a:lnTo>
                      <a:lnTo>
                        <a:pt x="511713" y="1057740"/>
                      </a:lnTo>
                      <a:lnTo>
                        <a:pt x="526648" y="1053614"/>
                      </a:lnTo>
                      <a:lnTo>
                        <a:pt x="541582" y="1050440"/>
                      </a:lnTo>
                      <a:lnTo>
                        <a:pt x="556835" y="1047266"/>
                      </a:lnTo>
                      <a:lnTo>
                        <a:pt x="571770" y="1044727"/>
                      </a:lnTo>
                      <a:lnTo>
                        <a:pt x="571770" y="960619"/>
                      </a:lnTo>
                      <a:lnTo>
                        <a:pt x="566050" y="958080"/>
                      </a:lnTo>
                      <a:lnTo>
                        <a:pt x="560013" y="954906"/>
                      </a:lnTo>
                      <a:lnTo>
                        <a:pt x="554293" y="951414"/>
                      </a:lnTo>
                      <a:lnTo>
                        <a:pt x="548573" y="948241"/>
                      </a:lnTo>
                      <a:lnTo>
                        <a:pt x="543171" y="944114"/>
                      </a:lnTo>
                      <a:lnTo>
                        <a:pt x="537452" y="939988"/>
                      </a:lnTo>
                      <a:lnTo>
                        <a:pt x="532367" y="935545"/>
                      </a:lnTo>
                      <a:lnTo>
                        <a:pt x="527283" y="931101"/>
                      </a:lnTo>
                      <a:lnTo>
                        <a:pt x="522199" y="926341"/>
                      </a:lnTo>
                      <a:lnTo>
                        <a:pt x="517433" y="921580"/>
                      </a:lnTo>
                      <a:lnTo>
                        <a:pt x="512348" y="916501"/>
                      </a:lnTo>
                      <a:lnTo>
                        <a:pt x="507900" y="911106"/>
                      </a:lnTo>
                      <a:lnTo>
                        <a:pt x="503769" y="905393"/>
                      </a:lnTo>
                      <a:lnTo>
                        <a:pt x="499638" y="899680"/>
                      </a:lnTo>
                      <a:lnTo>
                        <a:pt x="495507" y="893649"/>
                      </a:lnTo>
                      <a:lnTo>
                        <a:pt x="491694" y="887302"/>
                      </a:lnTo>
                      <a:lnTo>
                        <a:pt x="488198" y="880954"/>
                      </a:lnTo>
                      <a:lnTo>
                        <a:pt x="484385" y="874923"/>
                      </a:lnTo>
                      <a:lnTo>
                        <a:pt x="481525" y="868258"/>
                      </a:lnTo>
                      <a:lnTo>
                        <a:pt x="478665" y="861276"/>
                      </a:lnTo>
                      <a:lnTo>
                        <a:pt x="475488" y="854293"/>
                      </a:lnTo>
                      <a:lnTo>
                        <a:pt x="472946" y="847310"/>
                      </a:lnTo>
                      <a:lnTo>
                        <a:pt x="470404" y="839693"/>
                      </a:lnTo>
                      <a:lnTo>
                        <a:pt x="468497" y="832393"/>
                      </a:lnTo>
                      <a:lnTo>
                        <a:pt x="466273" y="825093"/>
                      </a:lnTo>
                      <a:lnTo>
                        <a:pt x="465002" y="817476"/>
                      </a:lnTo>
                      <a:lnTo>
                        <a:pt x="463413" y="809541"/>
                      </a:lnTo>
                      <a:lnTo>
                        <a:pt x="462142" y="801923"/>
                      </a:lnTo>
                      <a:lnTo>
                        <a:pt x="461189" y="793989"/>
                      </a:lnTo>
                      <a:lnTo>
                        <a:pt x="460871" y="786054"/>
                      </a:lnTo>
                      <a:lnTo>
                        <a:pt x="460235" y="777802"/>
                      </a:lnTo>
                      <a:lnTo>
                        <a:pt x="460235" y="769550"/>
                      </a:lnTo>
                      <a:lnTo>
                        <a:pt x="460553" y="759076"/>
                      </a:lnTo>
                      <a:lnTo>
                        <a:pt x="460871" y="748919"/>
                      </a:lnTo>
                      <a:lnTo>
                        <a:pt x="461824" y="738445"/>
                      </a:lnTo>
                      <a:lnTo>
                        <a:pt x="463413" y="728606"/>
                      </a:lnTo>
                      <a:lnTo>
                        <a:pt x="465637" y="718450"/>
                      </a:lnTo>
                      <a:lnTo>
                        <a:pt x="467862" y="708611"/>
                      </a:lnTo>
                      <a:lnTo>
                        <a:pt x="470404" y="699406"/>
                      </a:lnTo>
                      <a:lnTo>
                        <a:pt x="473264" y="690202"/>
                      </a:lnTo>
                      <a:lnTo>
                        <a:pt x="477077" y="680998"/>
                      </a:lnTo>
                      <a:lnTo>
                        <a:pt x="480890" y="672111"/>
                      </a:lnTo>
                      <a:lnTo>
                        <a:pt x="484703" y="663541"/>
                      </a:lnTo>
                      <a:lnTo>
                        <a:pt x="489152" y="655289"/>
                      </a:lnTo>
                      <a:lnTo>
                        <a:pt x="493918" y="647354"/>
                      </a:lnTo>
                      <a:lnTo>
                        <a:pt x="498685" y="639737"/>
                      </a:lnTo>
                      <a:lnTo>
                        <a:pt x="504404" y="632437"/>
                      </a:lnTo>
                      <a:lnTo>
                        <a:pt x="509806" y="624820"/>
                      </a:lnTo>
                      <a:lnTo>
                        <a:pt x="515844" y="618154"/>
                      </a:lnTo>
                      <a:lnTo>
                        <a:pt x="522199" y="611489"/>
                      </a:lnTo>
                      <a:lnTo>
                        <a:pt x="528236" y="605776"/>
                      </a:lnTo>
                      <a:lnTo>
                        <a:pt x="534909" y="600063"/>
                      </a:lnTo>
                      <a:lnTo>
                        <a:pt x="541900" y="594667"/>
                      </a:lnTo>
                      <a:lnTo>
                        <a:pt x="548891" y="589907"/>
                      </a:lnTo>
                      <a:lnTo>
                        <a:pt x="556517" y="585463"/>
                      </a:lnTo>
                      <a:lnTo>
                        <a:pt x="564144" y="581020"/>
                      </a:lnTo>
                      <a:lnTo>
                        <a:pt x="571770" y="577211"/>
                      </a:lnTo>
                      <a:lnTo>
                        <a:pt x="579714" y="574354"/>
                      </a:lnTo>
                      <a:lnTo>
                        <a:pt x="587658" y="571498"/>
                      </a:lnTo>
                      <a:lnTo>
                        <a:pt x="595920" y="569276"/>
                      </a:lnTo>
                      <a:lnTo>
                        <a:pt x="604499" y="567372"/>
                      </a:lnTo>
                      <a:lnTo>
                        <a:pt x="612761" y="566420"/>
                      </a:lnTo>
                      <a:lnTo>
                        <a:pt x="621659" y="565468"/>
                      </a:lnTo>
                      <a:lnTo>
                        <a:pt x="630238" y="565150"/>
                      </a:lnTo>
                      <a:close/>
                      <a:moveTo>
                        <a:pt x="181836" y="158167"/>
                      </a:moveTo>
                      <a:lnTo>
                        <a:pt x="178980" y="158484"/>
                      </a:lnTo>
                      <a:lnTo>
                        <a:pt x="176441" y="159119"/>
                      </a:lnTo>
                      <a:lnTo>
                        <a:pt x="173902" y="160390"/>
                      </a:lnTo>
                      <a:lnTo>
                        <a:pt x="171681" y="161343"/>
                      </a:lnTo>
                      <a:lnTo>
                        <a:pt x="169459" y="162613"/>
                      </a:lnTo>
                      <a:lnTo>
                        <a:pt x="167238" y="163884"/>
                      </a:lnTo>
                      <a:lnTo>
                        <a:pt x="165651" y="165789"/>
                      </a:lnTo>
                      <a:lnTo>
                        <a:pt x="164065" y="167695"/>
                      </a:lnTo>
                      <a:lnTo>
                        <a:pt x="162478" y="169918"/>
                      </a:lnTo>
                      <a:lnTo>
                        <a:pt x="161209" y="171824"/>
                      </a:lnTo>
                      <a:lnTo>
                        <a:pt x="159939" y="174364"/>
                      </a:lnTo>
                      <a:lnTo>
                        <a:pt x="159305" y="176588"/>
                      </a:lnTo>
                      <a:lnTo>
                        <a:pt x="158352" y="179128"/>
                      </a:lnTo>
                      <a:lnTo>
                        <a:pt x="158035" y="181669"/>
                      </a:lnTo>
                      <a:lnTo>
                        <a:pt x="157718" y="184210"/>
                      </a:lnTo>
                      <a:lnTo>
                        <a:pt x="157718" y="1440334"/>
                      </a:lnTo>
                      <a:lnTo>
                        <a:pt x="158352" y="1447639"/>
                      </a:lnTo>
                      <a:lnTo>
                        <a:pt x="159622" y="1454944"/>
                      </a:lnTo>
                      <a:lnTo>
                        <a:pt x="161526" y="1463202"/>
                      </a:lnTo>
                      <a:lnTo>
                        <a:pt x="164065" y="1471142"/>
                      </a:lnTo>
                      <a:lnTo>
                        <a:pt x="167238" y="1479717"/>
                      </a:lnTo>
                      <a:lnTo>
                        <a:pt x="171363" y="1488610"/>
                      </a:lnTo>
                      <a:lnTo>
                        <a:pt x="175806" y="1497185"/>
                      </a:lnTo>
                      <a:lnTo>
                        <a:pt x="181201" y="1506078"/>
                      </a:lnTo>
                      <a:lnTo>
                        <a:pt x="187230" y="1514336"/>
                      </a:lnTo>
                      <a:lnTo>
                        <a:pt x="193577" y="1522594"/>
                      </a:lnTo>
                      <a:lnTo>
                        <a:pt x="200876" y="1530534"/>
                      </a:lnTo>
                      <a:lnTo>
                        <a:pt x="208492" y="1538156"/>
                      </a:lnTo>
                      <a:lnTo>
                        <a:pt x="216743" y="1545143"/>
                      </a:lnTo>
                      <a:lnTo>
                        <a:pt x="225629" y="1551178"/>
                      </a:lnTo>
                      <a:lnTo>
                        <a:pt x="230389" y="1554354"/>
                      </a:lnTo>
                      <a:lnTo>
                        <a:pt x="235149" y="1557212"/>
                      </a:lnTo>
                      <a:lnTo>
                        <a:pt x="239909" y="1559753"/>
                      </a:lnTo>
                      <a:lnTo>
                        <a:pt x="244669" y="1561976"/>
                      </a:lnTo>
                      <a:lnTo>
                        <a:pt x="1018979" y="1561976"/>
                      </a:lnTo>
                      <a:lnTo>
                        <a:pt x="1018979" y="1559436"/>
                      </a:lnTo>
                      <a:lnTo>
                        <a:pt x="1028182" y="1554354"/>
                      </a:lnTo>
                      <a:lnTo>
                        <a:pt x="1037068" y="1548637"/>
                      </a:lnTo>
                      <a:lnTo>
                        <a:pt x="1045636" y="1542603"/>
                      </a:lnTo>
                      <a:lnTo>
                        <a:pt x="1053252" y="1535298"/>
                      </a:lnTo>
                      <a:lnTo>
                        <a:pt x="1060551" y="1527993"/>
                      </a:lnTo>
                      <a:lnTo>
                        <a:pt x="1067532" y="1520370"/>
                      </a:lnTo>
                      <a:lnTo>
                        <a:pt x="1073879" y="1512113"/>
                      </a:lnTo>
                      <a:lnTo>
                        <a:pt x="1079908" y="1504173"/>
                      </a:lnTo>
                      <a:lnTo>
                        <a:pt x="1084986" y="1495597"/>
                      </a:lnTo>
                      <a:lnTo>
                        <a:pt x="1089429" y="1487022"/>
                      </a:lnTo>
                      <a:lnTo>
                        <a:pt x="1093554" y="1479082"/>
                      </a:lnTo>
                      <a:lnTo>
                        <a:pt x="1096728" y="1470507"/>
                      </a:lnTo>
                      <a:lnTo>
                        <a:pt x="1099266" y="1462884"/>
                      </a:lnTo>
                      <a:lnTo>
                        <a:pt x="1101170" y="1454626"/>
                      </a:lnTo>
                      <a:lnTo>
                        <a:pt x="1102122" y="1447321"/>
                      </a:lnTo>
                      <a:lnTo>
                        <a:pt x="1102757" y="1440334"/>
                      </a:lnTo>
                      <a:lnTo>
                        <a:pt x="1102757" y="184210"/>
                      </a:lnTo>
                      <a:lnTo>
                        <a:pt x="1102122" y="181669"/>
                      </a:lnTo>
                      <a:lnTo>
                        <a:pt x="1101805" y="179128"/>
                      </a:lnTo>
                      <a:lnTo>
                        <a:pt x="1101170" y="176588"/>
                      </a:lnTo>
                      <a:lnTo>
                        <a:pt x="1100536" y="174364"/>
                      </a:lnTo>
                      <a:lnTo>
                        <a:pt x="1099266" y="171824"/>
                      </a:lnTo>
                      <a:lnTo>
                        <a:pt x="1097997" y="169918"/>
                      </a:lnTo>
                      <a:lnTo>
                        <a:pt x="1096410" y="167695"/>
                      </a:lnTo>
                      <a:lnTo>
                        <a:pt x="1094824" y="165789"/>
                      </a:lnTo>
                      <a:lnTo>
                        <a:pt x="1092919" y="163884"/>
                      </a:lnTo>
                      <a:lnTo>
                        <a:pt x="1090698" y="162613"/>
                      </a:lnTo>
                      <a:lnTo>
                        <a:pt x="1088794" y="161343"/>
                      </a:lnTo>
                      <a:lnTo>
                        <a:pt x="1086573" y="160390"/>
                      </a:lnTo>
                      <a:lnTo>
                        <a:pt x="1083716" y="159119"/>
                      </a:lnTo>
                      <a:lnTo>
                        <a:pt x="1081178" y="158484"/>
                      </a:lnTo>
                      <a:lnTo>
                        <a:pt x="1078639" y="158167"/>
                      </a:lnTo>
                      <a:lnTo>
                        <a:pt x="1076100" y="158167"/>
                      </a:lnTo>
                      <a:lnTo>
                        <a:pt x="184374" y="158167"/>
                      </a:lnTo>
                      <a:lnTo>
                        <a:pt x="181836" y="158167"/>
                      </a:lnTo>
                      <a:close/>
                      <a:moveTo>
                        <a:pt x="1414463" y="157162"/>
                      </a:moveTo>
                      <a:lnTo>
                        <a:pt x="2153497" y="157162"/>
                      </a:lnTo>
                      <a:lnTo>
                        <a:pt x="2161123" y="157162"/>
                      </a:lnTo>
                      <a:lnTo>
                        <a:pt x="2169066" y="158114"/>
                      </a:lnTo>
                      <a:lnTo>
                        <a:pt x="2176374" y="158749"/>
                      </a:lnTo>
                      <a:lnTo>
                        <a:pt x="2183364" y="160337"/>
                      </a:lnTo>
                      <a:lnTo>
                        <a:pt x="2190671" y="161924"/>
                      </a:lnTo>
                      <a:lnTo>
                        <a:pt x="2197661" y="163829"/>
                      </a:lnTo>
                      <a:lnTo>
                        <a:pt x="2204651" y="166052"/>
                      </a:lnTo>
                      <a:lnTo>
                        <a:pt x="2211324" y="168909"/>
                      </a:lnTo>
                      <a:lnTo>
                        <a:pt x="2217996" y="172084"/>
                      </a:lnTo>
                      <a:lnTo>
                        <a:pt x="2224350" y="174942"/>
                      </a:lnTo>
                      <a:lnTo>
                        <a:pt x="2230387" y="178752"/>
                      </a:lnTo>
                      <a:lnTo>
                        <a:pt x="2236424" y="182562"/>
                      </a:lnTo>
                      <a:lnTo>
                        <a:pt x="2242461" y="186689"/>
                      </a:lnTo>
                      <a:lnTo>
                        <a:pt x="2247862" y="191134"/>
                      </a:lnTo>
                      <a:lnTo>
                        <a:pt x="2253264" y="195579"/>
                      </a:lnTo>
                      <a:lnTo>
                        <a:pt x="2258665" y="200659"/>
                      </a:lnTo>
                      <a:lnTo>
                        <a:pt x="2263431" y="206057"/>
                      </a:lnTo>
                      <a:lnTo>
                        <a:pt x="2268197" y="211137"/>
                      </a:lnTo>
                      <a:lnTo>
                        <a:pt x="2272645" y="216852"/>
                      </a:lnTo>
                      <a:lnTo>
                        <a:pt x="2276776" y="222567"/>
                      </a:lnTo>
                      <a:lnTo>
                        <a:pt x="2280270" y="228917"/>
                      </a:lnTo>
                      <a:lnTo>
                        <a:pt x="2284083" y="234949"/>
                      </a:lnTo>
                      <a:lnTo>
                        <a:pt x="2287261" y="241299"/>
                      </a:lnTo>
                      <a:lnTo>
                        <a:pt x="2290438" y="247967"/>
                      </a:lnTo>
                      <a:lnTo>
                        <a:pt x="2292980" y="254634"/>
                      </a:lnTo>
                      <a:lnTo>
                        <a:pt x="2295204" y="261619"/>
                      </a:lnTo>
                      <a:lnTo>
                        <a:pt x="2297428" y="268604"/>
                      </a:lnTo>
                      <a:lnTo>
                        <a:pt x="2298699" y="275589"/>
                      </a:lnTo>
                      <a:lnTo>
                        <a:pt x="2300287" y="282892"/>
                      </a:lnTo>
                      <a:lnTo>
                        <a:pt x="2300923" y="290512"/>
                      </a:lnTo>
                      <a:lnTo>
                        <a:pt x="2301876" y="297814"/>
                      </a:lnTo>
                      <a:lnTo>
                        <a:pt x="2301876" y="305434"/>
                      </a:lnTo>
                      <a:lnTo>
                        <a:pt x="2301876" y="1484630"/>
                      </a:lnTo>
                      <a:lnTo>
                        <a:pt x="2301876" y="1497013"/>
                      </a:lnTo>
                      <a:lnTo>
                        <a:pt x="2300923" y="1509078"/>
                      </a:lnTo>
                      <a:lnTo>
                        <a:pt x="2299652" y="1521143"/>
                      </a:lnTo>
                      <a:lnTo>
                        <a:pt x="2298063" y="1533208"/>
                      </a:lnTo>
                      <a:lnTo>
                        <a:pt x="2295839" y="1544638"/>
                      </a:lnTo>
                      <a:lnTo>
                        <a:pt x="2292980" y="1555433"/>
                      </a:lnTo>
                      <a:lnTo>
                        <a:pt x="2289802" y="1566545"/>
                      </a:lnTo>
                      <a:lnTo>
                        <a:pt x="2285990" y="1577340"/>
                      </a:lnTo>
                      <a:lnTo>
                        <a:pt x="2281859" y="1587500"/>
                      </a:lnTo>
                      <a:lnTo>
                        <a:pt x="2277093" y="1597660"/>
                      </a:lnTo>
                      <a:lnTo>
                        <a:pt x="2271374" y="1607503"/>
                      </a:lnTo>
                      <a:lnTo>
                        <a:pt x="2265655" y="1616710"/>
                      </a:lnTo>
                      <a:lnTo>
                        <a:pt x="2259300" y="1625918"/>
                      </a:lnTo>
                      <a:lnTo>
                        <a:pt x="2252310" y="1634808"/>
                      </a:lnTo>
                      <a:lnTo>
                        <a:pt x="2244685" y="1643063"/>
                      </a:lnTo>
                      <a:lnTo>
                        <a:pt x="2236424" y="1651000"/>
                      </a:lnTo>
                      <a:lnTo>
                        <a:pt x="2227846" y="1658938"/>
                      </a:lnTo>
                      <a:lnTo>
                        <a:pt x="2218631" y="1665923"/>
                      </a:lnTo>
                      <a:lnTo>
                        <a:pt x="2208782" y="1672908"/>
                      </a:lnTo>
                      <a:lnTo>
                        <a:pt x="2198297" y="1678940"/>
                      </a:lnTo>
                      <a:lnTo>
                        <a:pt x="2187494" y="1684973"/>
                      </a:lnTo>
                      <a:lnTo>
                        <a:pt x="2176056" y="1690370"/>
                      </a:lnTo>
                      <a:lnTo>
                        <a:pt x="2163664" y="1695450"/>
                      </a:lnTo>
                      <a:lnTo>
                        <a:pt x="2150955" y="1700213"/>
                      </a:lnTo>
                      <a:lnTo>
                        <a:pt x="2137611" y="1704023"/>
                      </a:lnTo>
                      <a:lnTo>
                        <a:pt x="2123631" y="1707515"/>
                      </a:lnTo>
                      <a:lnTo>
                        <a:pt x="2108698" y="1710373"/>
                      </a:lnTo>
                      <a:lnTo>
                        <a:pt x="2093764" y="1712913"/>
                      </a:lnTo>
                      <a:lnTo>
                        <a:pt x="2077878" y="1715135"/>
                      </a:lnTo>
                      <a:lnTo>
                        <a:pt x="2061038" y="1716405"/>
                      </a:lnTo>
                      <a:lnTo>
                        <a:pt x="2044199" y="1717358"/>
                      </a:lnTo>
                      <a:lnTo>
                        <a:pt x="2026406" y="1717675"/>
                      </a:lnTo>
                      <a:lnTo>
                        <a:pt x="1563159" y="1717675"/>
                      </a:lnTo>
                      <a:lnTo>
                        <a:pt x="1551721" y="1717358"/>
                      </a:lnTo>
                      <a:lnTo>
                        <a:pt x="1540601" y="1716723"/>
                      </a:lnTo>
                      <a:lnTo>
                        <a:pt x="1529163" y="1715453"/>
                      </a:lnTo>
                      <a:lnTo>
                        <a:pt x="1518042" y="1714500"/>
                      </a:lnTo>
                      <a:lnTo>
                        <a:pt x="1506922" y="1712913"/>
                      </a:lnTo>
                      <a:lnTo>
                        <a:pt x="1495801" y="1710690"/>
                      </a:lnTo>
                      <a:lnTo>
                        <a:pt x="1485634" y="1709103"/>
                      </a:lnTo>
                      <a:lnTo>
                        <a:pt x="1475149" y="1706880"/>
                      </a:lnTo>
                      <a:lnTo>
                        <a:pt x="1456085" y="1701800"/>
                      </a:lnTo>
                      <a:lnTo>
                        <a:pt x="1439246" y="1697038"/>
                      </a:lnTo>
                      <a:lnTo>
                        <a:pt x="1424948" y="1692593"/>
                      </a:lnTo>
                      <a:lnTo>
                        <a:pt x="1414463" y="1688783"/>
                      </a:lnTo>
                      <a:lnTo>
                        <a:pt x="1414463" y="1342708"/>
                      </a:lnTo>
                      <a:lnTo>
                        <a:pt x="1416687" y="1347470"/>
                      </a:lnTo>
                      <a:lnTo>
                        <a:pt x="1419229" y="1352233"/>
                      </a:lnTo>
                      <a:lnTo>
                        <a:pt x="1422088" y="1357630"/>
                      </a:lnTo>
                      <a:lnTo>
                        <a:pt x="1425583" y="1362393"/>
                      </a:lnTo>
                      <a:lnTo>
                        <a:pt x="1429078" y="1367473"/>
                      </a:lnTo>
                      <a:lnTo>
                        <a:pt x="1433209" y="1372235"/>
                      </a:lnTo>
                      <a:lnTo>
                        <a:pt x="1437657" y="1376998"/>
                      </a:lnTo>
                      <a:lnTo>
                        <a:pt x="1442105" y="1381760"/>
                      </a:lnTo>
                      <a:lnTo>
                        <a:pt x="1446871" y="1386523"/>
                      </a:lnTo>
                      <a:lnTo>
                        <a:pt x="1451637" y="1390968"/>
                      </a:lnTo>
                      <a:lnTo>
                        <a:pt x="1456721" y="1395413"/>
                      </a:lnTo>
                      <a:lnTo>
                        <a:pt x="1462440" y="1399540"/>
                      </a:lnTo>
                      <a:lnTo>
                        <a:pt x="1467523" y="1403350"/>
                      </a:lnTo>
                      <a:lnTo>
                        <a:pt x="1472925" y="1406525"/>
                      </a:lnTo>
                      <a:lnTo>
                        <a:pt x="1478644" y="1410018"/>
                      </a:lnTo>
                      <a:lnTo>
                        <a:pt x="1484045" y="1412558"/>
                      </a:lnTo>
                      <a:lnTo>
                        <a:pt x="1484045" y="1413510"/>
                      </a:lnTo>
                      <a:lnTo>
                        <a:pt x="2108062" y="1413510"/>
                      </a:lnTo>
                      <a:lnTo>
                        <a:pt x="2108062" y="1410335"/>
                      </a:lnTo>
                      <a:lnTo>
                        <a:pt x="2115370" y="1406208"/>
                      </a:lnTo>
                      <a:lnTo>
                        <a:pt x="2122360" y="1401763"/>
                      </a:lnTo>
                      <a:lnTo>
                        <a:pt x="2129032" y="1396683"/>
                      </a:lnTo>
                      <a:lnTo>
                        <a:pt x="2135387" y="1390968"/>
                      </a:lnTo>
                      <a:lnTo>
                        <a:pt x="2141106" y="1385253"/>
                      </a:lnTo>
                      <a:lnTo>
                        <a:pt x="2146825" y="1378903"/>
                      </a:lnTo>
                      <a:lnTo>
                        <a:pt x="2151909" y="1372235"/>
                      </a:lnTo>
                      <a:lnTo>
                        <a:pt x="2156357" y="1365568"/>
                      </a:lnTo>
                      <a:lnTo>
                        <a:pt x="2160805" y="1358900"/>
                      </a:lnTo>
                      <a:lnTo>
                        <a:pt x="2163982" y="1352233"/>
                      </a:lnTo>
                      <a:lnTo>
                        <a:pt x="2167477" y="1345883"/>
                      </a:lnTo>
                      <a:lnTo>
                        <a:pt x="2170019" y="1339215"/>
                      </a:lnTo>
                      <a:lnTo>
                        <a:pt x="2172243" y="1332865"/>
                      </a:lnTo>
                      <a:lnTo>
                        <a:pt x="2173832" y="1326515"/>
                      </a:lnTo>
                      <a:lnTo>
                        <a:pt x="2174467" y="1320800"/>
                      </a:lnTo>
                      <a:lnTo>
                        <a:pt x="2174785" y="1315085"/>
                      </a:lnTo>
                      <a:lnTo>
                        <a:pt x="2174785" y="305434"/>
                      </a:lnTo>
                      <a:lnTo>
                        <a:pt x="2174467" y="301307"/>
                      </a:lnTo>
                      <a:lnTo>
                        <a:pt x="2172879" y="297497"/>
                      </a:lnTo>
                      <a:lnTo>
                        <a:pt x="2171290" y="293687"/>
                      </a:lnTo>
                      <a:lnTo>
                        <a:pt x="2168430" y="290829"/>
                      </a:lnTo>
                      <a:lnTo>
                        <a:pt x="2165571" y="288289"/>
                      </a:lnTo>
                      <a:lnTo>
                        <a:pt x="2162076" y="286067"/>
                      </a:lnTo>
                      <a:lnTo>
                        <a:pt x="2157945" y="284797"/>
                      </a:lnTo>
                      <a:lnTo>
                        <a:pt x="2153497" y="284479"/>
                      </a:lnTo>
                      <a:lnTo>
                        <a:pt x="1414463" y="284479"/>
                      </a:lnTo>
                      <a:lnTo>
                        <a:pt x="1414463" y="157162"/>
                      </a:lnTo>
                      <a:close/>
                      <a:moveTo>
                        <a:pt x="184374" y="0"/>
                      </a:moveTo>
                      <a:lnTo>
                        <a:pt x="1076100" y="0"/>
                      </a:lnTo>
                      <a:lnTo>
                        <a:pt x="1085621" y="317"/>
                      </a:lnTo>
                      <a:lnTo>
                        <a:pt x="1094824" y="953"/>
                      </a:lnTo>
                      <a:lnTo>
                        <a:pt x="1104026" y="1905"/>
                      </a:lnTo>
                      <a:lnTo>
                        <a:pt x="1113229" y="3494"/>
                      </a:lnTo>
                      <a:lnTo>
                        <a:pt x="1122115" y="5717"/>
                      </a:lnTo>
                      <a:lnTo>
                        <a:pt x="1131000" y="8258"/>
                      </a:lnTo>
                      <a:lnTo>
                        <a:pt x="1139568" y="11434"/>
                      </a:lnTo>
                      <a:lnTo>
                        <a:pt x="1147502" y="14610"/>
                      </a:lnTo>
                      <a:lnTo>
                        <a:pt x="1156070" y="18421"/>
                      </a:lnTo>
                      <a:lnTo>
                        <a:pt x="1163686" y="22232"/>
                      </a:lnTo>
                      <a:lnTo>
                        <a:pt x="1171620" y="26679"/>
                      </a:lnTo>
                      <a:lnTo>
                        <a:pt x="1178919" y="31443"/>
                      </a:lnTo>
                      <a:lnTo>
                        <a:pt x="1186217" y="36842"/>
                      </a:lnTo>
                      <a:lnTo>
                        <a:pt x="1193199" y="42241"/>
                      </a:lnTo>
                      <a:lnTo>
                        <a:pt x="1199863" y="47640"/>
                      </a:lnTo>
                      <a:lnTo>
                        <a:pt x="1206210" y="53993"/>
                      </a:lnTo>
                      <a:lnTo>
                        <a:pt x="1212557" y="60345"/>
                      </a:lnTo>
                      <a:lnTo>
                        <a:pt x="1218269" y="67014"/>
                      </a:lnTo>
                      <a:lnTo>
                        <a:pt x="1223981" y="74002"/>
                      </a:lnTo>
                      <a:lnTo>
                        <a:pt x="1229058" y="81306"/>
                      </a:lnTo>
                      <a:lnTo>
                        <a:pt x="1233818" y="88611"/>
                      </a:lnTo>
                      <a:lnTo>
                        <a:pt x="1238261" y="96551"/>
                      </a:lnTo>
                      <a:lnTo>
                        <a:pt x="1242387" y="104492"/>
                      </a:lnTo>
                      <a:lnTo>
                        <a:pt x="1245877" y="112749"/>
                      </a:lnTo>
                      <a:lnTo>
                        <a:pt x="1249368" y="121325"/>
                      </a:lnTo>
                      <a:lnTo>
                        <a:pt x="1252224" y="129582"/>
                      </a:lnTo>
                      <a:lnTo>
                        <a:pt x="1254446" y="138475"/>
                      </a:lnTo>
                      <a:lnTo>
                        <a:pt x="1256667" y="147368"/>
                      </a:lnTo>
                      <a:lnTo>
                        <a:pt x="1258254" y="156261"/>
                      </a:lnTo>
                      <a:lnTo>
                        <a:pt x="1259523" y="165472"/>
                      </a:lnTo>
                      <a:lnTo>
                        <a:pt x="1259840" y="175000"/>
                      </a:lnTo>
                      <a:lnTo>
                        <a:pt x="1260475" y="184210"/>
                      </a:lnTo>
                      <a:lnTo>
                        <a:pt x="1260475" y="1651541"/>
                      </a:lnTo>
                      <a:lnTo>
                        <a:pt x="1259840" y="1667103"/>
                      </a:lnTo>
                      <a:lnTo>
                        <a:pt x="1259206" y="1682348"/>
                      </a:lnTo>
                      <a:lnTo>
                        <a:pt x="1257936" y="1696958"/>
                      </a:lnTo>
                      <a:lnTo>
                        <a:pt x="1255715" y="1711886"/>
                      </a:lnTo>
                      <a:lnTo>
                        <a:pt x="1252542" y="1725860"/>
                      </a:lnTo>
                      <a:lnTo>
                        <a:pt x="1249368" y="1739835"/>
                      </a:lnTo>
                      <a:lnTo>
                        <a:pt x="1245243" y="1753492"/>
                      </a:lnTo>
                      <a:lnTo>
                        <a:pt x="1240483" y="1766831"/>
                      </a:lnTo>
                      <a:lnTo>
                        <a:pt x="1235405" y="1779535"/>
                      </a:lnTo>
                      <a:lnTo>
                        <a:pt x="1229376" y="1792239"/>
                      </a:lnTo>
                      <a:lnTo>
                        <a:pt x="1222712" y="1804308"/>
                      </a:lnTo>
                      <a:lnTo>
                        <a:pt x="1215413" y="1816060"/>
                      </a:lnTo>
                      <a:lnTo>
                        <a:pt x="1207162" y="1827493"/>
                      </a:lnTo>
                      <a:lnTo>
                        <a:pt x="1198594" y="1838292"/>
                      </a:lnTo>
                      <a:lnTo>
                        <a:pt x="1189391" y="1848773"/>
                      </a:lnTo>
                      <a:lnTo>
                        <a:pt x="1179236" y="1858619"/>
                      </a:lnTo>
                      <a:lnTo>
                        <a:pt x="1168129" y="1868147"/>
                      </a:lnTo>
                      <a:lnTo>
                        <a:pt x="1156705" y="1877040"/>
                      </a:lnTo>
                      <a:lnTo>
                        <a:pt x="1144646" y="1885615"/>
                      </a:lnTo>
                      <a:lnTo>
                        <a:pt x="1131635" y="1893555"/>
                      </a:lnTo>
                      <a:lnTo>
                        <a:pt x="1117989" y="1900860"/>
                      </a:lnTo>
                      <a:lnTo>
                        <a:pt x="1103709" y="1907530"/>
                      </a:lnTo>
                      <a:lnTo>
                        <a:pt x="1088794" y="1913882"/>
                      </a:lnTo>
                      <a:lnTo>
                        <a:pt x="1072927" y="1919599"/>
                      </a:lnTo>
                      <a:lnTo>
                        <a:pt x="1056108" y="1924680"/>
                      </a:lnTo>
                      <a:lnTo>
                        <a:pt x="1038654" y="1929127"/>
                      </a:lnTo>
                      <a:lnTo>
                        <a:pt x="1020566" y="1932620"/>
                      </a:lnTo>
                      <a:lnTo>
                        <a:pt x="1001526" y="1936114"/>
                      </a:lnTo>
                      <a:lnTo>
                        <a:pt x="981851" y="1938337"/>
                      </a:lnTo>
                      <a:lnTo>
                        <a:pt x="961541" y="1940243"/>
                      </a:lnTo>
                      <a:lnTo>
                        <a:pt x="940279" y="1941196"/>
                      </a:lnTo>
                      <a:lnTo>
                        <a:pt x="918065" y="1941513"/>
                      </a:lnTo>
                      <a:lnTo>
                        <a:pt x="342410" y="1941513"/>
                      </a:lnTo>
                      <a:lnTo>
                        <a:pt x="321148" y="1941196"/>
                      </a:lnTo>
                      <a:lnTo>
                        <a:pt x="300839" y="1940243"/>
                      </a:lnTo>
                      <a:lnTo>
                        <a:pt x="280846" y="1938337"/>
                      </a:lnTo>
                      <a:lnTo>
                        <a:pt x="261806" y="1936114"/>
                      </a:lnTo>
                      <a:lnTo>
                        <a:pt x="242765" y="1932938"/>
                      </a:lnTo>
                      <a:lnTo>
                        <a:pt x="225311" y="1929444"/>
                      </a:lnTo>
                      <a:lnTo>
                        <a:pt x="208175" y="1924998"/>
                      </a:lnTo>
                      <a:lnTo>
                        <a:pt x="191673" y="1920234"/>
                      </a:lnTo>
                      <a:lnTo>
                        <a:pt x="175806" y="1914517"/>
                      </a:lnTo>
                      <a:lnTo>
                        <a:pt x="160574" y="1908800"/>
                      </a:lnTo>
                      <a:lnTo>
                        <a:pt x="146294" y="1902130"/>
                      </a:lnTo>
                      <a:lnTo>
                        <a:pt x="132648" y="1894825"/>
                      </a:lnTo>
                      <a:lnTo>
                        <a:pt x="119954" y="1886885"/>
                      </a:lnTo>
                      <a:lnTo>
                        <a:pt x="107261" y="1878628"/>
                      </a:lnTo>
                      <a:lnTo>
                        <a:pt x="95836" y="1869735"/>
                      </a:lnTo>
                      <a:lnTo>
                        <a:pt x="84730" y="1860524"/>
                      </a:lnTo>
                      <a:lnTo>
                        <a:pt x="74575" y="1850361"/>
                      </a:lnTo>
                      <a:lnTo>
                        <a:pt x="64737" y="1840198"/>
                      </a:lnTo>
                      <a:lnTo>
                        <a:pt x="55534" y="1829399"/>
                      </a:lnTo>
                      <a:lnTo>
                        <a:pt x="47601" y="1817965"/>
                      </a:lnTo>
                      <a:lnTo>
                        <a:pt x="39985" y="1806532"/>
                      </a:lnTo>
                      <a:lnTo>
                        <a:pt x="32686" y="1794463"/>
                      </a:lnTo>
                      <a:lnTo>
                        <a:pt x="26656" y="1781758"/>
                      </a:lnTo>
                      <a:lnTo>
                        <a:pt x="20944" y="1768419"/>
                      </a:lnTo>
                      <a:lnTo>
                        <a:pt x="16184" y="1755397"/>
                      </a:lnTo>
                      <a:lnTo>
                        <a:pt x="11741" y="1741740"/>
                      </a:lnTo>
                      <a:lnTo>
                        <a:pt x="8251" y="1727131"/>
                      </a:lnTo>
                      <a:lnTo>
                        <a:pt x="5077" y="1712838"/>
                      </a:lnTo>
                      <a:lnTo>
                        <a:pt x="2856" y="1698229"/>
                      </a:lnTo>
                      <a:lnTo>
                        <a:pt x="1269" y="1682984"/>
                      </a:lnTo>
                      <a:lnTo>
                        <a:pt x="317" y="1667421"/>
                      </a:lnTo>
                      <a:lnTo>
                        <a:pt x="0" y="1651541"/>
                      </a:lnTo>
                      <a:lnTo>
                        <a:pt x="0" y="184210"/>
                      </a:lnTo>
                      <a:lnTo>
                        <a:pt x="0" y="175000"/>
                      </a:lnTo>
                      <a:lnTo>
                        <a:pt x="634" y="165472"/>
                      </a:lnTo>
                      <a:lnTo>
                        <a:pt x="1904" y="156261"/>
                      </a:lnTo>
                      <a:lnTo>
                        <a:pt x="3808" y="147368"/>
                      </a:lnTo>
                      <a:lnTo>
                        <a:pt x="6029" y="138475"/>
                      </a:lnTo>
                      <a:lnTo>
                        <a:pt x="8251" y="129582"/>
                      </a:lnTo>
                      <a:lnTo>
                        <a:pt x="11107" y="121325"/>
                      </a:lnTo>
                      <a:lnTo>
                        <a:pt x="14280" y="112749"/>
                      </a:lnTo>
                      <a:lnTo>
                        <a:pt x="18088" y="104492"/>
                      </a:lnTo>
                      <a:lnTo>
                        <a:pt x="22214" y="96551"/>
                      </a:lnTo>
                      <a:lnTo>
                        <a:pt x="26656" y="88611"/>
                      </a:lnTo>
                      <a:lnTo>
                        <a:pt x="31416" y="81306"/>
                      </a:lnTo>
                      <a:lnTo>
                        <a:pt x="36494" y="74002"/>
                      </a:lnTo>
                      <a:lnTo>
                        <a:pt x="41889" y="67014"/>
                      </a:lnTo>
                      <a:lnTo>
                        <a:pt x="47918" y="60345"/>
                      </a:lnTo>
                      <a:lnTo>
                        <a:pt x="53948" y="53993"/>
                      </a:lnTo>
                      <a:lnTo>
                        <a:pt x="60612" y="47640"/>
                      </a:lnTo>
                      <a:lnTo>
                        <a:pt x="66959" y="42241"/>
                      </a:lnTo>
                      <a:lnTo>
                        <a:pt x="74257" y="36842"/>
                      </a:lnTo>
                      <a:lnTo>
                        <a:pt x="81556" y="31443"/>
                      </a:lnTo>
                      <a:lnTo>
                        <a:pt x="88855" y="26679"/>
                      </a:lnTo>
                      <a:lnTo>
                        <a:pt x="96471" y="22232"/>
                      </a:lnTo>
                      <a:lnTo>
                        <a:pt x="104405" y="18421"/>
                      </a:lnTo>
                      <a:lnTo>
                        <a:pt x="112338" y="14610"/>
                      </a:lnTo>
                      <a:lnTo>
                        <a:pt x="120906" y="11434"/>
                      </a:lnTo>
                      <a:lnTo>
                        <a:pt x="129475" y="8258"/>
                      </a:lnTo>
                      <a:lnTo>
                        <a:pt x="138360" y="5717"/>
                      </a:lnTo>
                      <a:lnTo>
                        <a:pt x="146928" y="3494"/>
                      </a:lnTo>
                      <a:lnTo>
                        <a:pt x="156131" y="1905"/>
                      </a:lnTo>
                      <a:lnTo>
                        <a:pt x="165651" y="953"/>
                      </a:lnTo>
                      <a:lnTo>
                        <a:pt x="174854" y="317"/>
                      </a:lnTo>
                      <a:lnTo>
                        <a:pt x="1843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 eaLnBrk="1" hangingPunct="1">
                    <a:defRPr/>
                  </a:pPr>
                  <a:endPara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5291892" y="1486803"/>
                <a:ext cx="2283927" cy="31915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300" b="1">
                    <a:solidFill>
                      <a:srgbClr val="C00000"/>
                    </a:solidFill>
                    <a:latin typeface="微软雅黑" charset="-122"/>
                    <a:ea typeface="微软雅黑" charset="-122"/>
                  </a:rPr>
                  <a:t> </a:t>
                </a:r>
                <a:r>
                  <a:rPr lang="zh-CN" altLang="en-US" sz="1300" b="1">
                    <a:solidFill>
                      <a:srgbClr val="572423"/>
                    </a:solidFill>
                    <a:latin typeface="微软雅黑" charset="-122"/>
                    <a:ea typeface="微软雅黑" charset="-122"/>
                  </a:rPr>
                  <a:t>完整产品预警指标</a:t>
                </a:r>
              </a:p>
            </p:txBody>
          </p:sp>
        </p:grpSp>
        <p:grpSp>
          <p:nvGrpSpPr>
            <p:cNvPr id="57374" name="组合 100"/>
            <p:cNvGrpSpPr>
              <a:grpSpLocks/>
            </p:cNvGrpSpPr>
            <p:nvPr/>
          </p:nvGrpSpPr>
          <p:grpSpPr bwMode="auto">
            <a:xfrm>
              <a:off x="5813822" y="1519238"/>
              <a:ext cx="1990725" cy="2049066"/>
              <a:chOff x="8522874" y="2449191"/>
              <a:chExt cx="3538553" cy="3643338"/>
            </a:xfrm>
          </p:grpSpPr>
          <p:sp>
            <p:nvSpPr>
              <p:cNvPr id="102" name="文本框 2"/>
              <p:cNvSpPr txBox="1"/>
              <p:nvPr/>
            </p:nvSpPr>
            <p:spPr>
              <a:xfrm>
                <a:off x="8567317" y="3738438"/>
                <a:ext cx="1898375" cy="268836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>
                <a:spAutoFit/>
              </a:bodyPr>
              <a:lstStyle>
                <a:lvl1pPr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000" b="1" u="sng">
                    <a:solidFill>
                      <a:srgbClr val="404040"/>
                    </a:solidFill>
                    <a:latin typeface="微软雅黑" charset="-122"/>
                    <a:ea typeface="微软雅黑" charset="-122"/>
                  </a:rPr>
                  <a:t>系统展示预警结果</a:t>
                </a:r>
                <a:endParaRPr lang="en-US" altLang="zh-CN" sz="1000" b="1" u="sng">
                  <a:solidFill>
                    <a:srgbClr val="404040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03" name="文本框 27"/>
              <p:cNvSpPr txBox="1"/>
              <p:nvPr/>
            </p:nvSpPr>
            <p:spPr>
              <a:xfrm>
                <a:off x="9710151" y="5681834"/>
                <a:ext cx="1585155" cy="268836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>
                <a:spAutoFit/>
              </a:bodyPr>
              <a:lstStyle>
                <a:lvl1pPr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000" b="1" u="sng">
                    <a:solidFill>
                      <a:srgbClr val="404040"/>
                    </a:solidFill>
                    <a:latin typeface="微软雅黑" charset="-122"/>
                    <a:ea typeface="微软雅黑" charset="-122"/>
                  </a:rPr>
                  <a:t>出具检核报告</a:t>
                </a:r>
                <a:endParaRPr lang="en-US" altLang="zh-CN" sz="1000" b="1" u="sng">
                  <a:solidFill>
                    <a:srgbClr val="404040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04" name="圆角矩形 103"/>
              <p:cNvSpPr/>
              <p:nvPr/>
            </p:nvSpPr>
            <p:spPr bwMode="auto">
              <a:xfrm>
                <a:off x="8522874" y="2449191"/>
                <a:ext cx="3538553" cy="3643338"/>
              </a:xfrm>
              <a:prstGeom prst="roundRect">
                <a:avLst>
                  <a:gd name="adj" fmla="val 4042"/>
                </a:avLst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lIns="68580" tIns="34291" rIns="68580" bIns="34291"/>
              <a:lstStyle/>
              <a:p>
                <a:pPr defTabSz="380990">
                  <a:defRPr/>
                </a:pPr>
                <a:endParaRPr lang="zh-CN" altLang="en-US" sz="1051" kern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圆角矩形 104"/>
              <p:cNvSpPr/>
              <p:nvPr/>
            </p:nvSpPr>
            <p:spPr bwMode="auto">
              <a:xfrm>
                <a:off x="8656204" y="2591030"/>
                <a:ext cx="1544942" cy="1134706"/>
              </a:xfrm>
              <a:prstGeom prst="roundRect">
                <a:avLst>
                  <a:gd name="adj" fmla="val 7741"/>
                </a:avLst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solidFill>
                  <a:srgbClr val="FFFFFF">
                    <a:lumMod val="5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lIns="68580" tIns="34291" rIns="68580" bIns="34291"/>
              <a:lstStyle/>
              <a:p>
                <a:pPr defTabSz="380990">
                  <a:defRPr/>
                </a:pPr>
                <a:endParaRPr lang="zh-CN" altLang="en-US" sz="1051" kern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圆角矩形 105"/>
              <p:cNvSpPr/>
              <p:nvPr/>
            </p:nvSpPr>
            <p:spPr bwMode="auto">
              <a:xfrm>
                <a:off x="9422326" y="4305791"/>
                <a:ext cx="1811604" cy="1327351"/>
              </a:xfrm>
              <a:prstGeom prst="roundRect">
                <a:avLst>
                  <a:gd name="adj" fmla="val 7741"/>
                </a:avLst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solidFill>
                  <a:srgbClr val="FFFFFF">
                    <a:lumMod val="5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lIns="68580" tIns="34291" rIns="68580" bIns="34291"/>
              <a:lstStyle/>
              <a:p>
                <a:pPr defTabSz="380990">
                  <a:defRPr/>
                </a:pPr>
                <a:endParaRPr lang="zh-CN" altLang="en-US" sz="1051" kern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81" name="文本框 4"/>
              <p:cNvSpPr txBox="1">
                <a:spLocks noChangeArrowheads="1"/>
              </p:cNvSpPr>
              <p:nvPr/>
            </p:nvSpPr>
            <p:spPr bwMode="auto">
              <a:xfrm>
                <a:off x="8652141" y="2745814"/>
                <a:ext cx="1640009" cy="742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71450" indent="-17145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9pPr>
              </a:lstStyle>
              <a:p>
                <a:pPr>
                  <a:spcBef>
                    <a:spcPts val="451"/>
                  </a:spcBef>
                  <a:buFont typeface="Wingdings" charset="2"/>
                  <a:buChar char="ü"/>
                </a:pPr>
                <a:r>
                  <a:rPr lang="zh-CN" altLang="en-US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回款逾期预警</a:t>
                </a:r>
                <a:endParaRPr lang="en-US" altLang="zh-CN" sz="900">
                  <a:solidFill>
                    <a:srgbClr val="10253F"/>
                  </a:solidFill>
                  <a:latin typeface="微软雅黑" charset="-122"/>
                  <a:ea typeface="微软雅黑" charset="-122"/>
                </a:endParaRPr>
              </a:p>
              <a:p>
                <a:pPr>
                  <a:spcBef>
                    <a:spcPts val="451"/>
                  </a:spcBef>
                  <a:buFont typeface="Wingdings" charset="2"/>
                  <a:buChar char="ü"/>
                </a:pPr>
                <a:r>
                  <a:rPr lang="zh-CN" altLang="en-US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应收账款期限监测</a:t>
                </a:r>
                <a:endParaRPr lang="en-US" altLang="zh-CN" sz="900">
                  <a:solidFill>
                    <a:srgbClr val="10253F"/>
                  </a:solidFill>
                  <a:latin typeface="微软雅黑" charset="-122"/>
                  <a:ea typeface="微软雅黑" charset="-122"/>
                </a:endParaRPr>
              </a:p>
              <a:p>
                <a:pPr eaLnBrk="1" hangingPunct="1">
                  <a:spcBef>
                    <a:spcPct val="0"/>
                  </a:spcBef>
                  <a:buFont typeface="Wingdings" charset="2"/>
                  <a:buChar char="ü"/>
                </a:pPr>
                <a:endParaRPr lang="en-US" altLang="zh-CN" sz="800">
                  <a:solidFill>
                    <a:srgbClr val="6E8BBB"/>
                  </a:solidFill>
                  <a:latin typeface="微软雅黑" charset="-122"/>
                  <a:ea typeface="微软雅黑" charset="-122"/>
                </a:endParaRPr>
              </a:p>
              <a:p>
                <a:pPr eaLnBrk="1" hangingPunct="1">
                  <a:spcBef>
                    <a:spcPct val="0"/>
                  </a:spcBef>
                  <a:buFont typeface="Arial" charset="0"/>
                  <a:buNone/>
                </a:pPr>
                <a:r>
                  <a:rPr lang="en-US" altLang="zh-CN" sz="800">
                    <a:solidFill>
                      <a:srgbClr val="6E8BBB"/>
                    </a:solidFill>
                    <a:latin typeface="微软雅黑" charset="-122"/>
                    <a:ea typeface="微软雅黑" charset="-122"/>
                  </a:rPr>
                  <a:t>……</a:t>
                </a:r>
                <a:endParaRPr lang="zh-CN" altLang="en-US" sz="800">
                  <a:solidFill>
                    <a:srgbClr val="6E8BBB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08" name="文本框 64"/>
              <p:cNvSpPr txBox="1"/>
              <p:nvPr/>
            </p:nvSpPr>
            <p:spPr>
              <a:xfrm>
                <a:off x="9350371" y="4405288"/>
                <a:ext cx="2063453" cy="104453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marL="128588" indent="-128588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Wingdings" charset="2"/>
                  <a:buChar char="ü"/>
                </a:pPr>
                <a:r>
                  <a:rPr lang="zh-CN" altLang="en-US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过去一个月的开票总额</a:t>
                </a:r>
                <a:r>
                  <a:rPr lang="en-US" altLang="zh-CN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(</a:t>
                </a:r>
                <a:r>
                  <a:rPr lang="zh-CN" altLang="en-US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同比、环比</a:t>
                </a:r>
                <a:r>
                  <a:rPr lang="en-US" altLang="zh-CN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)</a:t>
                </a:r>
                <a:r>
                  <a:rPr lang="zh-CN" altLang="en-US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下降</a:t>
                </a:r>
                <a:r>
                  <a:rPr lang="en-US" altLang="zh-CN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10%</a:t>
                </a:r>
              </a:p>
              <a:p>
                <a:pPr>
                  <a:spcBef>
                    <a:spcPts val="451"/>
                  </a:spcBef>
                  <a:buFont typeface="Wingdings" charset="2"/>
                  <a:buChar char="ü"/>
                </a:pPr>
                <a:r>
                  <a:rPr lang="zh-CN" altLang="en-US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连续</a:t>
                </a:r>
                <a:r>
                  <a:rPr lang="en-US" altLang="zh-CN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5</a:t>
                </a:r>
                <a:r>
                  <a:rPr lang="zh-CN" altLang="en-US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天未收款、余额低于敞口</a:t>
                </a:r>
                <a:r>
                  <a:rPr lang="en-US" altLang="zh-CN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5%</a:t>
                </a:r>
              </a:p>
              <a:p>
                <a:pPr eaLnBrk="1" hangingPunct="1"/>
                <a:endParaRPr lang="en-US" altLang="zh-CN" sz="800">
                  <a:solidFill>
                    <a:srgbClr val="6E8BBB"/>
                  </a:solidFill>
                  <a:latin typeface="微软雅黑" charset="-122"/>
                  <a:ea typeface="微软雅黑" charset="-122"/>
                </a:endParaRPr>
              </a:p>
              <a:p>
                <a:pPr eaLnBrk="1" hangingPunct="1"/>
                <a:r>
                  <a:rPr lang="en-US" altLang="zh-CN" sz="800">
                    <a:solidFill>
                      <a:srgbClr val="6E8BBB"/>
                    </a:solidFill>
                    <a:latin typeface="微软雅黑" charset="-122"/>
                    <a:ea typeface="微软雅黑" charset="-122"/>
                  </a:rPr>
                  <a:t>……</a:t>
                </a:r>
                <a:endParaRPr lang="zh-CN" altLang="en-US" sz="800">
                  <a:solidFill>
                    <a:srgbClr val="6E8BBB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09" name="文本框 2"/>
              <p:cNvSpPr txBox="1"/>
              <p:nvPr/>
            </p:nvSpPr>
            <p:spPr>
              <a:xfrm>
                <a:off x="10323894" y="3732087"/>
                <a:ext cx="1619017" cy="268836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>
                <a:spAutoFit/>
              </a:bodyPr>
              <a:lstStyle>
                <a:lvl1pPr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defTabSz="6858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000" b="1" u="sng">
                    <a:solidFill>
                      <a:srgbClr val="404040"/>
                    </a:solidFill>
                    <a:latin typeface="微软雅黑" charset="-122"/>
                    <a:ea typeface="微软雅黑" charset="-122"/>
                  </a:rPr>
                  <a:t>邮件</a:t>
                </a:r>
                <a:r>
                  <a:rPr lang="en-US" altLang="zh-CN" sz="1000" b="1" u="sng">
                    <a:solidFill>
                      <a:srgbClr val="404040"/>
                    </a:solidFill>
                    <a:latin typeface="微软雅黑" charset="-122"/>
                    <a:ea typeface="微软雅黑" charset="-122"/>
                  </a:rPr>
                  <a:t>/</a:t>
                </a:r>
                <a:r>
                  <a:rPr lang="zh-CN" altLang="en-US" sz="1000" b="1" u="sng">
                    <a:solidFill>
                      <a:srgbClr val="404040"/>
                    </a:solidFill>
                    <a:latin typeface="微软雅黑" charset="-122"/>
                    <a:ea typeface="微软雅黑" charset="-122"/>
                  </a:rPr>
                  <a:t>短信通知</a:t>
                </a:r>
                <a:endParaRPr lang="en-US" altLang="zh-CN" sz="1000" b="1" u="sng">
                  <a:solidFill>
                    <a:srgbClr val="404040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10" name="圆角矩形 109"/>
              <p:cNvSpPr/>
              <p:nvPr/>
            </p:nvSpPr>
            <p:spPr bwMode="auto">
              <a:xfrm>
                <a:off x="10400084" y="2586796"/>
                <a:ext cx="1542827" cy="1134706"/>
              </a:xfrm>
              <a:prstGeom prst="roundRect">
                <a:avLst>
                  <a:gd name="adj" fmla="val 7741"/>
                </a:avLst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solidFill>
                  <a:srgbClr val="FFFFFF">
                    <a:lumMod val="5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lIns="68580" tIns="34291" rIns="68580" bIns="34291"/>
              <a:lstStyle/>
              <a:p>
                <a:pPr defTabSz="380990">
                  <a:defRPr/>
                </a:pPr>
                <a:endParaRPr lang="zh-CN" altLang="en-US" sz="1051" kern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85" name="文本框 4"/>
              <p:cNvSpPr txBox="1">
                <a:spLocks noChangeArrowheads="1"/>
              </p:cNvSpPr>
              <p:nvPr/>
            </p:nvSpPr>
            <p:spPr bwMode="auto">
              <a:xfrm>
                <a:off x="10395081" y="2741055"/>
                <a:ext cx="1548173" cy="742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71450" indent="-17145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宋体" charset="-122"/>
                    <a:sym typeface="Calibri" charset="0"/>
                  </a:defRPr>
                </a:lvl9pPr>
              </a:lstStyle>
              <a:p>
                <a:pPr>
                  <a:spcBef>
                    <a:spcPts val="451"/>
                  </a:spcBef>
                  <a:buFont typeface="Wingdings" charset="2"/>
                  <a:buChar char="ü"/>
                </a:pPr>
                <a:r>
                  <a:rPr lang="zh-CN" altLang="en-US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邮件通知</a:t>
                </a:r>
                <a:endParaRPr lang="en-US" altLang="zh-CN" sz="900">
                  <a:solidFill>
                    <a:srgbClr val="10253F"/>
                  </a:solidFill>
                  <a:latin typeface="微软雅黑" charset="-122"/>
                  <a:ea typeface="微软雅黑" charset="-122"/>
                </a:endParaRPr>
              </a:p>
              <a:p>
                <a:pPr>
                  <a:spcBef>
                    <a:spcPts val="451"/>
                  </a:spcBef>
                  <a:buFont typeface="Wingdings" charset="2"/>
                  <a:buChar char="ü"/>
                </a:pPr>
                <a:r>
                  <a:rPr lang="zh-CN" altLang="en-US" sz="900">
                    <a:solidFill>
                      <a:srgbClr val="10253F"/>
                    </a:solidFill>
                    <a:latin typeface="微软雅黑" charset="-122"/>
                    <a:ea typeface="微软雅黑" charset="-122"/>
                  </a:rPr>
                  <a:t>短信通知</a:t>
                </a:r>
                <a:endParaRPr lang="en-US" altLang="zh-CN" sz="900">
                  <a:solidFill>
                    <a:srgbClr val="10253F"/>
                  </a:solidFill>
                  <a:latin typeface="微软雅黑" charset="-122"/>
                  <a:ea typeface="微软雅黑" charset="-122"/>
                </a:endParaRPr>
              </a:p>
              <a:p>
                <a:pPr eaLnBrk="1" hangingPunct="1">
                  <a:spcBef>
                    <a:spcPct val="0"/>
                  </a:spcBef>
                  <a:buFont typeface="Wingdings" charset="2"/>
                  <a:buChar char="ü"/>
                </a:pPr>
                <a:endParaRPr lang="en-US" altLang="zh-CN" sz="800">
                  <a:solidFill>
                    <a:srgbClr val="6E8BBB"/>
                  </a:solidFill>
                  <a:latin typeface="微软雅黑" charset="-122"/>
                  <a:ea typeface="微软雅黑" charset="-122"/>
                </a:endParaRPr>
              </a:p>
              <a:p>
                <a:pPr eaLnBrk="1" hangingPunct="1">
                  <a:spcBef>
                    <a:spcPct val="0"/>
                  </a:spcBef>
                  <a:buFont typeface="Arial" charset="0"/>
                  <a:buNone/>
                </a:pPr>
                <a:r>
                  <a:rPr lang="en-US" altLang="zh-CN" sz="800">
                    <a:solidFill>
                      <a:srgbClr val="6E8BBB"/>
                    </a:solidFill>
                    <a:latin typeface="微软雅黑" charset="-122"/>
                    <a:ea typeface="微软雅黑" charset="-122"/>
                  </a:rPr>
                  <a:t>……</a:t>
                </a:r>
                <a:endParaRPr lang="zh-CN" altLang="en-US" sz="800">
                  <a:solidFill>
                    <a:srgbClr val="6E8BBB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12" name="KSO_Shape"/>
              <p:cNvSpPr/>
              <p:nvPr/>
            </p:nvSpPr>
            <p:spPr bwMode="auto">
              <a:xfrm>
                <a:off x="11475195" y="3340444"/>
                <a:ext cx="452901" cy="381058"/>
              </a:xfrm>
              <a:custGeom>
                <a:avLst/>
                <a:gdLst>
                  <a:gd name="T0" fmla="*/ 332222 w 2301876"/>
                  <a:gd name="T1" fmla="*/ 1410232 h 1941513"/>
                  <a:gd name="T2" fmla="*/ 321717 w 2301876"/>
                  <a:gd name="T3" fmla="*/ 1470415 h 1941513"/>
                  <a:gd name="T4" fmla="*/ 382384 w 2301876"/>
                  <a:gd name="T5" fmla="*/ 1525343 h 1941513"/>
                  <a:gd name="T6" fmla="*/ 696485 w 2301876"/>
                  <a:gd name="T7" fmla="*/ 1509573 h 1941513"/>
                  <a:gd name="T8" fmla="*/ 723010 w 2301876"/>
                  <a:gd name="T9" fmla="*/ 1444398 h 1941513"/>
                  <a:gd name="T10" fmla="*/ 671273 w 2301876"/>
                  <a:gd name="T11" fmla="*/ 1380797 h 1941513"/>
                  <a:gd name="T12" fmla="*/ 1348867 w 2301876"/>
                  <a:gd name="T13" fmla="*/ 1247408 h 1941513"/>
                  <a:gd name="T14" fmla="*/ 1327043 w 2301876"/>
                  <a:gd name="T15" fmla="*/ 1320445 h 1941513"/>
                  <a:gd name="T16" fmla="*/ 1593934 w 2301876"/>
                  <a:gd name="T17" fmla="*/ 1356438 h 1941513"/>
                  <a:gd name="T18" fmla="*/ 1647838 w 2301876"/>
                  <a:gd name="T19" fmla="*/ 1303105 h 1941513"/>
                  <a:gd name="T20" fmla="*/ 1606030 w 2301876"/>
                  <a:gd name="T21" fmla="*/ 1239789 h 1941513"/>
                  <a:gd name="T22" fmla="*/ 1529191 w 2301876"/>
                  <a:gd name="T23" fmla="*/ 516517 h 1941513"/>
                  <a:gd name="T24" fmla="*/ 1584982 w 2301876"/>
                  <a:gd name="T25" fmla="*/ 576970 h 1941513"/>
                  <a:gd name="T26" fmla="*/ 1601035 w 2301876"/>
                  <a:gd name="T27" fmla="*/ 667649 h 1941513"/>
                  <a:gd name="T28" fmla="*/ 1640510 w 2301876"/>
                  <a:gd name="T29" fmla="*/ 716799 h 1941513"/>
                  <a:gd name="T30" fmla="*/ 1583140 w 2301876"/>
                  <a:gd name="T31" fmla="*/ 840071 h 1941513"/>
                  <a:gd name="T32" fmla="*/ 1691827 w 2301876"/>
                  <a:gd name="T33" fmla="*/ 916820 h 1941513"/>
                  <a:gd name="T34" fmla="*/ 1229710 w 2301876"/>
                  <a:gd name="T35" fmla="*/ 1106063 h 1941513"/>
                  <a:gd name="T36" fmla="*/ 1284448 w 2301876"/>
                  <a:gd name="T37" fmla="*/ 909460 h 1941513"/>
                  <a:gd name="T38" fmla="*/ 1396556 w 2301876"/>
                  <a:gd name="T39" fmla="*/ 836654 h 1941513"/>
                  <a:gd name="T40" fmla="*/ 1335239 w 2301876"/>
                  <a:gd name="T41" fmla="*/ 712857 h 1941513"/>
                  <a:gd name="T42" fmla="*/ 1370240 w 2301876"/>
                  <a:gd name="T43" fmla="*/ 660815 h 1941513"/>
                  <a:gd name="T44" fmla="*/ 1388398 w 2301876"/>
                  <a:gd name="T45" fmla="*/ 571451 h 1941513"/>
                  <a:gd name="T46" fmla="*/ 1446031 w 2301876"/>
                  <a:gd name="T47" fmla="*/ 514152 h 1941513"/>
                  <a:gd name="T48" fmla="*/ 570227 w 2301876"/>
                  <a:gd name="T49" fmla="*/ 477627 h 1941513"/>
                  <a:gd name="T50" fmla="*/ 641756 w 2301876"/>
                  <a:gd name="T51" fmla="*/ 549062 h 1941513"/>
                  <a:gd name="T52" fmla="*/ 661216 w 2301876"/>
                  <a:gd name="T53" fmla="*/ 657005 h 1941513"/>
                  <a:gd name="T54" fmla="*/ 633078 w 2301876"/>
                  <a:gd name="T55" fmla="*/ 739471 h 1941513"/>
                  <a:gd name="T56" fmla="*/ 574697 w 2301876"/>
                  <a:gd name="T57" fmla="*/ 792786 h 1941513"/>
                  <a:gd name="T58" fmla="*/ 708552 w 2301876"/>
                  <a:gd name="T59" fmla="*/ 915697 h 1941513"/>
                  <a:gd name="T60" fmla="*/ 815320 w 2301876"/>
                  <a:gd name="T61" fmla="*/ 1036508 h 1941513"/>
                  <a:gd name="T62" fmla="*/ 222836 w 2301876"/>
                  <a:gd name="T63" fmla="*/ 1047276 h 1941513"/>
                  <a:gd name="T64" fmla="*/ 324870 w 2301876"/>
                  <a:gd name="T65" fmla="*/ 922526 h 1941513"/>
                  <a:gd name="T66" fmla="*/ 473189 w 2301876"/>
                  <a:gd name="T67" fmla="*/ 794886 h 1941513"/>
                  <a:gd name="T68" fmla="*/ 413493 w 2301876"/>
                  <a:gd name="T69" fmla="*/ 744461 h 1941513"/>
                  <a:gd name="T70" fmla="*/ 382462 w 2301876"/>
                  <a:gd name="T71" fmla="*/ 663570 h 1941513"/>
                  <a:gd name="T72" fmla="*/ 397978 w 2301876"/>
                  <a:gd name="T73" fmla="*/ 556154 h 1941513"/>
                  <a:gd name="T74" fmla="*/ 466878 w 2301876"/>
                  <a:gd name="T75" fmla="*/ 480778 h 1941513"/>
                  <a:gd name="T76" fmla="*/ 140242 w 2301876"/>
                  <a:gd name="T77" fmla="*/ 134558 h 1941513"/>
                  <a:gd name="T78" fmla="*/ 133677 w 2301876"/>
                  <a:gd name="T79" fmla="*/ 1210760 h 1941513"/>
                  <a:gd name="T80" fmla="*/ 198545 w 2301876"/>
                  <a:gd name="T81" fmla="*/ 1290654 h 1941513"/>
                  <a:gd name="T82" fmla="*/ 905010 w 2301876"/>
                  <a:gd name="T83" fmla="*/ 1223901 h 1941513"/>
                  <a:gd name="T84" fmla="*/ 906061 w 2301876"/>
                  <a:gd name="T85" fmla="*/ 137186 h 1941513"/>
                  <a:gd name="T86" fmla="*/ 1795088 w 2301876"/>
                  <a:gd name="T87" fmla="*/ 130835 h 1941513"/>
                  <a:gd name="T88" fmla="*/ 1869239 w 2301876"/>
                  <a:gd name="T89" fmla="*/ 166040 h 1941513"/>
                  <a:gd name="T90" fmla="*/ 1904211 w 2301876"/>
                  <a:gd name="T91" fmla="*/ 240391 h 1941513"/>
                  <a:gd name="T92" fmla="*/ 1879757 w 2301876"/>
                  <a:gd name="T93" fmla="*/ 1330166 h 1941513"/>
                  <a:gd name="T94" fmla="*/ 1769057 w 2301876"/>
                  <a:gd name="T95" fmla="*/ 1410033 h 1941513"/>
                  <a:gd name="T96" fmla="*/ 1237904 w 2301876"/>
                  <a:gd name="T97" fmla="*/ 1415550 h 1941513"/>
                  <a:gd name="T98" fmla="*/ 1189785 w 2301876"/>
                  <a:gd name="T99" fmla="*/ 1139429 h 1941513"/>
                  <a:gd name="T100" fmla="*/ 1756435 w 2301876"/>
                  <a:gd name="T101" fmla="*/ 1159921 h 1941513"/>
                  <a:gd name="T102" fmla="*/ 1799821 w 2301876"/>
                  <a:gd name="T103" fmla="*/ 1088198 h 1941513"/>
                  <a:gd name="T104" fmla="*/ 898445 w 2301876"/>
                  <a:gd name="T105" fmla="*/ 262 h 1941513"/>
                  <a:gd name="T106" fmla="*/ 992990 w 2301876"/>
                  <a:gd name="T107" fmla="*/ 39421 h 1941513"/>
                  <a:gd name="T108" fmla="*/ 1041313 w 2301876"/>
                  <a:gd name="T109" fmla="*/ 129302 h 1941513"/>
                  <a:gd name="T110" fmla="*/ 1017414 w 2301876"/>
                  <a:gd name="T111" fmla="*/ 1483030 h 1941513"/>
                  <a:gd name="T112" fmla="*/ 887939 w 2301876"/>
                  <a:gd name="T113" fmla="*/ 1588417 h 1941513"/>
                  <a:gd name="T114" fmla="*/ 200909 w 2301876"/>
                  <a:gd name="T115" fmla="*/ 1599454 h 1941513"/>
                  <a:gd name="T116" fmla="*/ 45959 w 2301876"/>
                  <a:gd name="T117" fmla="*/ 1513779 h 1941513"/>
                  <a:gd name="T118" fmla="*/ 0 w 2301876"/>
                  <a:gd name="T119" fmla="*/ 152429 h 1941513"/>
                  <a:gd name="T120" fmla="*/ 34667 w 2301876"/>
                  <a:gd name="T121" fmla="*/ 55452 h 1941513"/>
                  <a:gd name="T122" fmla="*/ 121596 w 2301876"/>
                  <a:gd name="T123" fmla="*/ 2891 h 194151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01876" h="1941513">
                    <a:moveTo>
                      <a:pt x="475693" y="1664563"/>
                    </a:moveTo>
                    <a:lnTo>
                      <a:pt x="471250" y="1664880"/>
                    </a:lnTo>
                    <a:lnTo>
                      <a:pt x="466490" y="1665198"/>
                    </a:lnTo>
                    <a:lnTo>
                      <a:pt x="462047" y="1665515"/>
                    </a:lnTo>
                    <a:lnTo>
                      <a:pt x="457605" y="1666468"/>
                    </a:lnTo>
                    <a:lnTo>
                      <a:pt x="453162" y="1667421"/>
                    </a:lnTo>
                    <a:lnTo>
                      <a:pt x="449354" y="1668691"/>
                    </a:lnTo>
                    <a:lnTo>
                      <a:pt x="440786" y="1671550"/>
                    </a:lnTo>
                    <a:lnTo>
                      <a:pt x="433170" y="1675679"/>
                    </a:lnTo>
                    <a:lnTo>
                      <a:pt x="425553" y="1680125"/>
                    </a:lnTo>
                    <a:lnTo>
                      <a:pt x="418572" y="1685207"/>
                    </a:lnTo>
                    <a:lnTo>
                      <a:pt x="412542" y="1691241"/>
                    </a:lnTo>
                    <a:lnTo>
                      <a:pt x="406513" y="1697276"/>
                    </a:lnTo>
                    <a:lnTo>
                      <a:pt x="401435" y="1704263"/>
                    </a:lnTo>
                    <a:lnTo>
                      <a:pt x="396993" y="1711886"/>
                    </a:lnTo>
                    <a:lnTo>
                      <a:pt x="392867" y="1719508"/>
                    </a:lnTo>
                    <a:lnTo>
                      <a:pt x="390011" y="1728083"/>
                    </a:lnTo>
                    <a:lnTo>
                      <a:pt x="388742" y="1732212"/>
                    </a:lnTo>
                    <a:lnTo>
                      <a:pt x="387790" y="1736341"/>
                    </a:lnTo>
                    <a:lnTo>
                      <a:pt x="386838" y="1740787"/>
                    </a:lnTo>
                    <a:lnTo>
                      <a:pt x="386203" y="1745552"/>
                    </a:lnTo>
                    <a:lnTo>
                      <a:pt x="385886" y="1749998"/>
                    </a:lnTo>
                    <a:lnTo>
                      <a:pt x="385886" y="1754444"/>
                    </a:lnTo>
                    <a:lnTo>
                      <a:pt x="385886" y="1759209"/>
                    </a:lnTo>
                    <a:lnTo>
                      <a:pt x="386203" y="1763655"/>
                    </a:lnTo>
                    <a:lnTo>
                      <a:pt x="386838" y="1768419"/>
                    </a:lnTo>
                    <a:lnTo>
                      <a:pt x="387790" y="1772865"/>
                    </a:lnTo>
                    <a:lnTo>
                      <a:pt x="388742" y="1776994"/>
                    </a:lnTo>
                    <a:lnTo>
                      <a:pt x="390011" y="1781441"/>
                    </a:lnTo>
                    <a:lnTo>
                      <a:pt x="392867" y="1789698"/>
                    </a:lnTo>
                    <a:lnTo>
                      <a:pt x="396993" y="1797639"/>
                    </a:lnTo>
                    <a:lnTo>
                      <a:pt x="401435" y="1804943"/>
                    </a:lnTo>
                    <a:lnTo>
                      <a:pt x="406513" y="1812248"/>
                    </a:lnTo>
                    <a:lnTo>
                      <a:pt x="412542" y="1818283"/>
                    </a:lnTo>
                    <a:lnTo>
                      <a:pt x="418572" y="1824317"/>
                    </a:lnTo>
                    <a:lnTo>
                      <a:pt x="425553" y="1829399"/>
                    </a:lnTo>
                    <a:lnTo>
                      <a:pt x="433170" y="1833845"/>
                    </a:lnTo>
                    <a:lnTo>
                      <a:pt x="440786" y="1837657"/>
                    </a:lnTo>
                    <a:lnTo>
                      <a:pt x="449354" y="1840515"/>
                    </a:lnTo>
                    <a:lnTo>
                      <a:pt x="453162" y="1842103"/>
                    </a:lnTo>
                    <a:lnTo>
                      <a:pt x="457605" y="1842738"/>
                    </a:lnTo>
                    <a:lnTo>
                      <a:pt x="462047" y="1843374"/>
                    </a:lnTo>
                    <a:lnTo>
                      <a:pt x="466490" y="1844326"/>
                    </a:lnTo>
                    <a:lnTo>
                      <a:pt x="471250" y="1844644"/>
                    </a:lnTo>
                    <a:lnTo>
                      <a:pt x="475693" y="1844644"/>
                    </a:lnTo>
                    <a:lnTo>
                      <a:pt x="784465" y="1844644"/>
                    </a:lnTo>
                    <a:lnTo>
                      <a:pt x="788908" y="1844644"/>
                    </a:lnTo>
                    <a:lnTo>
                      <a:pt x="793668" y="1844326"/>
                    </a:lnTo>
                    <a:lnTo>
                      <a:pt x="798111" y="1843374"/>
                    </a:lnTo>
                    <a:lnTo>
                      <a:pt x="802553" y="1842738"/>
                    </a:lnTo>
                    <a:lnTo>
                      <a:pt x="806996" y="1842103"/>
                    </a:lnTo>
                    <a:lnTo>
                      <a:pt x="811122" y="1840515"/>
                    </a:lnTo>
                    <a:lnTo>
                      <a:pt x="819690" y="1837657"/>
                    </a:lnTo>
                    <a:lnTo>
                      <a:pt x="827306" y="1833845"/>
                    </a:lnTo>
                    <a:lnTo>
                      <a:pt x="834605" y="1829399"/>
                    </a:lnTo>
                    <a:lnTo>
                      <a:pt x="841586" y="1824317"/>
                    </a:lnTo>
                    <a:lnTo>
                      <a:pt x="847933" y="1818283"/>
                    </a:lnTo>
                    <a:lnTo>
                      <a:pt x="853963" y="1812248"/>
                    </a:lnTo>
                    <a:lnTo>
                      <a:pt x="859040" y="1804943"/>
                    </a:lnTo>
                    <a:lnTo>
                      <a:pt x="863483" y="1797639"/>
                    </a:lnTo>
                    <a:lnTo>
                      <a:pt x="867608" y="1789698"/>
                    </a:lnTo>
                    <a:lnTo>
                      <a:pt x="870464" y="1781441"/>
                    </a:lnTo>
                    <a:lnTo>
                      <a:pt x="871734" y="1776994"/>
                    </a:lnTo>
                    <a:lnTo>
                      <a:pt x="872686" y="1772865"/>
                    </a:lnTo>
                    <a:lnTo>
                      <a:pt x="873320" y="1768419"/>
                    </a:lnTo>
                    <a:lnTo>
                      <a:pt x="873638" y="1763655"/>
                    </a:lnTo>
                    <a:lnTo>
                      <a:pt x="874272" y="1759209"/>
                    </a:lnTo>
                    <a:lnTo>
                      <a:pt x="874590" y="1754444"/>
                    </a:lnTo>
                    <a:lnTo>
                      <a:pt x="874272" y="1749998"/>
                    </a:lnTo>
                    <a:lnTo>
                      <a:pt x="873638" y="1745552"/>
                    </a:lnTo>
                    <a:lnTo>
                      <a:pt x="873320" y="1740787"/>
                    </a:lnTo>
                    <a:lnTo>
                      <a:pt x="872686" y="1736341"/>
                    </a:lnTo>
                    <a:lnTo>
                      <a:pt x="871734" y="1732212"/>
                    </a:lnTo>
                    <a:lnTo>
                      <a:pt x="870464" y="1728083"/>
                    </a:lnTo>
                    <a:lnTo>
                      <a:pt x="867608" y="1719508"/>
                    </a:lnTo>
                    <a:lnTo>
                      <a:pt x="863483" y="1711886"/>
                    </a:lnTo>
                    <a:lnTo>
                      <a:pt x="859040" y="1704263"/>
                    </a:lnTo>
                    <a:lnTo>
                      <a:pt x="853963" y="1697276"/>
                    </a:lnTo>
                    <a:lnTo>
                      <a:pt x="847933" y="1691241"/>
                    </a:lnTo>
                    <a:lnTo>
                      <a:pt x="841586" y="1685207"/>
                    </a:lnTo>
                    <a:lnTo>
                      <a:pt x="834605" y="1680125"/>
                    </a:lnTo>
                    <a:lnTo>
                      <a:pt x="827306" y="1675679"/>
                    </a:lnTo>
                    <a:lnTo>
                      <a:pt x="819690" y="1671550"/>
                    </a:lnTo>
                    <a:lnTo>
                      <a:pt x="811122" y="1668691"/>
                    </a:lnTo>
                    <a:lnTo>
                      <a:pt x="806996" y="1667421"/>
                    </a:lnTo>
                    <a:lnTo>
                      <a:pt x="802553" y="1666468"/>
                    </a:lnTo>
                    <a:lnTo>
                      <a:pt x="798111" y="1665515"/>
                    </a:lnTo>
                    <a:lnTo>
                      <a:pt x="793668" y="1665198"/>
                    </a:lnTo>
                    <a:lnTo>
                      <a:pt x="788908" y="1664880"/>
                    </a:lnTo>
                    <a:lnTo>
                      <a:pt x="784465" y="1664563"/>
                    </a:lnTo>
                    <a:lnTo>
                      <a:pt x="475693" y="1664563"/>
                    </a:lnTo>
                    <a:close/>
                    <a:moveTo>
                      <a:pt x="1670551" y="1495108"/>
                    </a:moveTo>
                    <a:lnTo>
                      <a:pt x="1662926" y="1495425"/>
                    </a:lnTo>
                    <a:lnTo>
                      <a:pt x="1655936" y="1496695"/>
                    </a:lnTo>
                    <a:lnTo>
                      <a:pt x="1648946" y="1498283"/>
                    </a:lnTo>
                    <a:lnTo>
                      <a:pt x="1642274" y="1500823"/>
                    </a:lnTo>
                    <a:lnTo>
                      <a:pt x="1636237" y="1503998"/>
                    </a:lnTo>
                    <a:lnTo>
                      <a:pt x="1629882" y="1507490"/>
                    </a:lnTo>
                    <a:lnTo>
                      <a:pt x="1624481" y="1511618"/>
                    </a:lnTo>
                    <a:lnTo>
                      <a:pt x="1619080" y="1516380"/>
                    </a:lnTo>
                    <a:lnTo>
                      <a:pt x="1614631" y="1521778"/>
                    </a:lnTo>
                    <a:lnTo>
                      <a:pt x="1610183" y="1527175"/>
                    </a:lnTo>
                    <a:lnTo>
                      <a:pt x="1606688" y="1533208"/>
                    </a:lnTo>
                    <a:lnTo>
                      <a:pt x="1603511" y="1539240"/>
                    </a:lnTo>
                    <a:lnTo>
                      <a:pt x="1601605" y="1545908"/>
                    </a:lnTo>
                    <a:lnTo>
                      <a:pt x="1599698" y="1552893"/>
                    </a:lnTo>
                    <a:lnTo>
                      <a:pt x="1598427" y="1559878"/>
                    </a:lnTo>
                    <a:lnTo>
                      <a:pt x="1598110" y="1567498"/>
                    </a:lnTo>
                    <a:lnTo>
                      <a:pt x="1598427" y="1574800"/>
                    </a:lnTo>
                    <a:lnTo>
                      <a:pt x="1599698" y="1582103"/>
                    </a:lnTo>
                    <a:lnTo>
                      <a:pt x="1601605" y="1589088"/>
                    </a:lnTo>
                    <a:lnTo>
                      <a:pt x="1603511" y="1595755"/>
                    </a:lnTo>
                    <a:lnTo>
                      <a:pt x="1606688" y="1602105"/>
                    </a:lnTo>
                    <a:lnTo>
                      <a:pt x="1610183" y="1607820"/>
                    </a:lnTo>
                    <a:lnTo>
                      <a:pt x="1614631" y="1613535"/>
                    </a:lnTo>
                    <a:lnTo>
                      <a:pt x="1619080" y="1618615"/>
                    </a:lnTo>
                    <a:lnTo>
                      <a:pt x="1624481" y="1623378"/>
                    </a:lnTo>
                    <a:lnTo>
                      <a:pt x="1629882" y="1627505"/>
                    </a:lnTo>
                    <a:lnTo>
                      <a:pt x="1636237" y="1630998"/>
                    </a:lnTo>
                    <a:lnTo>
                      <a:pt x="1642274" y="1634173"/>
                    </a:lnTo>
                    <a:lnTo>
                      <a:pt x="1648946" y="1636713"/>
                    </a:lnTo>
                    <a:lnTo>
                      <a:pt x="1655936" y="1638300"/>
                    </a:lnTo>
                    <a:lnTo>
                      <a:pt x="1662926" y="1639253"/>
                    </a:lnTo>
                    <a:lnTo>
                      <a:pt x="1670551" y="1639570"/>
                    </a:lnTo>
                    <a:lnTo>
                      <a:pt x="1918697" y="1639570"/>
                    </a:lnTo>
                    <a:lnTo>
                      <a:pt x="1926004" y="1639253"/>
                    </a:lnTo>
                    <a:lnTo>
                      <a:pt x="1933630" y="1638300"/>
                    </a:lnTo>
                    <a:lnTo>
                      <a:pt x="1940620" y="1636713"/>
                    </a:lnTo>
                    <a:lnTo>
                      <a:pt x="1947292" y="1634173"/>
                    </a:lnTo>
                    <a:lnTo>
                      <a:pt x="1953329" y="1630998"/>
                    </a:lnTo>
                    <a:lnTo>
                      <a:pt x="1959366" y="1627505"/>
                    </a:lnTo>
                    <a:lnTo>
                      <a:pt x="1964767" y="1623378"/>
                    </a:lnTo>
                    <a:lnTo>
                      <a:pt x="1970168" y="1618615"/>
                    </a:lnTo>
                    <a:lnTo>
                      <a:pt x="1974934" y="1613535"/>
                    </a:lnTo>
                    <a:lnTo>
                      <a:pt x="1979065" y="1607820"/>
                    </a:lnTo>
                    <a:lnTo>
                      <a:pt x="1982560" y="1602105"/>
                    </a:lnTo>
                    <a:lnTo>
                      <a:pt x="1985419" y="1595755"/>
                    </a:lnTo>
                    <a:lnTo>
                      <a:pt x="1988279" y="1589088"/>
                    </a:lnTo>
                    <a:lnTo>
                      <a:pt x="1989868" y="1582103"/>
                    </a:lnTo>
                    <a:lnTo>
                      <a:pt x="1991138" y="1574800"/>
                    </a:lnTo>
                    <a:lnTo>
                      <a:pt x="1991456" y="1567498"/>
                    </a:lnTo>
                    <a:lnTo>
                      <a:pt x="1991138" y="1559878"/>
                    </a:lnTo>
                    <a:lnTo>
                      <a:pt x="1989868" y="1552893"/>
                    </a:lnTo>
                    <a:lnTo>
                      <a:pt x="1988279" y="1545908"/>
                    </a:lnTo>
                    <a:lnTo>
                      <a:pt x="1985419" y="1539240"/>
                    </a:lnTo>
                    <a:lnTo>
                      <a:pt x="1982560" y="1533208"/>
                    </a:lnTo>
                    <a:lnTo>
                      <a:pt x="1979065" y="1527175"/>
                    </a:lnTo>
                    <a:lnTo>
                      <a:pt x="1974934" y="1521778"/>
                    </a:lnTo>
                    <a:lnTo>
                      <a:pt x="1970168" y="1516380"/>
                    </a:lnTo>
                    <a:lnTo>
                      <a:pt x="1964767" y="1511618"/>
                    </a:lnTo>
                    <a:lnTo>
                      <a:pt x="1959366" y="1507490"/>
                    </a:lnTo>
                    <a:lnTo>
                      <a:pt x="1953329" y="1503998"/>
                    </a:lnTo>
                    <a:lnTo>
                      <a:pt x="1947292" y="1500823"/>
                    </a:lnTo>
                    <a:lnTo>
                      <a:pt x="1940620" y="1498283"/>
                    </a:lnTo>
                    <a:lnTo>
                      <a:pt x="1933630" y="1496695"/>
                    </a:lnTo>
                    <a:lnTo>
                      <a:pt x="1926004" y="1495425"/>
                    </a:lnTo>
                    <a:lnTo>
                      <a:pt x="1918697" y="1495108"/>
                    </a:lnTo>
                    <a:lnTo>
                      <a:pt x="1670551" y="1495108"/>
                    </a:lnTo>
                    <a:close/>
                    <a:moveTo>
                      <a:pt x="1787673" y="611187"/>
                    </a:moveTo>
                    <a:lnTo>
                      <a:pt x="1794669" y="611187"/>
                    </a:lnTo>
                    <a:lnTo>
                      <a:pt x="1801665" y="611187"/>
                    </a:lnTo>
                    <a:lnTo>
                      <a:pt x="1808661" y="612140"/>
                    </a:lnTo>
                    <a:lnTo>
                      <a:pt x="1815338" y="613093"/>
                    </a:lnTo>
                    <a:lnTo>
                      <a:pt x="1822016" y="614681"/>
                    </a:lnTo>
                    <a:lnTo>
                      <a:pt x="1828694" y="616587"/>
                    </a:lnTo>
                    <a:lnTo>
                      <a:pt x="1835372" y="618810"/>
                    </a:lnTo>
                    <a:lnTo>
                      <a:pt x="1841732" y="621352"/>
                    </a:lnTo>
                    <a:lnTo>
                      <a:pt x="1847773" y="624210"/>
                    </a:lnTo>
                    <a:lnTo>
                      <a:pt x="1853815" y="627387"/>
                    </a:lnTo>
                    <a:lnTo>
                      <a:pt x="1859539" y="631198"/>
                    </a:lnTo>
                    <a:lnTo>
                      <a:pt x="1865581" y="635010"/>
                    </a:lnTo>
                    <a:lnTo>
                      <a:pt x="1870987" y="639457"/>
                    </a:lnTo>
                    <a:lnTo>
                      <a:pt x="1876393" y="643904"/>
                    </a:lnTo>
                    <a:lnTo>
                      <a:pt x="1881480" y="648986"/>
                    </a:lnTo>
                    <a:lnTo>
                      <a:pt x="1886568" y="654068"/>
                    </a:lnTo>
                    <a:lnTo>
                      <a:pt x="1891338" y="659151"/>
                    </a:lnTo>
                    <a:lnTo>
                      <a:pt x="1895790" y="665186"/>
                    </a:lnTo>
                    <a:lnTo>
                      <a:pt x="1900242" y="670903"/>
                    </a:lnTo>
                    <a:lnTo>
                      <a:pt x="1904376" y="677256"/>
                    </a:lnTo>
                    <a:lnTo>
                      <a:pt x="1908192" y="683609"/>
                    </a:lnTo>
                    <a:lnTo>
                      <a:pt x="1911690" y="690597"/>
                    </a:lnTo>
                    <a:lnTo>
                      <a:pt x="1915188" y="697267"/>
                    </a:lnTo>
                    <a:lnTo>
                      <a:pt x="1918049" y="704255"/>
                    </a:lnTo>
                    <a:lnTo>
                      <a:pt x="1920593" y="711561"/>
                    </a:lnTo>
                    <a:lnTo>
                      <a:pt x="1923137" y="718867"/>
                    </a:lnTo>
                    <a:lnTo>
                      <a:pt x="1925363" y="726808"/>
                    </a:lnTo>
                    <a:lnTo>
                      <a:pt x="1927271" y="734431"/>
                    </a:lnTo>
                    <a:lnTo>
                      <a:pt x="1928861" y="742690"/>
                    </a:lnTo>
                    <a:lnTo>
                      <a:pt x="1929815" y="750631"/>
                    </a:lnTo>
                    <a:lnTo>
                      <a:pt x="1930451" y="758889"/>
                    </a:lnTo>
                    <a:lnTo>
                      <a:pt x="1931405" y="767466"/>
                    </a:lnTo>
                    <a:lnTo>
                      <a:pt x="1931405" y="775724"/>
                    </a:lnTo>
                    <a:lnTo>
                      <a:pt x="1931723" y="784301"/>
                    </a:lnTo>
                    <a:lnTo>
                      <a:pt x="1932359" y="791924"/>
                    </a:lnTo>
                    <a:lnTo>
                      <a:pt x="1933313" y="799865"/>
                    </a:lnTo>
                    <a:lnTo>
                      <a:pt x="1934585" y="806853"/>
                    </a:lnTo>
                    <a:lnTo>
                      <a:pt x="1936175" y="813206"/>
                    </a:lnTo>
                    <a:lnTo>
                      <a:pt x="1938401" y="819241"/>
                    </a:lnTo>
                    <a:lnTo>
                      <a:pt x="1940627" y="824958"/>
                    </a:lnTo>
                    <a:lnTo>
                      <a:pt x="1943171" y="830041"/>
                    </a:lnTo>
                    <a:lnTo>
                      <a:pt x="1945715" y="834805"/>
                    </a:lnTo>
                    <a:lnTo>
                      <a:pt x="1948576" y="839252"/>
                    </a:lnTo>
                    <a:lnTo>
                      <a:pt x="1951756" y="843381"/>
                    </a:lnTo>
                    <a:lnTo>
                      <a:pt x="1954936" y="846875"/>
                    </a:lnTo>
                    <a:lnTo>
                      <a:pt x="1958116" y="850687"/>
                    </a:lnTo>
                    <a:lnTo>
                      <a:pt x="1961614" y="853546"/>
                    </a:lnTo>
                    <a:lnTo>
                      <a:pt x="1965430" y="856087"/>
                    </a:lnTo>
                    <a:lnTo>
                      <a:pt x="1968610" y="858946"/>
                    </a:lnTo>
                    <a:lnTo>
                      <a:pt x="1975606" y="862757"/>
                    </a:lnTo>
                    <a:lnTo>
                      <a:pt x="1982284" y="866251"/>
                    </a:lnTo>
                    <a:lnTo>
                      <a:pt x="1988643" y="868475"/>
                    </a:lnTo>
                    <a:lnTo>
                      <a:pt x="1994049" y="869745"/>
                    </a:lnTo>
                    <a:lnTo>
                      <a:pt x="1998819" y="871016"/>
                    </a:lnTo>
                    <a:lnTo>
                      <a:pt x="2002635" y="871334"/>
                    </a:lnTo>
                    <a:lnTo>
                      <a:pt x="2005815" y="871651"/>
                    </a:lnTo>
                    <a:lnTo>
                      <a:pt x="2005815" y="932320"/>
                    </a:lnTo>
                    <a:lnTo>
                      <a:pt x="1841096" y="932320"/>
                    </a:lnTo>
                    <a:lnTo>
                      <a:pt x="1841096" y="997119"/>
                    </a:lnTo>
                    <a:lnTo>
                      <a:pt x="1853815" y="999025"/>
                    </a:lnTo>
                    <a:lnTo>
                      <a:pt x="1865899" y="1001566"/>
                    </a:lnTo>
                    <a:lnTo>
                      <a:pt x="1877983" y="1004107"/>
                    </a:lnTo>
                    <a:lnTo>
                      <a:pt x="1890066" y="1007601"/>
                    </a:lnTo>
                    <a:lnTo>
                      <a:pt x="1901514" y="1011095"/>
                    </a:lnTo>
                    <a:lnTo>
                      <a:pt x="1912962" y="1015224"/>
                    </a:lnTo>
                    <a:lnTo>
                      <a:pt x="1923773" y="1019354"/>
                    </a:lnTo>
                    <a:lnTo>
                      <a:pt x="1934903" y="1024118"/>
                    </a:lnTo>
                    <a:lnTo>
                      <a:pt x="1945715" y="1029200"/>
                    </a:lnTo>
                    <a:lnTo>
                      <a:pt x="1956208" y="1034918"/>
                    </a:lnTo>
                    <a:lnTo>
                      <a:pt x="1966384" y="1040635"/>
                    </a:lnTo>
                    <a:lnTo>
                      <a:pt x="1976242" y="1046988"/>
                    </a:lnTo>
                    <a:lnTo>
                      <a:pt x="1986099" y="1053659"/>
                    </a:lnTo>
                    <a:lnTo>
                      <a:pt x="1995321" y="1060329"/>
                    </a:lnTo>
                    <a:lnTo>
                      <a:pt x="2003907" y="1067635"/>
                    </a:lnTo>
                    <a:lnTo>
                      <a:pt x="2012811" y="1074940"/>
                    </a:lnTo>
                    <a:lnTo>
                      <a:pt x="2021396" y="1082881"/>
                    </a:lnTo>
                    <a:lnTo>
                      <a:pt x="2029028" y="1090822"/>
                    </a:lnTo>
                    <a:lnTo>
                      <a:pt x="2036978" y="1099081"/>
                    </a:lnTo>
                    <a:lnTo>
                      <a:pt x="2044292" y="1107975"/>
                    </a:lnTo>
                    <a:lnTo>
                      <a:pt x="2051288" y="1116551"/>
                    </a:lnTo>
                    <a:lnTo>
                      <a:pt x="2057965" y="1125445"/>
                    </a:lnTo>
                    <a:lnTo>
                      <a:pt x="2064325" y="1135292"/>
                    </a:lnTo>
                    <a:lnTo>
                      <a:pt x="2069731" y="1144821"/>
                    </a:lnTo>
                    <a:lnTo>
                      <a:pt x="2075455" y="1154350"/>
                    </a:lnTo>
                    <a:lnTo>
                      <a:pt x="2080225" y="1164515"/>
                    </a:lnTo>
                    <a:lnTo>
                      <a:pt x="2084995" y="1174679"/>
                    </a:lnTo>
                    <a:lnTo>
                      <a:pt x="2089128" y="1185161"/>
                    </a:lnTo>
                    <a:lnTo>
                      <a:pt x="2092626" y="1195643"/>
                    </a:lnTo>
                    <a:lnTo>
                      <a:pt x="2095488" y="1206761"/>
                    </a:lnTo>
                    <a:lnTo>
                      <a:pt x="2098668" y="1217560"/>
                    </a:lnTo>
                    <a:lnTo>
                      <a:pt x="2100894" y="1228995"/>
                    </a:lnTo>
                    <a:lnTo>
                      <a:pt x="2103438" y="1336675"/>
                    </a:lnTo>
                    <a:lnTo>
                      <a:pt x="1485900" y="1336675"/>
                    </a:lnTo>
                    <a:lnTo>
                      <a:pt x="1488444" y="1228995"/>
                    </a:lnTo>
                    <a:lnTo>
                      <a:pt x="1490670" y="1217560"/>
                    </a:lnTo>
                    <a:lnTo>
                      <a:pt x="1493214" y="1206761"/>
                    </a:lnTo>
                    <a:lnTo>
                      <a:pt x="1496712" y="1195643"/>
                    </a:lnTo>
                    <a:lnTo>
                      <a:pt x="1500210" y="1185161"/>
                    </a:lnTo>
                    <a:lnTo>
                      <a:pt x="1504343" y="1174679"/>
                    </a:lnTo>
                    <a:lnTo>
                      <a:pt x="1508795" y="1164515"/>
                    </a:lnTo>
                    <a:lnTo>
                      <a:pt x="1513565" y="1154350"/>
                    </a:lnTo>
                    <a:lnTo>
                      <a:pt x="1519289" y="1144821"/>
                    </a:lnTo>
                    <a:lnTo>
                      <a:pt x="1525013" y="1135292"/>
                    </a:lnTo>
                    <a:lnTo>
                      <a:pt x="1531055" y="1125763"/>
                    </a:lnTo>
                    <a:lnTo>
                      <a:pt x="1537732" y="1116551"/>
                    </a:lnTo>
                    <a:lnTo>
                      <a:pt x="1544728" y="1107975"/>
                    </a:lnTo>
                    <a:lnTo>
                      <a:pt x="1552042" y="1099081"/>
                    </a:lnTo>
                    <a:lnTo>
                      <a:pt x="1559674" y="1090822"/>
                    </a:lnTo>
                    <a:lnTo>
                      <a:pt x="1567942" y="1082881"/>
                    </a:lnTo>
                    <a:lnTo>
                      <a:pt x="1576209" y="1074940"/>
                    </a:lnTo>
                    <a:lnTo>
                      <a:pt x="1584795" y="1067635"/>
                    </a:lnTo>
                    <a:lnTo>
                      <a:pt x="1593699" y="1060329"/>
                    </a:lnTo>
                    <a:lnTo>
                      <a:pt x="1603239" y="1053659"/>
                    </a:lnTo>
                    <a:lnTo>
                      <a:pt x="1613096" y="1046988"/>
                    </a:lnTo>
                    <a:lnTo>
                      <a:pt x="1622954" y="1040635"/>
                    </a:lnTo>
                    <a:lnTo>
                      <a:pt x="1632812" y="1034918"/>
                    </a:lnTo>
                    <a:lnTo>
                      <a:pt x="1643305" y="1029200"/>
                    </a:lnTo>
                    <a:lnTo>
                      <a:pt x="1654117" y="1024118"/>
                    </a:lnTo>
                    <a:lnTo>
                      <a:pt x="1664929" y="1019671"/>
                    </a:lnTo>
                    <a:lnTo>
                      <a:pt x="1676058" y="1015224"/>
                    </a:lnTo>
                    <a:lnTo>
                      <a:pt x="1687506" y="1011095"/>
                    </a:lnTo>
                    <a:lnTo>
                      <a:pt x="1699272" y="1007601"/>
                    </a:lnTo>
                    <a:lnTo>
                      <a:pt x="1711355" y="1004107"/>
                    </a:lnTo>
                    <a:lnTo>
                      <a:pt x="1723439" y="1001566"/>
                    </a:lnTo>
                    <a:lnTo>
                      <a:pt x="1735523" y="999025"/>
                    </a:lnTo>
                    <a:lnTo>
                      <a:pt x="1747924" y="997119"/>
                    </a:lnTo>
                    <a:lnTo>
                      <a:pt x="1747924" y="932320"/>
                    </a:lnTo>
                    <a:lnTo>
                      <a:pt x="1583205" y="932320"/>
                    </a:lnTo>
                    <a:lnTo>
                      <a:pt x="1583205" y="871651"/>
                    </a:lnTo>
                    <a:lnTo>
                      <a:pt x="1586385" y="871334"/>
                    </a:lnTo>
                    <a:lnTo>
                      <a:pt x="1590201" y="870698"/>
                    </a:lnTo>
                    <a:lnTo>
                      <a:pt x="1594971" y="869110"/>
                    </a:lnTo>
                    <a:lnTo>
                      <a:pt x="1600377" y="867204"/>
                    </a:lnTo>
                    <a:lnTo>
                      <a:pt x="1606736" y="864663"/>
                    </a:lnTo>
                    <a:lnTo>
                      <a:pt x="1613414" y="861487"/>
                    </a:lnTo>
                    <a:lnTo>
                      <a:pt x="1620410" y="857358"/>
                    </a:lnTo>
                    <a:lnTo>
                      <a:pt x="1624226" y="854816"/>
                    </a:lnTo>
                    <a:lnTo>
                      <a:pt x="1627406" y="851958"/>
                    </a:lnTo>
                    <a:lnTo>
                      <a:pt x="1630586" y="848464"/>
                    </a:lnTo>
                    <a:lnTo>
                      <a:pt x="1634084" y="845287"/>
                    </a:lnTo>
                    <a:lnTo>
                      <a:pt x="1637264" y="841476"/>
                    </a:lnTo>
                    <a:lnTo>
                      <a:pt x="1640444" y="837346"/>
                    </a:lnTo>
                    <a:lnTo>
                      <a:pt x="1643305" y="832899"/>
                    </a:lnTo>
                    <a:lnTo>
                      <a:pt x="1646167" y="828135"/>
                    </a:lnTo>
                    <a:lnTo>
                      <a:pt x="1648393" y="823052"/>
                    </a:lnTo>
                    <a:lnTo>
                      <a:pt x="1650619" y="817653"/>
                    </a:lnTo>
                    <a:lnTo>
                      <a:pt x="1652845" y="811617"/>
                    </a:lnTo>
                    <a:lnTo>
                      <a:pt x="1654435" y="805265"/>
                    </a:lnTo>
                    <a:lnTo>
                      <a:pt x="1655707" y="798594"/>
                    </a:lnTo>
                    <a:lnTo>
                      <a:pt x="1656979" y="791289"/>
                    </a:lnTo>
                    <a:lnTo>
                      <a:pt x="1657297" y="783983"/>
                    </a:lnTo>
                    <a:lnTo>
                      <a:pt x="1657615" y="775724"/>
                    </a:lnTo>
                    <a:lnTo>
                      <a:pt x="1657933" y="767466"/>
                    </a:lnTo>
                    <a:lnTo>
                      <a:pt x="1658569" y="758889"/>
                    </a:lnTo>
                    <a:lnTo>
                      <a:pt x="1659205" y="750631"/>
                    </a:lnTo>
                    <a:lnTo>
                      <a:pt x="1660477" y="742690"/>
                    </a:lnTo>
                    <a:lnTo>
                      <a:pt x="1662067" y="734431"/>
                    </a:lnTo>
                    <a:lnTo>
                      <a:pt x="1663975" y="726808"/>
                    </a:lnTo>
                    <a:lnTo>
                      <a:pt x="1666201" y="718867"/>
                    </a:lnTo>
                    <a:lnTo>
                      <a:pt x="1668427" y="711561"/>
                    </a:lnTo>
                    <a:lnTo>
                      <a:pt x="1671289" y="704255"/>
                    </a:lnTo>
                    <a:lnTo>
                      <a:pt x="1674151" y="697267"/>
                    </a:lnTo>
                    <a:lnTo>
                      <a:pt x="1677648" y="690597"/>
                    </a:lnTo>
                    <a:lnTo>
                      <a:pt x="1680828" y="683609"/>
                    </a:lnTo>
                    <a:lnTo>
                      <a:pt x="1684962" y="677256"/>
                    </a:lnTo>
                    <a:lnTo>
                      <a:pt x="1689096" y="670903"/>
                    </a:lnTo>
                    <a:lnTo>
                      <a:pt x="1693230" y="665186"/>
                    </a:lnTo>
                    <a:lnTo>
                      <a:pt x="1698000" y="659151"/>
                    </a:lnTo>
                    <a:lnTo>
                      <a:pt x="1702770" y="654068"/>
                    </a:lnTo>
                    <a:lnTo>
                      <a:pt x="1707540" y="648986"/>
                    </a:lnTo>
                    <a:lnTo>
                      <a:pt x="1712627" y="643904"/>
                    </a:lnTo>
                    <a:lnTo>
                      <a:pt x="1718351" y="639457"/>
                    </a:lnTo>
                    <a:lnTo>
                      <a:pt x="1723757" y="635010"/>
                    </a:lnTo>
                    <a:lnTo>
                      <a:pt x="1729163" y="631198"/>
                    </a:lnTo>
                    <a:lnTo>
                      <a:pt x="1735205" y="627387"/>
                    </a:lnTo>
                    <a:lnTo>
                      <a:pt x="1741565" y="624210"/>
                    </a:lnTo>
                    <a:lnTo>
                      <a:pt x="1747288" y="621352"/>
                    </a:lnTo>
                    <a:lnTo>
                      <a:pt x="1753966" y="618810"/>
                    </a:lnTo>
                    <a:lnTo>
                      <a:pt x="1760326" y="616587"/>
                    </a:lnTo>
                    <a:lnTo>
                      <a:pt x="1767004" y="614681"/>
                    </a:lnTo>
                    <a:lnTo>
                      <a:pt x="1773682" y="613093"/>
                    </a:lnTo>
                    <a:lnTo>
                      <a:pt x="1780677" y="612140"/>
                    </a:lnTo>
                    <a:lnTo>
                      <a:pt x="1787673" y="611187"/>
                    </a:lnTo>
                    <a:close/>
                    <a:moveTo>
                      <a:pt x="630238" y="565150"/>
                    </a:moveTo>
                    <a:lnTo>
                      <a:pt x="639136" y="565468"/>
                    </a:lnTo>
                    <a:lnTo>
                      <a:pt x="647397" y="566420"/>
                    </a:lnTo>
                    <a:lnTo>
                      <a:pt x="655977" y="567372"/>
                    </a:lnTo>
                    <a:lnTo>
                      <a:pt x="664557" y="569276"/>
                    </a:lnTo>
                    <a:lnTo>
                      <a:pt x="672501" y="571498"/>
                    </a:lnTo>
                    <a:lnTo>
                      <a:pt x="680762" y="574354"/>
                    </a:lnTo>
                    <a:lnTo>
                      <a:pt x="689024" y="577211"/>
                    </a:lnTo>
                    <a:lnTo>
                      <a:pt x="696333" y="581020"/>
                    </a:lnTo>
                    <a:lnTo>
                      <a:pt x="703959" y="585463"/>
                    </a:lnTo>
                    <a:lnTo>
                      <a:pt x="711268" y="589907"/>
                    </a:lnTo>
                    <a:lnTo>
                      <a:pt x="718258" y="594667"/>
                    </a:lnTo>
                    <a:lnTo>
                      <a:pt x="725249" y="600063"/>
                    </a:lnTo>
                    <a:lnTo>
                      <a:pt x="731922" y="605776"/>
                    </a:lnTo>
                    <a:lnTo>
                      <a:pt x="738278" y="611489"/>
                    </a:lnTo>
                    <a:lnTo>
                      <a:pt x="744633" y="618154"/>
                    </a:lnTo>
                    <a:lnTo>
                      <a:pt x="750353" y="624820"/>
                    </a:lnTo>
                    <a:lnTo>
                      <a:pt x="756072" y="632437"/>
                    </a:lnTo>
                    <a:lnTo>
                      <a:pt x="761474" y="639737"/>
                    </a:lnTo>
                    <a:lnTo>
                      <a:pt x="766241" y="647354"/>
                    </a:lnTo>
                    <a:lnTo>
                      <a:pt x="771007" y="655289"/>
                    </a:lnTo>
                    <a:lnTo>
                      <a:pt x="775456" y="663541"/>
                    </a:lnTo>
                    <a:lnTo>
                      <a:pt x="779587" y="672111"/>
                    </a:lnTo>
                    <a:lnTo>
                      <a:pt x="783400" y="680998"/>
                    </a:lnTo>
                    <a:lnTo>
                      <a:pt x="786895" y="690202"/>
                    </a:lnTo>
                    <a:lnTo>
                      <a:pt x="790073" y="699406"/>
                    </a:lnTo>
                    <a:lnTo>
                      <a:pt x="792615" y="708611"/>
                    </a:lnTo>
                    <a:lnTo>
                      <a:pt x="794839" y="718450"/>
                    </a:lnTo>
                    <a:lnTo>
                      <a:pt x="796746" y="728606"/>
                    </a:lnTo>
                    <a:lnTo>
                      <a:pt x="798017" y="738445"/>
                    </a:lnTo>
                    <a:lnTo>
                      <a:pt x="799288" y="748919"/>
                    </a:lnTo>
                    <a:lnTo>
                      <a:pt x="799923" y="759076"/>
                    </a:lnTo>
                    <a:lnTo>
                      <a:pt x="800241" y="769550"/>
                    </a:lnTo>
                    <a:lnTo>
                      <a:pt x="799923" y="777802"/>
                    </a:lnTo>
                    <a:lnTo>
                      <a:pt x="799606" y="786054"/>
                    </a:lnTo>
                    <a:lnTo>
                      <a:pt x="798970" y="793989"/>
                    </a:lnTo>
                    <a:lnTo>
                      <a:pt x="798017" y="801923"/>
                    </a:lnTo>
                    <a:lnTo>
                      <a:pt x="797064" y="809541"/>
                    </a:lnTo>
                    <a:lnTo>
                      <a:pt x="795475" y="817476"/>
                    </a:lnTo>
                    <a:lnTo>
                      <a:pt x="793568" y="825093"/>
                    </a:lnTo>
                    <a:lnTo>
                      <a:pt x="791979" y="832710"/>
                    </a:lnTo>
                    <a:lnTo>
                      <a:pt x="789755" y="840328"/>
                    </a:lnTo>
                    <a:lnTo>
                      <a:pt x="787531" y="847310"/>
                    </a:lnTo>
                    <a:lnTo>
                      <a:pt x="784671" y="854293"/>
                    </a:lnTo>
                    <a:lnTo>
                      <a:pt x="781811" y="861276"/>
                    </a:lnTo>
                    <a:lnTo>
                      <a:pt x="778951" y="868258"/>
                    </a:lnTo>
                    <a:lnTo>
                      <a:pt x="775456" y="874923"/>
                    </a:lnTo>
                    <a:lnTo>
                      <a:pt x="772278" y="880954"/>
                    </a:lnTo>
                    <a:lnTo>
                      <a:pt x="768465" y="887619"/>
                    </a:lnTo>
                    <a:lnTo>
                      <a:pt x="764970" y="893649"/>
                    </a:lnTo>
                    <a:lnTo>
                      <a:pt x="760839" y="899680"/>
                    </a:lnTo>
                    <a:lnTo>
                      <a:pt x="756708" y="905393"/>
                    </a:lnTo>
                    <a:lnTo>
                      <a:pt x="752259" y="911106"/>
                    </a:lnTo>
                    <a:lnTo>
                      <a:pt x="747810" y="916501"/>
                    </a:lnTo>
                    <a:lnTo>
                      <a:pt x="743044" y="921580"/>
                    </a:lnTo>
                    <a:lnTo>
                      <a:pt x="738278" y="926341"/>
                    </a:lnTo>
                    <a:lnTo>
                      <a:pt x="733193" y="931101"/>
                    </a:lnTo>
                    <a:lnTo>
                      <a:pt x="728109" y="936180"/>
                    </a:lnTo>
                    <a:lnTo>
                      <a:pt x="722707" y="939988"/>
                    </a:lnTo>
                    <a:lnTo>
                      <a:pt x="717305" y="944114"/>
                    </a:lnTo>
                    <a:lnTo>
                      <a:pt x="711903" y="948241"/>
                    </a:lnTo>
                    <a:lnTo>
                      <a:pt x="706183" y="951414"/>
                    </a:lnTo>
                    <a:lnTo>
                      <a:pt x="700464" y="954906"/>
                    </a:lnTo>
                    <a:lnTo>
                      <a:pt x="694426" y="958080"/>
                    </a:lnTo>
                    <a:lnTo>
                      <a:pt x="688071" y="960619"/>
                    </a:lnTo>
                    <a:lnTo>
                      <a:pt x="688071" y="1044727"/>
                    </a:lnTo>
                    <a:lnTo>
                      <a:pt x="703641" y="1047266"/>
                    </a:lnTo>
                    <a:lnTo>
                      <a:pt x="718894" y="1050440"/>
                    </a:lnTo>
                    <a:lnTo>
                      <a:pt x="733829" y="1053614"/>
                    </a:lnTo>
                    <a:lnTo>
                      <a:pt x="748764" y="1057740"/>
                    </a:lnTo>
                    <a:lnTo>
                      <a:pt x="763063" y="1062184"/>
                    </a:lnTo>
                    <a:lnTo>
                      <a:pt x="777045" y="1066945"/>
                    </a:lnTo>
                    <a:lnTo>
                      <a:pt x="791026" y="1072340"/>
                    </a:lnTo>
                    <a:lnTo>
                      <a:pt x="804690" y="1078371"/>
                    </a:lnTo>
                    <a:lnTo>
                      <a:pt x="818036" y="1085036"/>
                    </a:lnTo>
                    <a:lnTo>
                      <a:pt x="831064" y="1091701"/>
                    </a:lnTo>
                    <a:lnTo>
                      <a:pt x="843775" y="1099001"/>
                    </a:lnTo>
                    <a:lnTo>
                      <a:pt x="856167" y="1106618"/>
                    </a:lnTo>
                    <a:lnTo>
                      <a:pt x="867925" y="1114871"/>
                    </a:lnTo>
                    <a:lnTo>
                      <a:pt x="879682" y="1123440"/>
                    </a:lnTo>
                    <a:lnTo>
                      <a:pt x="890804" y="1132010"/>
                    </a:lnTo>
                    <a:lnTo>
                      <a:pt x="901925" y="1141214"/>
                    </a:lnTo>
                    <a:lnTo>
                      <a:pt x="912094" y="1151370"/>
                    </a:lnTo>
                    <a:lnTo>
                      <a:pt x="921944" y="1161210"/>
                    </a:lnTo>
                    <a:lnTo>
                      <a:pt x="931795" y="1171683"/>
                    </a:lnTo>
                    <a:lnTo>
                      <a:pt x="940692" y="1182157"/>
                    </a:lnTo>
                    <a:lnTo>
                      <a:pt x="949272" y="1193266"/>
                    </a:lnTo>
                    <a:lnTo>
                      <a:pt x="957534" y="1204692"/>
                    </a:lnTo>
                    <a:lnTo>
                      <a:pt x="965160" y="1216118"/>
                    </a:lnTo>
                    <a:lnTo>
                      <a:pt x="972151" y="1227862"/>
                    </a:lnTo>
                    <a:lnTo>
                      <a:pt x="979142" y="1240557"/>
                    </a:lnTo>
                    <a:lnTo>
                      <a:pt x="985179" y="1252618"/>
                    </a:lnTo>
                    <a:lnTo>
                      <a:pt x="991217" y="1265631"/>
                    </a:lnTo>
                    <a:lnTo>
                      <a:pt x="995983" y="1278327"/>
                    </a:lnTo>
                    <a:lnTo>
                      <a:pt x="1000749" y="1291657"/>
                    </a:lnTo>
                    <a:lnTo>
                      <a:pt x="1004880" y="1304988"/>
                    </a:lnTo>
                    <a:lnTo>
                      <a:pt x="1008058" y="1318635"/>
                    </a:lnTo>
                    <a:lnTo>
                      <a:pt x="1010600" y="1332600"/>
                    </a:lnTo>
                    <a:lnTo>
                      <a:pt x="1014413" y="1484313"/>
                    </a:lnTo>
                    <a:lnTo>
                      <a:pt x="246063" y="1484313"/>
                    </a:lnTo>
                    <a:lnTo>
                      <a:pt x="249876" y="1332600"/>
                    </a:lnTo>
                    <a:lnTo>
                      <a:pt x="252419" y="1318635"/>
                    </a:lnTo>
                    <a:lnTo>
                      <a:pt x="255596" y="1304988"/>
                    </a:lnTo>
                    <a:lnTo>
                      <a:pt x="259727" y="1291657"/>
                    </a:lnTo>
                    <a:lnTo>
                      <a:pt x="264176" y="1278327"/>
                    </a:lnTo>
                    <a:lnTo>
                      <a:pt x="269260" y="1265631"/>
                    </a:lnTo>
                    <a:lnTo>
                      <a:pt x="275297" y="1252618"/>
                    </a:lnTo>
                    <a:lnTo>
                      <a:pt x="281017" y="1240557"/>
                    </a:lnTo>
                    <a:lnTo>
                      <a:pt x="288008" y="1227862"/>
                    </a:lnTo>
                    <a:lnTo>
                      <a:pt x="294999" y="1216118"/>
                    </a:lnTo>
                    <a:lnTo>
                      <a:pt x="302943" y="1204692"/>
                    </a:lnTo>
                    <a:lnTo>
                      <a:pt x="310887" y="1193266"/>
                    </a:lnTo>
                    <a:lnTo>
                      <a:pt x="319784" y="1182157"/>
                    </a:lnTo>
                    <a:lnTo>
                      <a:pt x="328682" y="1171683"/>
                    </a:lnTo>
                    <a:lnTo>
                      <a:pt x="338214" y="1161210"/>
                    </a:lnTo>
                    <a:lnTo>
                      <a:pt x="348383" y="1151370"/>
                    </a:lnTo>
                    <a:lnTo>
                      <a:pt x="358869" y="1141214"/>
                    </a:lnTo>
                    <a:lnTo>
                      <a:pt x="369673" y="1132010"/>
                    </a:lnTo>
                    <a:lnTo>
                      <a:pt x="380795" y="1123440"/>
                    </a:lnTo>
                    <a:lnTo>
                      <a:pt x="392552" y="1114871"/>
                    </a:lnTo>
                    <a:lnTo>
                      <a:pt x="404309" y="1106618"/>
                    </a:lnTo>
                    <a:lnTo>
                      <a:pt x="417020" y="1099001"/>
                    </a:lnTo>
                    <a:lnTo>
                      <a:pt x="429412" y="1091701"/>
                    </a:lnTo>
                    <a:lnTo>
                      <a:pt x="442441" y="1085036"/>
                    </a:lnTo>
                    <a:lnTo>
                      <a:pt x="455787" y="1078371"/>
                    </a:lnTo>
                    <a:lnTo>
                      <a:pt x="469450" y="1072340"/>
                    </a:lnTo>
                    <a:lnTo>
                      <a:pt x="483432" y="1066945"/>
                    </a:lnTo>
                    <a:lnTo>
                      <a:pt x="497413" y="1062184"/>
                    </a:lnTo>
                    <a:lnTo>
                      <a:pt x="511713" y="1057740"/>
                    </a:lnTo>
                    <a:lnTo>
                      <a:pt x="526648" y="1053614"/>
                    </a:lnTo>
                    <a:lnTo>
                      <a:pt x="541582" y="1050440"/>
                    </a:lnTo>
                    <a:lnTo>
                      <a:pt x="556835" y="1047266"/>
                    </a:lnTo>
                    <a:lnTo>
                      <a:pt x="571770" y="1044727"/>
                    </a:lnTo>
                    <a:lnTo>
                      <a:pt x="571770" y="960619"/>
                    </a:lnTo>
                    <a:lnTo>
                      <a:pt x="566050" y="958080"/>
                    </a:lnTo>
                    <a:lnTo>
                      <a:pt x="560013" y="954906"/>
                    </a:lnTo>
                    <a:lnTo>
                      <a:pt x="554293" y="951414"/>
                    </a:lnTo>
                    <a:lnTo>
                      <a:pt x="548573" y="948241"/>
                    </a:lnTo>
                    <a:lnTo>
                      <a:pt x="543171" y="944114"/>
                    </a:lnTo>
                    <a:lnTo>
                      <a:pt x="537452" y="939988"/>
                    </a:lnTo>
                    <a:lnTo>
                      <a:pt x="532367" y="935545"/>
                    </a:lnTo>
                    <a:lnTo>
                      <a:pt x="527283" y="931101"/>
                    </a:lnTo>
                    <a:lnTo>
                      <a:pt x="522199" y="926341"/>
                    </a:lnTo>
                    <a:lnTo>
                      <a:pt x="517433" y="921580"/>
                    </a:lnTo>
                    <a:lnTo>
                      <a:pt x="512348" y="916501"/>
                    </a:lnTo>
                    <a:lnTo>
                      <a:pt x="507900" y="911106"/>
                    </a:lnTo>
                    <a:lnTo>
                      <a:pt x="503769" y="905393"/>
                    </a:lnTo>
                    <a:lnTo>
                      <a:pt x="499638" y="899680"/>
                    </a:lnTo>
                    <a:lnTo>
                      <a:pt x="495507" y="893649"/>
                    </a:lnTo>
                    <a:lnTo>
                      <a:pt x="491694" y="887302"/>
                    </a:lnTo>
                    <a:lnTo>
                      <a:pt x="488198" y="880954"/>
                    </a:lnTo>
                    <a:lnTo>
                      <a:pt x="484385" y="874923"/>
                    </a:lnTo>
                    <a:lnTo>
                      <a:pt x="481525" y="868258"/>
                    </a:lnTo>
                    <a:lnTo>
                      <a:pt x="478665" y="861276"/>
                    </a:lnTo>
                    <a:lnTo>
                      <a:pt x="475488" y="854293"/>
                    </a:lnTo>
                    <a:lnTo>
                      <a:pt x="472946" y="847310"/>
                    </a:lnTo>
                    <a:lnTo>
                      <a:pt x="470404" y="839693"/>
                    </a:lnTo>
                    <a:lnTo>
                      <a:pt x="468497" y="832393"/>
                    </a:lnTo>
                    <a:lnTo>
                      <a:pt x="466273" y="825093"/>
                    </a:lnTo>
                    <a:lnTo>
                      <a:pt x="465002" y="817476"/>
                    </a:lnTo>
                    <a:lnTo>
                      <a:pt x="463413" y="809541"/>
                    </a:lnTo>
                    <a:lnTo>
                      <a:pt x="462142" y="801923"/>
                    </a:lnTo>
                    <a:lnTo>
                      <a:pt x="461189" y="793989"/>
                    </a:lnTo>
                    <a:lnTo>
                      <a:pt x="460871" y="786054"/>
                    </a:lnTo>
                    <a:lnTo>
                      <a:pt x="460235" y="777802"/>
                    </a:lnTo>
                    <a:lnTo>
                      <a:pt x="460235" y="769550"/>
                    </a:lnTo>
                    <a:lnTo>
                      <a:pt x="460553" y="759076"/>
                    </a:lnTo>
                    <a:lnTo>
                      <a:pt x="460871" y="748919"/>
                    </a:lnTo>
                    <a:lnTo>
                      <a:pt x="461824" y="738445"/>
                    </a:lnTo>
                    <a:lnTo>
                      <a:pt x="463413" y="728606"/>
                    </a:lnTo>
                    <a:lnTo>
                      <a:pt x="465637" y="718450"/>
                    </a:lnTo>
                    <a:lnTo>
                      <a:pt x="467862" y="708611"/>
                    </a:lnTo>
                    <a:lnTo>
                      <a:pt x="470404" y="699406"/>
                    </a:lnTo>
                    <a:lnTo>
                      <a:pt x="473264" y="690202"/>
                    </a:lnTo>
                    <a:lnTo>
                      <a:pt x="477077" y="680998"/>
                    </a:lnTo>
                    <a:lnTo>
                      <a:pt x="480890" y="672111"/>
                    </a:lnTo>
                    <a:lnTo>
                      <a:pt x="484703" y="663541"/>
                    </a:lnTo>
                    <a:lnTo>
                      <a:pt x="489152" y="655289"/>
                    </a:lnTo>
                    <a:lnTo>
                      <a:pt x="493918" y="647354"/>
                    </a:lnTo>
                    <a:lnTo>
                      <a:pt x="498685" y="639737"/>
                    </a:lnTo>
                    <a:lnTo>
                      <a:pt x="504404" y="632437"/>
                    </a:lnTo>
                    <a:lnTo>
                      <a:pt x="509806" y="624820"/>
                    </a:lnTo>
                    <a:lnTo>
                      <a:pt x="515844" y="618154"/>
                    </a:lnTo>
                    <a:lnTo>
                      <a:pt x="522199" y="611489"/>
                    </a:lnTo>
                    <a:lnTo>
                      <a:pt x="528236" y="605776"/>
                    </a:lnTo>
                    <a:lnTo>
                      <a:pt x="534909" y="600063"/>
                    </a:lnTo>
                    <a:lnTo>
                      <a:pt x="541900" y="594667"/>
                    </a:lnTo>
                    <a:lnTo>
                      <a:pt x="548891" y="589907"/>
                    </a:lnTo>
                    <a:lnTo>
                      <a:pt x="556517" y="585463"/>
                    </a:lnTo>
                    <a:lnTo>
                      <a:pt x="564144" y="581020"/>
                    </a:lnTo>
                    <a:lnTo>
                      <a:pt x="571770" y="577211"/>
                    </a:lnTo>
                    <a:lnTo>
                      <a:pt x="579714" y="574354"/>
                    </a:lnTo>
                    <a:lnTo>
                      <a:pt x="587658" y="571498"/>
                    </a:lnTo>
                    <a:lnTo>
                      <a:pt x="595920" y="569276"/>
                    </a:lnTo>
                    <a:lnTo>
                      <a:pt x="604499" y="567372"/>
                    </a:lnTo>
                    <a:lnTo>
                      <a:pt x="612761" y="566420"/>
                    </a:lnTo>
                    <a:lnTo>
                      <a:pt x="621659" y="565468"/>
                    </a:lnTo>
                    <a:lnTo>
                      <a:pt x="630238" y="565150"/>
                    </a:lnTo>
                    <a:close/>
                    <a:moveTo>
                      <a:pt x="181836" y="158167"/>
                    </a:moveTo>
                    <a:lnTo>
                      <a:pt x="178980" y="158484"/>
                    </a:lnTo>
                    <a:lnTo>
                      <a:pt x="176441" y="159119"/>
                    </a:lnTo>
                    <a:lnTo>
                      <a:pt x="173902" y="160390"/>
                    </a:lnTo>
                    <a:lnTo>
                      <a:pt x="171681" y="161343"/>
                    </a:lnTo>
                    <a:lnTo>
                      <a:pt x="169459" y="162613"/>
                    </a:lnTo>
                    <a:lnTo>
                      <a:pt x="167238" y="163884"/>
                    </a:lnTo>
                    <a:lnTo>
                      <a:pt x="165651" y="165789"/>
                    </a:lnTo>
                    <a:lnTo>
                      <a:pt x="164065" y="167695"/>
                    </a:lnTo>
                    <a:lnTo>
                      <a:pt x="162478" y="169918"/>
                    </a:lnTo>
                    <a:lnTo>
                      <a:pt x="161209" y="171824"/>
                    </a:lnTo>
                    <a:lnTo>
                      <a:pt x="159939" y="174364"/>
                    </a:lnTo>
                    <a:lnTo>
                      <a:pt x="159305" y="176588"/>
                    </a:lnTo>
                    <a:lnTo>
                      <a:pt x="158352" y="179128"/>
                    </a:lnTo>
                    <a:lnTo>
                      <a:pt x="158035" y="181669"/>
                    </a:lnTo>
                    <a:lnTo>
                      <a:pt x="157718" y="184210"/>
                    </a:lnTo>
                    <a:lnTo>
                      <a:pt x="157718" y="1440334"/>
                    </a:lnTo>
                    <a:lnTo>
                      <a:pt x="158352" y="1447639"/>
                    </a:lnTo>
                    <a:lnTo>
                      <a:pt x="159622" y="1454944"/>
                    </a:lnTo>
                    <a:lnTo>
                      <a:pt x="161526" y="1463202"/>
                    </a:lnTo>
                    <a:lnTo>
                      <a:pt x="164065" y="1471142"/>
                    </a:lnTo>
                    <a:lnTo>
                      <a:pt x="167238" y="1479717"/>
                    </a:lnTo>
                    <a:lnTo>
                      <a:pt x="171363" y="1488610"/>
                    </a:lnTo>
                    <a:lnTo>
                      <a:pt x="175806" y="1497185"/>
                    </a:lnTo>
                    <a:lnTo>
                      <a:pt x="181201" y="1506078"/>
                    </a:lnTo>
                    <a:lnTo>
                      <a:pt x="187230" y="1514336"/>
                    </a:lnTo>
                    <a:lnTo>
                      <a:pt x="193577" y="1522594"/>
                    </a:lnTo>
                    <a:lnTo>
                      <a:pt x="200876" y="1530534"/>
                    </a:lnTo>
                    <a:lnTo>
                      <a:pt x="208492" y="1538156"/>
                    </a:lnTo>
                    <a:lnTo>
                      <a:pt x="216743" y="1545143"/>
                    </a:lnTo>
                    <a:lnTo>
                      <a:pt x="225629" y="1551178"/>
                    </a:lnTo>
                    <a:lnTo>
                      <a:pt x="230389" y="1554354"/>
                    </a:lnTo>
                    <a:lnTo>
                      <a:pt x="235149" y="1557212"/>
                    </a:lnTo>
                    <a:lnTo>
                      <a:pt x="239909" y="1559753"/>
                    </a:lnTo>
                    <a:lnTo>
                      <a:pt x="244669" y="1561976"/>
                    </a:lnTo>
                    <a:lnTo>
                      <a:pt x="1018979" y="1561976"/>
                    </a:lnTo>
                    <a:lnTo>
                      <a:pt x="1018979" y="1559436"/>
                    </a:lnTo>
                    <a:lnTo>
                      <a:pt x="1028182" y="1554354"/>
                    </a:lnTo>
                    <a:lnTo>
                      <a:pt x="1037068" y="1548637"/>
                    </a:lnTo>
                    <a:lnTo>
                      <a:pt x="1045636" y="1542603"/>
                    </a:lnTo>
                    <a:lnTo>
                      <a:pt x="1053252" y="1535298"/>
                    </a:lnTo>
                    <a:lnTo>
                      <a:pt x="1060551" y="1527993"/>
                    </a:lnTo>
                    <a:lnTo>
                      <a:pt x="1067532" y="1520370"/>
                    </a:lnTo>
                    <a:lnTo>
                      <a:pt x="1073879" y="1512113"/>
                    </a:lnTo>
                    <a:lnTo>
                      <a:pt x="1079908" y="1504173"/>
                    </a:lnTo>
                    <a:lnTo>
                      <a:pt x="1084986" y="1495597"/>
                    </a:lnTo>
                    <a:lnTo>
                      <a:pt x="1089429" y="1487022"/>
                    </a:lnTo>
                    <a:lnTo>
                      <a:pt x="1093554" y="1479082"/>
                    </a:lnTo>
                    <a:lnTo>
                      <a:pt x="1096728" y="1470507"/>
                    </a:lnTo>
                    <a:lnTo>
                      <a:pt x="1099266" y="1462884"/>
                    </a:lnTo>
                    <a:lnTo>
                      <a:pt x="1101170" y="1454626"/>
                    </a:lnTo>
                    <a:lnTo>
                      <a:pt x="1102122" y="1447321"/>
                    </a:lnTo>
                    <a:lnTo>
                      <a:pt x="1102757" y="1440334"/>
                    </a:lnTo>
                    <a:lnTo>
                      <a:pt x="1102757" y="184210"/>
                    </a:lnTo>
                    <a:lnTo>
                      <a:pt x="1102122" y="181669"/>
                    </a:lnTo>
                    <a:lnTo>
                      <a:pt x="1101805" y="179128"/>
                    </a:lnTo>
                    <a:lnTo>
                      <a:pt x="1101170" y="176588"/>
                    </a:lnTo>
                    <a:lnTo>
                      <a:pt x="1100536" y="174364"/>
                    </a:lnTo>
                    <a:lnTo>
                      <a:pt x="1099266" y="171824"/>
                    </a:lnTo>
                    <a:lnTo>
                      <a:pt x="1097997" y="169918"/>
                    </a:lnTo>
                    <a:lnTo>
                      <a:pt x="1096410" y="167695"/>
                    </a:lnTo>
                    <a:lnTo>
                      <a:pt x="1094824" y="165789"/>
                    </a:lnTo>
                    <a:lnTo>
                      <a:pt x="1092919" y="163884"/>
                    </a:lnTo>
                    <a:lnTo>
                      <a:pt x="1090698" y="162613"/>
                    </a:lnTo>
                    <a:lnTo>
                      <a:pt x="1088794" y="161343"/>
                    </a:lnTo>
                    <a:lnTo>
                      <a:pt x="1086573" y="160390"/>
                    </a:lnTo>
                    <a:lnTo>
                      <a:pt x="1083716" y="159119"/>
                    </a:lnTo>
                    <a:lnTo>
                      <a:pt x="1081178" y="158484"/>
                    </a:lnTo>
                    <a:lnTo>
                      <a:pt x="1078639" y="158167"/>
                    </a:lnTo>
                    <a:lnTo>
                      <a:pt x="1076100" y="158167"/>
                    </a:lnTo>
                    <a:lnTo>
                      <a:pt x="184374" y="158167"/>
                    </a:lnTo>
                    <a:lnTo>
                      <a:pt x="181836" y="158167"/>
                    </a:lnTo>
                    <a:close/>
                    <a:moveTo>
                      <a:pt x="1414463" y="157162"/>
                    </a:moveTo>
                    <a:lnTo>
                      <a:pt x="2153497" y="157162"/>
                    </a:lnTo>
                    <a:lnTo>
                      <a:pt x="2161123" y="157162"/>
                    </a:lnTo>
                    <a:lnTo>
                      <a:pt x="2169066" y="158114"/>
                    </a:lnTo>
                    <a:lnTo>
                      <a:pt x="2176374" y="158749"/>
                    </a:lnTo>
                    <a:lnTo>
                      <a:pt x="2183364" y="160337"/>
                    </a:lnTo>
                    <a:lnTo>
                      <a:pt x="2190671" y="161924"/>
                    </a:lnTo>
                    <a:lnTo>
                      <a:pt x="2197661" y="163829"/>
                    </a:lnTo>
                    <a:lnTo>
                      <a:pt x="2204651" y="166052"/>
                    </a:lnTo>
                    <a:lnTo>
                      <a:pt x="2211324" y="168909"/>
                    </a:lnTo>
                    <a:lnTo>
                      <a:pt x="2217996" y="172084"/>
                    </a:lnTo>
                    <a:lnTo>
                      <a:pt x="2224350" y="174942"/>
                    </a:lnTo>
                    <a:lnTo>
                      <a:pt x="2230387" y="178752"/>
                    </a:lnTo>
                    <a:lnTo>
                      <a:pt x="2236424" y="182562"/>
                    </a:lnTo>
                    <a:lnTo>
                      <a:pt x="2242461" y="186689"/>
                    </a:lnTo>
                    <a:lnTo>
                      <a:pt x="2247862" y="191134"/>
                    </a:lnTo>
                    <a:lnTo>
                      <a:pt x="2253264" y="195579"/>
                    </a:lnTo>
                    <a:lnTo>
                      <a:pt x="2258665" y="200659"/>
                    </a:lnTo>
                    <a:lnTo>
                      <a:pt x="2263431" y="206057"/>
                    </a:lnTo>
                    <a:lnTo>
                      <a:pt x="2268197" y="211137"/>
                    </a:lnTo>
                    <a:lnTo>
                      <a:pt x="2272645" y="216852"/>
                    </a:lnTo>
                    <a:lnTo>
                      <a:pt x="2276776" y="222567"/>
                    </a:lnTo>
                    <a:lnTo>
                      <a:pt x="2280270" y="228917"/>
                    </a:lnTo>
                    <a:lnTo>
                      <a:pt x="2284083" y="234949"/>
                    </a:lnTo>
                    <a:lnTo>
                      <a:pt x="2287261" y="241299"/>
                    </a:lnTo>
                    <a:lnTo>
                      <a:pt x="2290438" y="247967"/>
                    </a:lnTo>
                    <a:lnTo>
                      <a:pt x="2292980" y="254634"/>
                    </a:lnTo>
                    <a:lnTo>
                      <a:pt x="2295204" y="261619"/>
                    </a:lnTo>
                    <a:lnTo>
                      <a:pt x="2297428" y="268604"/>
                    </a:lnTo>
                    <a:lnTo>
                      <a:pt x="2298699" y="275589"/>
                    </a:lnTo>
                    <a:lnTo>
                      <a:pt x="2300287" y="282892"/>
                    </a:lnTo>
                    <a:lnTo>
                      <a:pt x="2300923" y="290512"/>
                    </a:lnTo>
                    <a:lnTo>
                      <a:pt x="2301876" y="297814"/>
                    </a:lnTo>
                    <a:lnTo>
                      <a:pt x="2301876" y="305434"/>
                    </a:lnTo>
                    <a:lnTo>
                      <a:pt x="2301876" y="1484630"/>
                    </a:lnTo>
                    <a:lnTo>
                      <a:pt x="2301876" y="1497013"/>
                    </a:lnTo>
                    <a:lnTo>
                      <a:pt x="2300923" y="1509078"/>
                    </a:lnTo>
                    <a:lnTo>
                      <a:pt x="2299652" y="1521143"/>
                    </a:lnTo>
                    <a:lnTo>
                      <a:pt x="2298063" y="1533208"/>
                    </a:lnTo>
                    <a:lnTo>
                      <a:pt x="2295839" y="1544638"/>
                    </a:lnTo>
                    <a:lnTo>
                      <a:pt x="2292980" y="1555433"/>
                    </a:lnTo>
                    <a:lnTo>
                      <a:pt x="2289802" y="1566545"/>
                    </a:lnTo>
                    <a:lnTo>
                      <a:pt x="2285990" y="1577340"/>
                    </a:lnTo>
                    <a:lnTo>
                      <a:pt x="2281859" y="1587500"/>
                    </a:lnTo>
                    <a:lnTo>
                      <a:pt x="2277093" y="1597660"/>
                    </a:lnTo>
                    <a:lnTo>
                      <a:pt x="2271374" y="1607503"/>
                    </a:lnTo>
                    <a:lnTo>
                      <a:pt x="2265655" y="1616710"/>
                    </a:lnTo>
                    <a:lnTo>
                      <a:pt x="2259300" y="1625918"/>
                    </a:lnTo>
                    <a:lnTo>
                      <a:pt x="2252310" y="1634808"/>
                    </a:lnTo>
                    <a:lnTo>
                      <a:pt x="2244685" y="1643063"/>
                    </a:lnTo>
                    <a:lnTo>
                      <a:pt x="2236424" y="1651000"/>
                    </a:lnTo>
                    <a:lnTo>
                      <a:pt x="2227846" y="1658938"/>
                    </a:lnTo>
                    <a:lnTo>
                      <a:pt x="2218631" y="1665923"/>
                    </a:lnTo>
                    <a:lnTo>
                      <a:pt x="2208782" y="1672908"/>
                    </a:lnTo>
                    <a:lnTo>
                      <a:pt x="2198297" y="1678940"/>
                    </a:lnTo>
                    <a:lnTo>
                      <a:pt x="2187494" y="1684973"/>
                    </a:lnTo>
                    <a:lnTo>
                      <a:pt x="2176056" y="1690370"/>
                    </a:lnTo>
                    <a:lnTo>
                      <a:pt x="2163664" y="1695450"/>
                    </a:lnTo>
                    <a:lnTo>
                      <a:pt x="2150955" y="1700213"/>
                    </a:lnTo>
                    <a:lnTo>
                      <a:pt x="2137611" y="1704023"/>
                    </a:lnTo>
                    <a:lnTo>
                      <a:pt x="2123631" y="1707515"/>
                    </a:lnTo>
                    <a:lnTo>
                      <a:pt x="2108698" y="1710373"/>
                    </a:lnTo>
                    <a:lnTo>
                      <a:pt x="2093764" y="1712913"/>
                    </a:lnTo>
                    <a:lnTo>
                      <a:pt x="2077878" y="1715135"/>
                    </a:lnTo>
                    <a:lnTo>
                      <a:pt x="2061038" y="1716405"/>
                    </a:lnTo>
                    <a:lnTo>
                      <a:pt x="2044199" y="1717358"/>
                    </a:lnTo>
                    <a:lnTo>
                      <a:pt x="2026406" y="1717675"/>
                    </a:lnTo>
                    <a:lnTo>
                      <a:pt x="1563159" y="1717675"/>
                    </a:lnTo>
                    <a:lnTo>
                      <a:pt x="1551721" y="1717358"/>
                    </a:lnTo>
                    <a:lnTo>
                      <a:pt x="1540601" y="1716723"/>
                    </a:lnTo>
                    <a:lnTo>
                      <a:pt x="1529163" y="1715453"/>
                    </a:lnTo>
                    <a:lnTo>
                      <a:pt x="1518042" y="1714500"/>
                    </a:lnTo>
                    <a:lnTo>
                      <a:pt x="1506922" y="1712913"/>
                    </a:lnTo>
                    <a:lnTo>
                      <a:pt x="1495801" y="1710690"/>
                    </a:lnTo>
                    <a:lnTo>
                      <a:pt x="1485634" y="1709103"/>
                    </a:lnTo>
                    <a:lnTo>
                      <a:pt x="1475149" y="1706880"/>
                    </a:lnTo>
                    <a:lnTo>
                      <a:pt x="1456085" y="1701800"/>
                    </a:lnTo>
                    <a:lnTo>
                      <a:pt x="1439246" y="1697038"/>
                    </a:lnTo>
                    <a:lnTo>
                      <a:pt x="1424948" y="1692593"/>
                    </a:lnTo>
                    <a:lnTo>
                      <a:pt x="1414463" y="1688783"/>
                    </a:lnTo>
                    <a:lnTo>
                      <a:pt x="1414463" y="1342708"/>
                    </a:lnTo>
                    <a:lnTo>
                      <a:pt x="1416687" y="1347470"/>
                    </a:lnTo>
                    <a:lnTo>
                      <a:pt x="1419229" y="1352233"/>
                    </a:lnTo>
                    <a:lnTo>
                      <a:pt x="1422088" y="1357630"/>
                    </a:lnTo>
                    <a:lnTo>
                      <a:pt x="1425583" y="1362393"/>
                    </a:lnTo>
                    <a:lnTo>
                      <a:pt x="1429078" y="1367473"/>
                    </a:lnTo>
                    <a:lnTo>
                      <a:pt x="1433209" y="1372235"/>
                    </a:lnTo>
                    <a:lnTo>
                      <a:pt x="1437657" y="1376998"/>
                    </a:lnTo>
                    <a:lnTo>
                      <a:pt x="1442105" y="1381760"/>
                    </a:lnTo>
                    <a:lnTo>
                      <a:pt x="1446871" y="1386523"/>
                    </a:lnTo>
                    <a:lnTo>
                      <a:pt x="1451637" y="1390968"/>
                    </a:lnTo>
                    <a:lnTo>
                      <a:pt x="1456721" y="1395413"/>
                    </a:lnTo>
                    <a:lnTo>
                      <a:pt x="1462440" y="1399540"/>
                    </a:lnTo>
                    <a:lnTo>
                      <a:pt x="1467523" y="1403350"/>
                    </a:lnTo>
                    <a:lnTo>
                      <a:pt x="1472925" y="1406525"/>
                    </a:lnTo>
                    <a:lnTo>
                      <a:pt x="1478644" y="1410018"/>
                    </a:lnTo>
                    <a:lnTo>
                      <a:pt x="1484045" y="1412558"/>
                    </a:lnTo>
                    <a:lnTo>
                      <a:pt x="1484045" y="1413510"/>
                    </a:lnTo>
                    <a:lnTo>
                      <a:pt x="2108062" y="1413510"/>
                    </a:lnTo>
                    <a:lnTo>
                      <a:pt x="2108062" y="1410335"/>
                    </a:lnTo>
                    <a:lnTo>
                      <a:pt x="2115370" y="1406208"/>
                    </a:lnTo>
                    <a:lnTo>
                      <a:pt x="2122360" y="1401763"/>
                    </a:lnTo>
                    <a:lnTo>
                      <a:pt x="2129032" y="1396683"/>
                    </a:lnTo>
                    <a:lnTo>
                      <a:pt x="2135387" y="1390968"/>
                    </a:lnTo>
                    <a:lnTo>
                      <a:pt x="2141106" y="1385253"/>
                    </a:lnTo>
                    <a:lnTo>
                      <a:pt x="2146825" y="1378903"/>
                    </a:lnTo>
                    <a:lnTo>
                      <a:pt x="2151909" y="1372235"/>
                    </a:lnTo>
                    <a:lnTo>
                      <a:pt x="2156357" y="1365568"/>
                    </a:lnTo>
                    <a:lnTo>
                      <a:pt x="2160805" y="1358900"/>
                    </a:lnTo>
                    <a:lnTo>
                      <a:pt x="2163982" y="1352233"/>
                    </a:lnTo>
                    <a:lnTo>
                      <a:pt x="2167477" y="1345883"/>
                    </a:lnTo>
                    <a:lnTo>
                      <a:pt x="2170019" y="1339215"/>
                    </a:lnTo>
                    <a:lnTo>
                      <a:pt x="2172243" y="1332865"/>
                    </a:lnTo>
                    <a:lnTo>
                      <a:pt x="2173832" y="1326515"/>
                    </a:lnTo>
                    <a:lnTo>
                      <a:pt x="2174467" y="1320800"/>
                    </a:lnTo>
                    <a:lnTo>
                      <a:pt x="2174785" y="1315085"/>
                    </a:lnTo>
                    <a:lnTo>
                      <a:pt x="2174785" y="305434"/>
                    </a:lnTo>
                    <a:lnTo>
                      <a:pt x="2174467" y="301307"/>
                    </a:lnTo>
                    <a:lnTo>
                      <a:pt x="2172879" y="297497"/>
                    </a:lnTo>
                    <a:lnTo>
                      <a:pt x="2171290" y="293687"/>
                    </a:lnTo>
                    <a:lnTo>
                      <a:pt x="2168430" y="290829"/>
                    </a:lnTo>
                    <a:lnTo>
                      <a:pt x="2165571" y="288289"/>
                    </a:lnTo>
                    <a:lnTo>
                      <a:pt x="2162076" y="286067"/>
                    </a:lnTo>
                    <a:lnTo>
                      <a:pt x="2157945" y="284797"/>
                    </a:lnTo>
                    <a:lnTo>
                      <a:pt x="2153497" y="284479"/>
                    </a:lnTo>
                    <a:lnTo>
                      <a:pt x="1414463" y="284479"/>
                    </a:lnTo>
                    <a:lnTo>
                      <a:pt x="1414463" y="157162"/>
                    </a:lnTo>
                    <a:close/>
                    <a:moveTo>
                      <a:pt x="184374" y="0"/>
                    </a:moveTo>
                    <a:lnTo>
                      <a:pt x="1076100" y="0"/>
                    </a:lnTo>
                    <a:lnTo>
                      <a:pt x="1085621" y="317"/>
                    </a:lnTo>
                    <a:lnTo>
                      <a:pt x="1094824" y="953"/>
                    </a:lnTo>
                    <a:lnTo>
                      <a:pt x="1104026" y="1905"/>
                    </a:lnTo>
                    <a:lnTo>
                      <a:pt x="1113229" y="3494"/>
                    </a:lnTo>
                    <a:lnTo>
                      <a:pt x="1122115" y="5717"/>
                    </a:lnTo>
                    <a:lnTo>
                      <a:pt x="1131000" y="8258"/>
                    </a:lnTo>
                    <a:lnTo>
                      <a:pt x="1139568" y="11434"/>
                    </a:lnTo>
                    <a:lnTo>
                      <a:pt x="1147502" y="14610"/>
                    </a:lnTo>
                    <a:lnTo>
                      <a:pt x="1156070" y="18421"/>
                    </a:lnTo>
                    <a:lnTo>
                      <a:pt x="1163686" y="22232"/>
                    </a:lnTo>
                    <a:lnTo>
                      <a:pt x="1171620" y="26679"/>
                    </a:lnTo>
                    <a:lnTo>
                      <a:pt x="1178919" y="31443"/>
                    </a:lnTo>
                    <a:lnTo>
                      <a:pt x="1186217" y="36842"/>
                    </a:lnTo>
                    <a:lnTo>
                      <a:pt x="1193199" y="42241"/>
                    </a:lnTo>
                    <a:lnTo>
                      <a:pt x="1199863" y="47640"/>
                    </a:lnTo>
                    <a:lnTo>
                      <a:pt x="1206210" y="53993"/>
                    </a:lnTo>
                    <a:lnTo>
                      <a:pt x="1212557" y="60345"/>
                    </a:lnTo>
                    <a:lnTo>
                      <a:pt x="1218269" y="67014"/>
                    </a:lnTo>
                    <a:lnTo>
                      <a:pt x="1223981" y="74002"/>
                    </a:lnTo>
                    <a:lnTo>
                      <a:pt x="1229058" y="81306"/>
                    </a:lnTo>
                    <a:lnTo>
                      <a:pt x="1233818" y="88611"/>
                    </a:lnTo>
                    <a:lnTo>
                      <a:pt x="1238261" y="96551"/>
                    </a:lnTo>
                    <a:lnTo>
                      <a:pt x="1242387" y="104492"/>
                    </a:lnTo>
                    <a:lnTo>
                      <a:pt x="1245877" y="112749"/>
                    </a:lnTo>
                    <a:lnTo>
                      <a:pt x="1249368" y="121325"/>
                    </a:lnTo>
                    <a:lnTo>
                      <a:pt x="1252224" y="129582"/>
                    </a:lnTo>
                    <a:lnTo>
                      <a:pt x="1254446" y="138475"/>
                    </a:lnTo>
                    <a:lnTo>
                      <a:pt x="1256667" y="147368"/>
                    </a:lnTo>
                    <a:lnTo>
                      <a:pt x="1258254" y="156261"/>
                    </a:lnTo>
                    <a:lnTo>
                      <a:pt x="1259523" y="165472"/>
                    </a:lnTo>
                    <a:lnTo>
                      <a:pt x="1259840" y="175000"/>
                    </a:lnTo>
                    <a:lnTo>
                      <a:pt x="1260475" y="184210"/>
                    </a:lnTo>
                    <a:lnTo>
                      <a:pt x="1260475" y="1651541"/>
                    </a:lnTo>
                    <a:lnTo>
                      <a:pt x="1259840" y="1667103"/>
                    </a:lnTo>
                    <a:lnTo>
                      <a:pt x="1259206" y="1682348"/>
                    </a:lnTo>
                    <a:lnTo>
                      <a:pt x="1257936" y="1696958"/>
                    </a:lnTo>
                    <a:lnTo>
                      <a:pt x="1255715" y="1711886"/>
                    </a:lnTo>
                    <a:lnTo>
                      <a:pt x="1252542" y="1725860"/>
                    </a:lnTo>
                    <a:lnTo>
                      <a:pt x="1249368" y="1739835"/>
                    </a:lnTo>
                    <a:lnTo>
                      <a:pt x="1245243" y="1753492"/>
                    </a:lnTo>
                    <a:lnTo>
                      <a:pt x="1240483" y="1766831"/>
                    </a:lnTo>
                    <a:lnTo>
                      <a:pt x="1235405" y="1779535"/>
                    </a:lnTo>
                    <a:lnTo>
                      <a:pt x="1229376" y="1792239"/>
                    </a:lnTo>
                    <a:lnTo>
                      <a:pt x="1222712" y="1804308"/>
                    </a:lnTo>
                    <a:lnTo>
                      <a:pt x="1215413" y="1816060"/>
                    </a:lnTo>
                    <a:lnTo>
                      <a:pt x="1207162" y="1827493"/>
                    </a:lnTo>
                    <a:lnTo>
                      <a:pt x="1198594" y="1838292"/>
                    </a:lnTo>
                    <a:lnTo>
                      <a:pt x="1189391" y="1848773"/>
                    </a:lnTo>
                    <a:lnTo>
                      <a:pt x="1179236" y="1858619"/>
                    </a:lnTo>
                    <a:lnTo>
                      <a:pt x="1168129" y="1868147"/>
                    </a:lnTo>
                    <a:lnTo>
                      <a:pt x="1156705" y="1877040"/>
                    </a:lnTo>
                    <a:lnTo>
                      <a:pt x="1144646" y="1885615"/>
                    </a:lnTo>
                    <a:lnTo>
                      <a:pt x="1131635" y="1893555"/>
                    </a:lnTo>
                    <a:lnTo>
                      <a:pt x="1117989" y="1900860"/>
                    </a:lnTo>
                    <a:lnTo>
                      <a:pt x="1103709" y="1907530"/>
                    </a:lnTo>
                    <a:lnTo>
                      <a:pt x="1088794" y="1913882"/>
                    </a:lnTo>
                    <a:lnTo>
                      <a:pt x="1072927" y="1919599"/>
                    </a:lnTo>
                    <a:lnTo>
                      <a:pt x="1056108" y="1924680"/>
                    </a:lnTo>
                    <a:lnTo>
                      <a:pt x="1038654" y="1929127"/>
                    </a:lnTo>
                    <a:lnTo>
                      <a:pt x="1020566" y="1932620"/>
                    </a:lnTo>
                    <a:lnTo>
                      <a:pt x="1001526" y="1936114"/>
                    </a:lnTo>
                    <a:lnTo>
                      <a:pt x="981851" y="1938337"/>
                    </a:lnTo>
                    <a:lnTo>
                      <a:pt x="961541" y="1940243"/>
                    </a:lnTo>
                    <a:lnTo>
                      <a:pt x="940279" y="1941196"/>
                    </a:lnTo>
                    <a:lnTo>
                      <a:pt x="918065" y="1941513"/>
                    </a:lnTo>
                    <a:lnTo>
                      <a:pt x="342410" y="1941513"/>
                    </a:lnTo>
                    <a:lnTo>
                      <a:pt x="321148" y="1941196"/>
                    </a:lnTo>
                    <a:lnTo>
                      <a:pt x="300839" y="1940243"/>
                    </a:lnTo>
                    <a:lnTo>
                      <a:pt x="280846" y="1938337"/>
                    </a:lnTo>
                    <a:lnTo>
                      <a:pt x="261806" y="1936114"/>
                    </a:lnTo>
                    <a:lnTo>
                      <a:pt x="242765" y="1932938"/>
                    </a:lnTo>
                    <a:lnTo>
                      <a:pt x="225311" y="1929444"/>
                    </a:lnTo>
                    <a:lnTo>
                      <a:pt x="208175" y="1924998"/>
                    </a:lnTo>
                    <a:lnTo>
                      <a:pt x="191673" y="1920234"/>
                    </a:lnTo>
                    <a:lnTo>
                      <a:pt x="175806" y="1914517"/>
                    </a:lnTo>
                    <a:lnTo>
                      <a:pt x="160574" y="1908800"/>
                    </a:lnTo>
                    <a:lnTo>
                      <a:pt x="146294" y="1902130"/>
                    </a:lnTo>
                    <a:lnTo>
                      <a:pt x="132648" y="1894825"/>
                    </a:lnTo>
                    <a:lnTo>
                      <a:pt x="119954" y="1886885"/>
                    </a:lnTo>
                    <a:lnTo>
                      <a:pt x="107261" y="1878628"/>
                    </a:lnTo>
                    <a:lnTo>
                      <a:pt x="95836" y="1869735"/>
                    </a:lnTo>
                    <a:lnTo>
                      <a:pt x="84730" y="1860524"/>
                    </a:lnTo>
                    <a:lnTo>
                      <a:pt x="74575" y="1850361"/>
                    </a:lnTo>
                    <a:lnTo>
                      <a:pt x="64737" y="1840198"/>
                    </a:lnTo>
                    <a:lnTo>
                      <a:pt x="55534" y="1829399"/>
                    </a:lnTo>
                    <a:lnTo>
                      <a:pt x="47601" y="1817965"/>
                    </a:lnTo>
                    <a:lnTo>
                      <a:pt x="39985" y="1806532"/>
                    </a:lnTo>
                    <a:lnTo>
                      <a:pt x="32686" y="1794463"/>
                    </a:lnTo>
                    <a:lnTo>
                      <a:pt x="26656" y="1781758"/>
                    </a:lnTo>
                    <a:lnTo>
                      <a:pt x="20944" y="1768419"/>
                    </a:lnTo>
                    <a:lnTo>
                      <a:pt x="16184" y="1755397"/>
                    </a:lnTo>
                    <a:lnTo>
                      <a:pt x="11741" y="1741740"/>
                    </a:lnTo>
                    <a:lnTo>
                      <a:pt x="8251" y="1727131"/>
                    </a:lnTo>
                    <a:lnTo>
                      <a:pt x="5077" y="1712838"/>
                    </a:lnTo>
                    <a:lnTo>
                      <a:pt x="2856" y="1698229"/>
                    </a:lnTo>
                    <a:lnTo>
                      <a:pt x="1269" y="1682984"/>
                    </a:lnTo>
                    <a:lnTo>
                      <a:pt x="317" y="1667421"/>
                    </a:lnTo>
                    <a:lnTo>
                      <a:pt x="0" y="1651541"/>
                    </a:lnTo>
                    <a:lnTo>
                      <a:pt x="0" y="184210"/>
                    </a:lnTo>
                    <a:lnTo>
                      <a:pt x="0" y="175000"/>
                    </a:lnTo>
                    <a:lnTo>
                      <a:pt x="634" y="165472"/>
                    </a:lnTo>
                    <a:lnTo>
                      <a:pt x="1904" y="156261"/>
                    </a:lnTo>
                    <a:lnTo>
                      <a:pt x="3808" y="147368"/>
                    </a:lnTo>
                    <a:lnTo>
                      <a:pt x="6029" y="138475"/>
                    </a:lnTo>
                    <a:lnTo>
                      <a:pt x="8251" y="129582"/>
                    </a:lnTo>
                    <a:lnTo>
                      <a:pt x="11107" y="121325"/>
                    </a:lnTo>
                    <a:lnTo>
                      <a:pt x="14280" y="112749"/>
                    </a:lnTo>
                    <a:lnTo>
                      <a:pt x="18088" y="104492"/>
                    </a:lnTo>
                    <a:lnTo>
                      <a:pt x="22214" y="96551"/>
                    </a:lnTo>
                    <a:lnTo>
                      <a:pt x="26656" y="88611"/>
                    </a:lnTo>
                    <a:lnTo>
                      <a:pt x="31416" y="81306"/>
                    </a:lnTo>
                    <a:lnTo>
                      <a:pt x="36494" y="74002"/>
                    </a:lnTo>
                    <a:lnTo>
                      <a:pt x="41889" y="67014"/>
                    </a:lnTo>
                    <a:lnTo>
                      <a:pt x="47918" y="60345"/>
                    </a:lnTo>
                    <a:lnTo>
                      <a:pt x="53948" y="53993"/>
                    </a:lnTo>
                    <a:lnTo>
                      <a:pt x="60612" y="47640"/>
                    </a:lnTo>
                    <a:lnTo>
                      <a:pt x="66959" y="42241"/>
                    </a:lnTo>
                    <a:lnTo>
                      <a:pt x="74257" y="36842"/>
                    </a:lnTo>
                    <a:lnTo>
                      <a:pt x="81556" y="31443"/>
                    </a:lnTo>
                    <a:lnTo>
                      <a:pt x="88855" y="26679"/>
                    </a:lnTo>
                    <a:lnTo>
                      <a:pt x="96471" y="22232"/>
                    </a:lnTo>
                    <a:lnTo>
                      <a:pt x="104405" y="18421"/>
                    </a:lnTo>
                    <a:lnTo>
                      <a:pt x="112338" y="14610"/>
                    </a:lnTo>
                    <a:lnTo>
                      <a:pt x="120906" y="11434"/>
                    </a:lnTo>
                    <a:lnTo>
                      <a:pt x="129475" y="8258"/>
                    </a:lnTo>
                    <a:lnTo>
                      <a:pt x="138360" y="5717"/>
                    </a:lnTo>
                    <a:lnTo>
                      <a:pt x="146928" y="3494"/>
                    </a:lnTo>
                    <a:lnTo>
                      <a:pt x="156131" y="1905"/>
                    </a:lnTo>
                    <a:lnTo>
                      <a:pt x="165651" y="953"/>
                    </a:lnTo>
                    <a:lnTo>
                      <a:pt x="174854" y="317"/>
                    </a:lnTo>
                    <a:lnTo>
                      <a:pt x="18437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63"/>
              <p:cNvSpPr>
                <a:spLocks noEditPoints="1"/>
              </p:cNvSpPr>
              <p:nvPr/>
            </p:nvSpPr>
            <p:spPr bwMode="auto">
              <a:xfrm>
                <a:off x="9809621" y="3346794"/>
                <a:ext cx="374595" cy="389526"/>
              </a:xfrm>
              <a:custGeom>
                <a:avLst/>
                <a:gdLst>
                  <a:gd name="T0" fmla="*/ 17 w 195"/>
                  <a:gd name="T1" fmla="*/ 103 h 203"/>
                  <a:gd name="T2" fmla="*/ 17 w 195"/>
                  <a:gd name="T3" fmla="*/ 45 h 203"/>
                  <a:gd name="T4" fmla="*/ 0 w 195"/>
                  <a:gd name="T5" fmla="*/ 74 h 203"/>
                  <a:gd name="T6" fmla="*/ 17 w 195"/>
                  <a:gd name="T7" fmla="*/ 103 h 203"/>
                  <a:gd name="T8" fmla="*/ 29 w 195"/>
                  <a:gd name="T9" fmla="*/ 112 h 203"/>
                  <a:gd name="T10" fmla="*/ 77 w 195"/>
                  <a:gd name="T11" fmla="*/ 112 h 203"/>
                  <a:gd name="T12" fmla="*/ 77 w 195"/>
                  <a:gd name="T13" fmla="*/ 40 h 203"/>
                  <a:gd name="T14" fmla="*/ 29 w 195"/>
                  <a:gd name="T15" fmla="*/ 40 h 203"/>
                  <a:gd name="T16" fmla="*/ 21 w 195"/>
                  <a:gd name="T17" fmla="*/ 48 h 203"/>
                  <a:gd name="T18" fmla="*/ 21 w 195"/>
                  <a:gd name="T19" fmla="*/ 104 h 203"/>
                  <a:gd name="T20" fmla="*/ 29 w 195"/>
                  <a:gd name="T21" fmla="*/ 112 h 203"/>
                  <a:gd name="T22" fmla="*/ 161 w 195"/>
                  <a:gd name="T23" fmla="*/ 13 h 203"/>
                  <a:gd name="T24" fmla="*/ 81 w 195"/>
                  <a:gd name="T25" fmla="*/ 40 h 203"/>
                  <a:gd name="T26" fmla="*/ 81 w 195"/>
                  <a:gd name="T27" fmla="*/ 113 h 203"/>
                  <a:gd name="T28" fmla="*/ 161 w 195"/>
                  <a:gd name="T29" fmla="*/ 140 h 203"/>
                  <a:gd name="T30" fmla="*/ 161 w 195"/>
                  <a:gd name="T31" fmla="*/ 13 h 203"/>
                  <a:gd name="T32" fmla="*/ 89 w 195"/>
                  <a:gd name="T33" fmla="*/ 68 h 203"/>
                  <a:gd name="T34" fmla="*/ 89 w 195"/>
                  <a:gd name="T35" fmla="*/ 52 h 203"/>
                  <a:gd name="T36" fmla="*/ 154 w 195"/>
                  <a:gd name="T37" fmla="*/ 29 h 203"/>
                  <a:gd name="T38" fmla="*/ 89 w 195"/>
                  <a:gd name="T39" fmla="*/ 68 h 203"/>
                  <a:gd name="T40" fmla="*/ 177 w 195"/>
                  <a:gd name="T41" fmla="*/ 0 h 203"/>
                  <a:gd name="T42" fmla="*/ 165 w 195"/>
                  <a:gd name="T43" fmla="*/ 0 h 203"/>
                  <a:gd name="T44" fmla="*/ 165 w 195"/>
                  <a:gd name="T45" fmla="*/ 152 h 203"/>
                  <a:gd name="T46" fmla="*/ 177 w 195"/>
                  <a:gd name="T47" fmla="*/ 152 h 203"/>
                  <a:gd name="T48" fmla="*/ 177 w 195"/>
                  <a:gd name="T49" fmla="*/ 0 h 203"/>
                  <a:gd name="T50" fmla="*/ 195 w 195"/>
                  <a:gd name="T51" fmla="*/ 75 h 203"/>
                  <a:gd name="T52" fmla="*/ 181 w 195"/>
                  <a:gd name="T53" fmla="*/ 54 h 203"/>
                  <a:gd name="T54" fmla="*/ 181 w 195"/>
                  <a:gd name="T55" fmla="*/ 96 h 203"/>
                  <a:gd name="T56" fmla="*/ 195 w 195"/>
                  <a:gd name="T57" fmla="*/ 75 h 203"/>
                  <a:gd name="T58" fmla="*/ 65 w 195"/>
                  <a:gd name="T59" fmla="*/ 116 h 203"/>
                  <a:gd name="T60" fmla="*/ 29 w 195"/>
                  <a:gd name="T61" fmla="*/ 116 h 203"/>
                  <a:gd name="T62" fmla="*/ 41 w 195"/>
                  <a:gd name="T63" fmla="*/ 186 h 203"/>
                  <a:gd name="T64" fmla="*/ 65 w 195"/>
                  <a:gd name="T65" fmla="*/ 180 h 203"/>
                  <a:gd name="T66" fmla="*/ 65 w 195"/>
                  <a:gd name="T67" fmla="*/ 1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5" h="203">
                    <a:moveTo>
                      <a:pt x="17" y="103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7" y="48"/>
                      <a:pt x="0" y="60"/>
                      <a:pt x="0" y="74"/>
                    </a:cubicBezTo>
                    <a:cubicBezTo>
                      <a:pt x="0" y="88"/>
                      <a:pt x="7" y="100"/>
                      <a:pt x="17" y="103"/>
                    </a:cubicBezTo>
                    <a:close/>
                    <a:moveTo>
                      <a:pt x="29" y="112"/>
                    </a:moveTo>
                    <a:cubicBezTo>
                      <a:pt x="77" y="112"/>
                      <a:pt x="77" y="112"/>
                      <a:pt x="77" y="112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4" y="40"/>
                      <a:pt x="21" y="44"/>
                      <a:pt x="21" y="48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09"/>
                      <a:pt x="24" y="112"/>
                      <a:pt x="29" y="112"/>
                    </a:cubicBezTo>
                    <a:close/>
                    <a:moveTo>
                      <a:pt x="161" y="13"/>
                    </a:moveTo>
                    <a:cubicBezTo>
                      <a:pt x="161" y="13"/>
                      <a:pt x="122" y="40"/>
                      <a:pt x="81" y="40"/>
                    </a:cubicBezTo>
                    <a:cubicBezTo>
                      <a:pt x="81" y="57"/>
                      <a:pt x="81" y="107"/>
                      <a:pt x="81" y="113"/>
                    </a:cubicBezTo>
                    <a:cubicBezTo>
                      <a:pt x="122" y="113"/>
                      <a:pt x="161" y="140"/>
                      <a:pt x="161" y="140"/>
                    </a:cubicBezTo>
                    <a:lnTo>
                      <a:pt x="161" y="13"/>
                    </a:lnTo>
                    <a:close/>
                    <a:moveTo>
                      <a:pt x="89" y="68"/>
                    </a:move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124" y="54"/>
                      <a:pt x="154" y="29"/>
                    </a:cubicBezTo>
                    <a:cubicBezTo>
                      <a:pt x="154" y="53"/>
                      <a:pt x="89" y="68"/>
                      <a:pt x="89" y="68"/>
                    </a:cubicBezTo>
                    <a:close/>
                    <a:moveTo>
                      <a:pt x="177" y="0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165" y="152"/>
                      <a:pt x="165" y="152"/>
                      <a:pt x="165" y="152"/>
                    </a:cubicBezTo>
                    <a:cubicBezTo>
                      <a:pt x="177" y="152"/>
                      <a:pt x="177" y="152"/>
                      <a:pt x="177" y="152"/>
                    </a:cubicBezTo>
                    <a:lnTo>
                      <a:pt x="177" y="0"/>
                    </a:lnTo>
                    <a:close/>
                    <a:moveTo>
                      <a:pt x="195" y="75"/>
                    </a:moveTo>
                    <a:cubicBezTo>
                      <a:pt x="195" y="66"/>
                      <a:pt x="189" y="58"/>
                      <a:pt x="181" y="54"/>
                    </a:cubicBezTo>
                    <a:cubicBezTo>
                      <a:pt x="181" y="96"/>
                      <a:pt x="181" y="96"/>
                      <a:pt x="181" y="96"/>
                    </a:cubicBezTo>
                    <a:cubicBezTo>
                      <a:pt x="189" y="92"/>
                      <a:pt x="195" y="84"/>
                      <a:pt x="195" y="75"/>
                    </a:cubicBezTo>
                    <a:close/>
                    <a:moveTo>
                      <a:pt x="65" y="116"/>
                    </a:moveTo>
                    <a:cubicBezTo>
                      <a:pt x="62" y="116"/>
                      <a:pt x="29" y="116"/>
                      <a:pt x="29" y="116"/>
                    </a:cubicBezTo>
                    <a:cubicBezTo>
                      <a:pt x="29" y="116"/>
                      <a:pt x="27" y="161"/>
                      <a:pt x="41" y="186"/>
                    </a:cubicBezTo>
                    <a:cubicBezTo>
                      <a:pt x="59" y="203"/>
                      <a:pt x="67" y="185"/>
                      <a:pt x="65" y="180"/>
                    </a:cubicBezTo>
                    <a:cubicBezTo>
                      <a:pt x="63" y="175"/>
                      <a:pt x="51" y="135"/>
                      <a:pt x="65" y="11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lIns="68580" tIns="34291" rIns="68580" bIns="34291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7" name="组合 113"/>
              <p:cNvGrpSpPr/>
              <p:nvPr/>
            </p:nvGrpSpPr>
            <p:grpSpPr>
              <a:xfrm>
                <a:off x="10763363" y="5202379"/>
                <a:ext cx="477759" cy="417364"/>
                <a:chOff x="882603" y="2302677"/>
                <a:chExt cx="1093895" cy="955612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115" name="Freeform 14"/>
                <p:cNvSpPr/>
                <p:nvPr/>
              </p:nvSpPr>
              <p:spPr bwMode="auto">
                <a:xfrm>
                  <a:off x="882603" y="2302677"/>
                  <a:ext cx="820672" cy="955612"/>
                </a:xfrm>
                <a:custGeom>
                  <a:avLst/>
                  <a:gdLst>
                    <a:gd name="T0" fmla="*/ 908 w 1036"/>
                    <a:gd name="T1" fmla="*/ 372 h 1206"/>
                    <a:gd name="T2" fmla="*/ 908 w 1036"/>
                    <a:gd name="T3" fmla="*/ 296 h 1206"/>
                    <a:gd name="T4" fmla="*/ 908 w 1036"/>
                    <a:gd name="T5" fmla="*/ 152 h 1206"/>
                    <a:gd name="T6" fmla="*/ 883 w 1036"/>
                    <a:gd name="T7" fmla="*/ 128 h 1206"/>
                    <a:gd name="T8" fmla="*/ 405 w 1036"/>
                    <a:gd name="T9" fmla="*/ 128 h 1206"/>
                    <a:gd name="T10" fmla="*/ 387 w 1036"/>
                    <a:gd name="T11" fmla="*/ 128 h 1206"/>
                    <a:gd name="T12" fmla="*/ 387 w 1036"/>
                    <a:gd name="T13" fmla="*/ 150 h 1206"/>
                    <a:gd name="T14" fmla="*/ 387 w 1036"/>
                    <a:gd name="T15" fmla="*/ 296 h 1206"/>
                    <a:gd name="T16" fmla="*/ 295 w 1036"/>
                    <a:gd name="T17" fmla="*/ 386 h 1206"/>
                    <a:gd name="T18" fmla="*/ 145 w 1036"/>
                    <a:gd name="T19" fmla="*/ 386 h 1206"/>
                    <a:gd name="T20" fmla="*/ 128 w 1036"/>
                    <a:gd name="T21" fmla="*/ 386 h 1206"/>
                    <a:gd name="T22" fmla="*/ 128 w 1036"/>
                    <a:gd name="T23" fmla="*/ 404 h 1206"/>
                    <a:gd name="T24" fmla="*/ 128 w 1036"/>
                    <a:gd name="T25" fmla="*/ 1052 h 1206"/>
                    <a:gd name="T26" fmla="*/ 153 w 1036"/>
                    <a:gd name="T27" fmla="*/ 1078 h 1206"/>
                    <a:gd name="T28" fmla="*/ 882 w 1036"/>
                    <a:gd name="T29" fmla="*/ 1078 h 1206"/>
                    <a:gd name="T30" fmla="*/ 908 w 1036"/>
                    <a:gd name="T31" fmla="*/ 1052 h 1206"/>
                    <a:gd name="T32" fmla="*/ 908 w 1036"/>
                    <a:gd name="T33" fmla="*/ 869 h 1206"/>
                    <a:gd name="T34" fmla="*/ 914 w 1036"/>
                    <a:gd name="T35" fmla="*/ 851 h 1206"/>
                    <a:gd name="T36" fmla="*/ 1028 w 1036"/>
                    <a:gd name="T37" fmla="*/ 729 h 1206"/>
                    <a:gd name="T38" fmla="*/ 1035 w 1036"/>
                    <a:gd name="T39" fmla="*/ 724 h 1206"/>
                    <a:gd name="T40" fmla="*/ 1036 w 1036"/>
                    <a:gd name="T41" fmla="*/ 738 h 1206"/>
                    <a:gd name="T42" fmla="*/ 1036 w 1036"/>
                    <a:gd name="T43" fmla="*/ 1069 h 1206"/>
                    <a:gd name="T44" fmla="*/ 899 w 1036"/>
                    <a:gd name="T45" fmla="*/ 1206 h 1206"/>
                    <a:gd name="T46" fmla="*/ 133 w 1036"/>
                    <a:gd name="T47" fmla="*/ 1206 h 1206"/>
                    <a:gd name="T48" fmla="*/ 0 w 1036"/>
                    <a:gd name="T49" fmla="*/ 1073 h 1206"/>
                    <a:gd name="T50" fmla="*/ 0 w 1036"/>
                    <a:gd name="T51" fmla="*/ 316 h 1206"/>
                    <a:gd name="T52" fmla="*/ 19 w 1036"/>
                    <a:gd name="T53" fmla="*/ 267 h 1206"/>
                    <a:gd name="T54" fmla="*/ 265 w 1036"/>
                    <a:gd name="T55" fmla="*/ 27 h 1206"/>
                    <a:gd name="T56" fmla="*/ 331 w 1036"/>
                    <a:gd name="T57" fmla="*/ 0 h 1206"/>
                    <a:gd name="T58" fmla="*/ 902 w 1036"/>
                    <a:gd name="T59" fmla="*/ 0 h 1206"/>
                    <a:gd name="T60" fmla="*/ 1036 w 1036"/>
                    <a:gd name="T61" fmla="*/ 129 h 1206"/>
                    <a:gd name="T62" fmla="*/ 1035 w 1036"/>
                    <a:gd name="T63" fmla="*/ 206 h 1206"/>
                    <a:gd name="T64" fmla="*/ 1028 w 1036"/>
                    <a:gd name="T65" fmla="*/ 224 h 1206"/>
                    <a:gd name="T66" fmla="*/ 942 w 1036"/>
                    <a:gd name="T67" fmla="*/ 328 h 1206"/>
                    <a:gd name="T68" fmla="*/ 921 w 1036"/>
                    <a:gd name="T69" fmla="*/ 358 h 1206"/>
                    <a:gd name="T70" fmla="*/ 908 w 1036"/>
                    <a:gd name="T71" fmla="*/ 372 h 1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36" h="1206">
                      <a:moveTo>
                        <a:pt x="908" y="372"/>
                      </a:moveTo>
                      <a:cubicBezTo>
                        <a:pt x="908" y="344"/>
                        <a:pt x="908" y="320"/>
                        <a:pt x="908" y="296"/>
                      </a:cubicBezTo>
                      <a:cubicBezTo>
                        <a:pt x="908" y="248"/>
                        <a:pt x="908" y="200"/>
                        <a:pt x="908" y="152"/>
                      </a:cubicBezTo>
                      <a:cubicBezTo>
                        <a:pt x="908" y="131"/>
                        <a:pt x="905" y="128"/>
                        <a:pt x="883" y="128"/>
                      </a:cubicBezTo>
                      <a:cubicBezTo>
                        <a:pt x="724" y="128"/>
                        <a:pt x="565" y="128"/>
                        <a:pt x="405" y="128"/>
                      </a:cubicBezTo>
                      <a:cubicBezTo>
                        <a:pt x="400" y="128"/>
                        <a:pt x="394" y="128"/>
                        <a:pt x="387" y="128"/>
                      </a:cubicBezTo>
                      <a:cubicBezTo>
                        <a:pt x="387" y="137"/>
                        <a:pt x="387" y="144"/>
                        <a:pt x="387" y="150"/>
                      </a:cubicBezTo>
                      <a:cubicBezTo>
                        <a:pt x="387" y="199"/>
                        <a:pt x="387" y="247"/>
                        <a:pt x="387" y="296"/>
                      </a:cubicBezTo>
                      <a:cubicBezTo>
                        <a:pt x="386" y="352"/>
                        <a:pt x="351" y="386"/>
                        <a:pt x="295" y="386"/>
                      </a:cubicBezTo>
                      <a:cubicBezTo>
                        <a:pt x="245" y="386"/>
                        <a:pt x="195" y="386"/>
                        <a:pt x="145" y="386"/>
                      </a:cubicBezTo>
                      <a:cubicBezTo>
                        <a:pt x="140" y="386"/>
                        <a:pt x="135" y="386"/>
                        <a:pt x="128" y="386"/>
                      </a:cubicBezTo>
                      <a:cubicBezTo>
                        <a:pt x="128" y="394"/>
                        <a:pt x="128" y="399"/>
                        <a:pt x="128" y="404"/>
                      </a:cubicBezTo>
                      <a:cubicBezTo>
                        <a:pt x="128" y="620"/>
                        <a:pt x="128" y="836"/>
                        <a:pt x="128" y="1052"/>
                      </a:cubicBezTo>
                      <a:cubicBezTo>
                        <a:pt x="128" y="1076"/>
                        <a:pt x="130" y="1078"/>
                        <a:pt x="153" y="1078"/>
                      </a:cubicBezTo>
                      <a:cubicBezTo>
                        <a:pt x="396" y="1078"/>
                        <a:pt x="639" y="1078"/>
                        <a:pt x="882" y="1078"/>
                      </a:cubicBezTo>
                      <a:cubicBezTo>
                        <a:pt x="906" y="1078"/>
                        <a:pt x="908" y="1076"/>
                        <a:pt x="908" y="1052"/>
                      </a:cubicBezTo>
                      <a:cubicBezTo>
                        <a:pt x="908" y="991"/>
                        <a:pt x="908" y="930"/>
                        <a:pt x="908" y="869"/>
                      </a:cubicBezTo>
                      <a:cubicBezTo>
                        <a:pt x="908" y="863"/>
                        <a:pt x="910" y="855"/>
                        <a:pt x="914" y="851"/>
                      </a:cubicBezTo>
                      <a:cubicBezTo>
                        <a:pt x="952" y="810"/>
                        <a:pt x="990" y="770"/>
                        <a:pt x="1028" y="729"/>
                      </a:cubicBezTo>
                      <a:cubicBezTo>
                        <a:pt x="1030" y="728"/>
                        <a:pt x="1031" y="727"/>
                        <a:pt x="1035" y="724"/>
                      </a:cubicBezTo>
                      <a:cubicBezTo>
                        <a:pt x="1035" y="730"/>
                        <a:pt x="1036" y="734"/>
                        <a:pt x="1036" y="738"/>
                      </a:cubicBezTo>
                      <a:cubicBezTo>
                        <a:pt x="1036" y="849"/>
                        <a:pt x="1036" y="959"/>
                        <a:pt x="1036" y="1069"/>
                      </a:cubicBezTo>
                      <a:cubicBezTo>
                        <a:pt x="1035" y="1151"/>
                        <a:pt x="981" y="1206"/>
                        <a:pt x="899" y="1206"/>
                      </a:cubicBezTo>
                      <a:cubicBezTo>
                        <a:pt x="643" y="1206"/>
                        <a:pt x="388" y="1206"/>
                        <a:pt x="133" y="1206"/>
                      </a:cubicBezTo>
                      <a:cubicBezTo>
                        <a:pt x="56" y="1206"/>
                        <a:pt x="0" y="1150"/>
                        <a:pt x="0" y="1073"/>
                      </a:cubicBezTo>
                      <a:cubicBezTo>
                        <a:pt x="0" y="821"/>
                        <a:pt x="0" y="568"/>
                        <a:pt x="0" y="316"/>
                      </a:cubicBezTo>
                      <a:cubicBezTo>
                        <a:pt x="0" y="297"/>
                        <a:pt x="6" y="281"/>
                        <a:pt x="19" y="267"/>
                      </a:cubicBezTo>
                      <a:cubicBezTo>
                        <a:pt x="101" y="187"/>
                        <a:pt x="183" y="107"/>
                        <a:pt x="265" y="27"/>
                      </a:cubicBezTo>
                      <a:cubicBezTo>
                        <a:pt x="283" y="9"/>
                        <a:pt x="305" y="0"/>
                        <a:pt x="331" y="0"/>
                      </a:cubicBezTo>
                      <a:cubicBezTo>
                        <a:pt x="521" y="0"/>
                        <a:pt x="712" y="0"/>
                        <a:pt x="902" y="0"/>
                      </a:cubicBezTo>
                      <a:cubicBezTo>
                        <a:pt x="978" y="1"/>
                        <a:pt x="1033" y="53"/>
                        <a:pt x="1036" y="129"/>
                      </a:cubicBezTo>
                      <a:cubicBezTo>
                        <a:pt x="1036" y="155"/>
                        <a:pt x="1036" y="180"/>
                        <a:pt x="1035" y="206"/>
                      </a:cubicBezTo>
                      <a:cubicBezTo>
                        <a:pt x="1035" y="212"/>
                        <a:pt x="1032" y="219"/>
                        <a:pt x="1028" y="224"/>
                      </a:cubicBezTo>
                      <a:cubicBezTo>
                        <a:pt x="999" y="259"/>
                        <a:pt x="970" y="293"/>
                        <a:pt x="942" y="328"/>
                      </a:cubicBezTo>
                      <a:cubicBezTo>
                        <a:pt x="934" y="337"/>
                        <a:pt x="928" y="348"/>
                        <a:pt x="921" y="358"/>
                      </a:cubicBezTo>
                      <a:cubicBezTo>
                        <a:pt x="918" y="362"/>
                        <a:pt x="914" y="365"/>
                        <a:pt x="908" y="3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80" tIns="34291" rIns="68580" bIns="34291"/>
                <a:lstStyle/>
                <a:p>
                  <a:pPr eaLnBrk="1" hangingPunct="1">
                    <a:defRPr/>
                  </a:pPr>
                  <a:endParaRPr lang="zh-HK" alt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6" name="Freeform 15"/>
                <p:cNvSpPr/>
                <p:nvPr/>
              </p:nvSpPr>
              <p:spPr bwMode="auto">
                <a:xfrm>
                  <a:off x="1362082" y="2640858"/>
                  <a:ext cx="386396" cy="443988"/>
                </a:xfrm>
                <a:custGeom>
                  <a:avLst/>
                  <a:gdLst>
                    <a:gd name="T0" fmla="*/ 351 w 488"/>
                    <a:gd name="T1" fmla="*/ 0 h 560"/>
                    <a:gd name="T2" fmla="*/ 488 w 488"/>
                    <a:gd name="T3" fmla="*/ 114 h 560"/>
                    <a:gd name="T4" fmla="*/ 431 w 488"/>
                    <a:gd name="T5" fmla="*/ 180 h 560"/>
                    <a:gd name="T6" fmla="*/ 127 w 488"/>
                    <a:gd name="T7" fmla="*/ 490 h 560"/>
                    <a:gd name="T8" fmla="*/ 39 w 488"/>
                    <a:gd name="T9" fmla="*/ 554 h 560"/>
                    <a:gd name="T10" fmla="*/ 5 w 488"/>
                    <a:gd name="T11" fmla="*/ 560 h 560"/>
                    <a:gd name="T12" fmla="*/ 4 w 488"/>
                    <a:gd name="T13" fmla="*/ 526 h 560"/>
                    <a:gd name="T14" fmla="*/ 64 w 488"/>
                    <a:gd name="T15" fmla="*/ 404 h 560"/>
                    <a:gd name="T16" fmla="*/ 347 w 488"/>
                    <a:gd name="T17" fmla="*/ 7 h 560"/>
                    <a:gd name="T18" fmla="*/ 351 w 488"/>
                    <a:gd name="T19" fmla="*/ 0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8" h="560">
                      <a:moveTo>
                        <a:pt x="351" y="0"/>
                      </a:moveTo>
                      <a:cubicBezTo>
                        <a:pt x="398" y="39"/>
                        <a:pt x="443" y="76"/>
                        <a:pt x="488" y="114"/>
                      </a:cubicBezTo>
                      <a:cubicBezTo>
                        <a:pt x="469" y="137"/>
                        <a:pt x="450" y="159"/>
                        <a:pt x="431" y="180"/>
                      </a:cubicBezTo>
                      <a:cubicBezTo>
                        <a:pt x="336" y="289"/>
                        <a:pt x="238" y="396"/>
                        <a:pt x="127" y="490"/>
                      </a:cubicBezTo>
                      <a:cubicBezTo>
                        <a:pt x="100" y="514"/>
                        <a:pt x="69" y="534"/>
                        <a:pt x="39" y="554"/>
                      </a:cubicBezTo>
                      <a:cubicBezTo>
                        <a:pt x="30" y="560"/>
                        <a:pt x="17" y="558"/>
                        <a:pt x="5" y="560"/>
                      </a:cubicBezTo>
                      <a:cubicBezTo>
                        <a:pt x="5" y="549"/>
                        <a:pt x="0" y="536"/>
                        <a:pt x="4" y="526"/>
                      </a:cubicBezTo>
                      <a:cubicBezTo>
                        <a:pt x="23" y="485"/>
                        <a:pt x="41" y="443"/>
                        <a:pt x="64" y="404"/>
                      </a:cubicBezTo>
                      <a:cubicBezTo>
                        <a:pt x="147" y="264"/>
                        <a:pt x="245" y="134"/>
                        <a:pt x="347" y="7"/>
                      </a:cubicBezTo>
                      <a:cubicBezTo>
                        <a:pt x="348" y="5"/>
                        <a:pt x="349" y="3"/>
                        <a:pt x="3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80" tIns="34291" rIns="68580" bIns="34291"/>
                <a:lstStyle/>
                <a:p>
                  <a:pPr eaLnBrk="1" hangingPunct="1">
                    <a:defRPr/>
                  </a:pPr>
                  <a:endParaRPr lang="zh-HK" alt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" name="Freeform 16"/>
                <p:cNvSpPr/>
                <p:nvPr/>
              </p:nvSpPr>
              <p:spPr bwMode="auto">
                <a:xfrm>
                  <a:off x="1667783" y="2400113"/>
                  <a:ext cx="273223" cy="299340"/>
                </a:xfrm>
                <a:custGeom>
                  <a:avLst/>
                  <a:gdLst>
                    <a:gd name="T0" fmla="*/ 139 w 345"/>
                    <a:gd name="T1" fmla="*/ 378 h 378"/>
                    <a:gd name="T2" fmla="*/ 0 w 345"/>
                    <a:gd name="T3" fmla="*/ 264 h 378"/>
                    <a:gd name="T4" fmla="*/ 19 w 345"/>
                    <a:gd name="T5" fmla="*/ 240 h 378"/>
                    <a:gd name="T6" fmla="*/ 183 w 345"/>
                    <a:gd name="T7" fmla="*/ 54 h 378"/>
                    <a:gd name="T8" fmla="*/ 231 w 345"/>
                    <a:gd name="T9" fmla="*/ 17 h 378"/>
                    <a:gd name="T10" fmla="*/ 308 w 345"/>
                    <a:gd name="T11" fmla="*/ 26 h 378"/>
                    <a:gd name="T12" fmla="*/ 334 w 345"/>
                    <a:gd name="T13" fmla="*/ 103 h 378"/>
                    <a:gd name="T14" fmla="*/ 312 w 345"/>
                    <a:gd name="T15" fmla="*/ 150 h 378"/>
                    <a:gd name="T16" fmla="*/ 139 w 345"/>
                    <a:gd name="T17" fmla="*/ 37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5" h="378">
                      <a:moveTo>
                        <a:pt x="139" y="378"/>
                      </a:moveTo>
                      <a:cubicBezTo>
                        <a:pt x="90" y="338"/>
                        <a:pt x="46" y="301"/>
                        <a:pt x="0" y="264"/>
                      </a:cubicBezTo>
                      <a:cubicBezTo>
                        <a:pt x="7" y="255"/>
                        <a:pt x="13" y="247"/>
                        <a:pt x="19" y="240"/>
                      </a:cubicBezTo>
                      <a:cubicBezTo>
                        <a:pt x="74" y="178"/>
                        <a:pt x="128" y="115"/>
                        <a:pt x="183" y="54"/>
                      </a:cubicBezTo>
                      <a:cubicBezTo>
                        <a:pt x="196" y="39"/>
                        <a:pt x="214" y="27"/>
                        <a:pt x="231" y="17"/>
                      </a:cubicBezTo>
                      <a:cubicBezTo>
                        <a:pt x="259" y="0"/>
                        <a:pt x="280" y="4"/>
                        <a:pt x="308" y="26"/>
                      </a:cubicBezTo>
                      <a:cubicBezTo>
                        <a:pt x="336" y="50"/>
                        <a:pt x="345" y="73"/>
                        <a:pt x="334" y="103"/>
                      </a:cubicBezTo>
                      <a:cubicBezTo>
                        <a:pt x="328" y="119"/>
                        <a:pt x="322" y="136"/>
                        <a:pt x="312" y="150"/>
                      </a:cubicBezTo>
                      <a:cubicBezTo>
                        <a:pt x="255" y="226"/>
                        <a:pt x="197" y="301"/>
                        <a:pt x="139" y="3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80" tIns="34291" rIns="68580" bIns="34291"/>
                <a:lstStyle/>
                <a:p>
                  <a:pPr eaLnBrk="1" hangingPunct="1">
                    <a:defRPr/>
                  </a:pPr>
                  <a:endParaRPr lang="zh-HK" alt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" name="Freeform 17"/>
                <p:cNvSpPr/>
                <p:nvPr/>
              </p:nvSpPr>
              <p:spPr bwMode="auto">
                <a:xfrm>
                  <a:off x="1088524" y="2679029"/>
                  <a:ext cx="408829" cy="66632"/>
                </a:xfrm>
                <a:custGeom>
                  <a:avLst/>
                  <a:gdLst>
                    <a:gd name="T0" fmla="*/ 257 w 516"/>
                    <a:gd name="T1" fmla="*/ 0 h 84"/>
                    <a:gd name="T2" fmla="*/ 496 w 516"/>
                    <a:gd name="T3" fmla="*/ 0 h 84"/>
                    <a:gd name="T4" fmla="*/ 516 w 516"/>
                    <a:gd name="T5" fmla="*/ 19 h 84"/>
                    <a:gd name="T6" fmla="*/ 516 w 516"/>
                    <a:gd name="T7" fmla="*/ 49 h 84"/>
                    <a:gd name="T8" fmla="*/ 481 w 516"/>
                    <a:gd name="T9" fmla="*/ 84 h 84"/>
                    <a:gd name="T10" fmla="*/ 23 w 516"/>
                    <a:gd name="T11" fmla="*/ 84 h 84"/>
                    <a:gd name="T12" fmla="*/ 0 w 516"/>
                    <a:gd name="T13" fmla="*/ 61 h 84"/>
                    <a:gd name="T14" fmla="*/ 0 w 516"/>
                    <a:gd name="T15" fmla="*/ 22 h 84"/>
                    <a:gd name="T16" fmla="*/ 22 w 516"/>
                    <a:gd name="T17" fmla="*/ 0 h 84"/>
                    <a:gd name="T18" fmla="*/ 257 w 516"/>
                    <a:gd name="T19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16" h="84">
                      <a:moveTo>
                        <a:pt x="257" y="0"/>
                      </a:moveTo>
                      <a:cubicBezTo>
                        <a:pt x="337" y="0"/>
                        <a:pt x="416" y="0"/>
                        <a:pt x="496" y="0"/>
                      </a:cubicBezTo>
                      <a:cubicBezTo>
                        <a:pt x="515" y="0"/>
                        <a:pt x="516" y="1"/>
                        <a:pt x="516" y="19"/>
                      </a:cubicBezTo>
                      <a:cubicBezTo>
                        <a:pt x="516" y="29"/>
                        <a:pt x="516" y="39"/>
                        <a:pt x="516" y="49"/>
                      </a:cubicBezTo>
                      <a:cubicBezTo>
                        <a:pt x="516" y="71"/>
                        <a:pt x="503" y="84"/>
                        <a:pt x="481" y="84"/>
                      </a:cubicBezTo>
                      <a:cubicBezTo>
                        <a:pt x="329" y="84"/>
                        <a:pt x="176" y="84"/>
                        <a:pt x="23" y="84"/>
                      </a:cubicBezTo>
                      <a:cubicBezTo>
                        <a:pt x="0" y="84"/>
                        <a:pt x="0" y="83"/>
                        <a:pt x="0" y="61"/>
                      </a:cubicBezTo>
                      <a:cubicBezTo>
                        <a:pt x="0" y="48"/>
                        <a:pt x="0" y="35"/>
                        <a:pt x="0" y="22"/>
                      </a:cubicBezTo>
                      <a:cubicBezTo>
                        <a:pt x="0" y="0"/>
                        <a:pt x="0" y="0"/>
                        <a:pt x="22" y="0"/>
                      </a:cubicBezTo>
                      <a:cubicBezTo>
                        <a:pt x="100" y="0"/>
                        <a:pt x="179" y="0"/>
                        <a:pt x="2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80" tIns="34291" rIns="68580" bIns="34291"/>
                <a:lstStyle/>
                <a:p>
                  <a:pPr eaLnBrk="1" hangingPunct="1">
                    <a:defRPr/>
                  </a:pPr>
                  <a:endParaRPr lang="zh-HK" alt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9" name="Freeform 18"/>
                <p:cNvSpPr/>
                <p:nvPr/>
              </p:nvSpPr>
              <p:spPr bwMode="auto">
                <a:xfrm>
                  <a:off x="1087855" y="2815306"/>
                  <a:ext cx="344542" cy="67301"/>
                </a:xfrm>
                <a:custGeom>
                  <a:avLst/>
                  <a:gdLst>
                    <a:gd name="T0" fmla="*/ 435 w 435"/>
                    <a:gd name="T1" fmla="*/ 0 h 85"/>
                    <a:gd name="T2" fmla="*/ 382 w 435"/>
                    <a:gd name="T3" fmla="*/ 80 h 85"/>
                    <a:gd name="T4" fmla="*/ 371 w 435"/>
                    <a:gd name="T5" fmla="*/ 84 h 85"/>
                    <a:gd name="T6" fmla="*/ 15 w 435"/>
                    <a:gd name="T7" fmla="*/ 85 h 85"/>
                    <a:gd name="T8" fmla="*/ 1 w 435"/>
                    <a:gd name="T9" fmla="*/ 69 h 85"/>
                    <a:gd name="T10" fmla="*/ 0 w 435"/>
                    <a:gd name="T11" fmla="*/ 18 h 85"/>
                    <a:gd name="T12" fmla="*/ 19 w 435"/>
                    <a:gd name="T13" fmla="*/ 0 h 85"/>
                    <a:gd name="T14" fmla="*/ 190 w 435"/>
                    <a:gd name="T15" fmla="*/ 0 h 85"/>
                    <a:gd name="T16" fmla="*/ 415 w 435"/>
                    <a:gd name="T17" fmla="*/ 0 h 85"/>
                    <a:gd name="T18" fmla="*/ 435 w 435"/>
                    <a:gd name="T19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85">
                      <a:moveTo>
                        <a:pt x="435" y="0"/>
                      </a:moveTo>
                      <a:cubicBezTo>
                        <a:pt x="417" y="29"/>
                        <a:pt x="400" y="55"/>
                        <a:pt x="382" y="80"/>
                      </a:cubicBezTo>
                      <a:cubicBezTo>
                        <a:pt x="380" y="83"/>
                        <a:pt x="375" y="84"/>
                        <a:pt x="371" y="84"/>
                      </a:cubicBezTo>
                      <a:cubicBezTo>
                        <a:pt x="252" y="85"/>
                        <a:pt x="134" y="84"/>
                        <a:pt x="15" y="85"/>
                      </a:cubicBezTo>
                      <a:cubicBezTo>
                        <a:pt x="4" y="85"/>
                        <a:pt x="0" y="80"/>
                        <a:pt x="1" y="69"/>
                      </a:cubicBezTo>
                      <a:cubicBezTo>
                        <a:pt x="1" y="52"/>
                        <a:pt x="1" y="35"/>
                        <a:pt x="0" y="18"/>
                      </a:cubicBezTo>
                      <a:cubicBezTo>
                        <a:pt x="0" y="4"/>
                        <a:pt x="6" y="0"/>
                        <a:pt x="19" y="0"/>
                      </a:cubicBezTo>
                      <a:cubicBezTo>
                        <a:pt x="76" y="0"/>
                        <a:pt x="133" y="0"/>
                        <a:pt x="190" y="0"/>
                      </a:cubicBezTo>
                      <a:cubicBezTo>
                        <a:pt x="265" y="0"/>
                        <a:pt x="340" y="0"/>
                        <a:pt x="415" y="0"/>
                      </a:cubicBezTo>
                      <a:cubicBezTo>
                        <a:pt x="421" y="0"/>
                        <a:pt x="426" y="0"/>
                        <a:pt x="4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80" tIns="34291" rIns="68580" bIns="34291"/>
                <a:lstStyle/>
                <a:p>
                  <a:pPr eaLnBrk="1" hangingPunct="1">
                    <a:defRPr/>
                  </a:pPr>
                  <a:endParaRPr lang="zh-HK" alt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" name="Freeform 19"/>
                <p:cNvSpPr/>
                <p:nvPr/>
              </p:nvSpPr>
              <p:spPr bwMode="auto">
                <a:xfrm>
                  <a:off x="1082497" y="2945221"/>
                  <a:ext cx="244427" cy="146657"/>
                </a:xfrm>
                <a:custGeom>
                  <a:avLst/>
                  <a:gdLst>
                    <a:gd name="T0" fmla="*/ 286 w 309"/>
                    <a:gd name="T1" fmla="*/ 148 h 185"/>
                    <a:gd name="T2" fmla="*/ 283 w 309"/>
                    <a:gd name="T3" fmla="*/ 148 h 185"/>
                    <a:gd name="T4" fmla="*/ 234 w 309"/>
                    <a:gd name="T5" fmla="*/ 153 h 185"/>
                    <a:gd name="T6" fmla="*/ 214 w 309"/>
                    <a:gd name="T7" fmla="*/ 169 h 185"/>
                    <a:gd name="T8" fmla="*/ 156 w 309"/>
                    <a:gd name="T9" fmla="*/ 164 h 185"/>
                    <a:gd name="T10" fmla="*/ 105 w 309"/>
                    <a:gd name="T11" fmla="*/ 110 h 185"/>
                    <a:gd name="T12" fmla="*/ 80 w 309"/>
                    <a:gd name="T13" fmla="*/ 157 h 185"/>
                    <a:gd name="T14" fmla="*/ 38 w 309"/>
                    <a:gd name="T15" fmla="*/ 178 h 185"/>
                    <a:gd name="T16" fmla="*/ 11 w 309"/>
                    <a:gd name="T17" fmla="*/ 126 h 185"/>
                    <a:gd name="T18" fmla="*/ 64 w 309"/>
                    <a:gd name="T19" fmla="*/ 24 h 185"/>
                    <a:gd name="T20" fmla="*/ 126 w 309"/>
                    <a:gd name="T21" fmla="*/ 21 h 185"/>
                    <a:gd name="T22" fmla="*/ 191 w 309"/>
                    <a:gd name="T23" fmla="*/ 90 h 185"/>
                    <a:gd name="T24" fmla="*/ 230 w 309"/>
                    <a:gd name="T25" fmla="*/ 60 h 185"/>
                    <a:gd name="T26" fmla="*/ 281 w 309"/>
                    <a:gd name="T27" fmla="*/ 58 h 185"/>
                    <a:gd name="T28" fmla="*/ 309 w 309"/>
                    <a:gd name="T29" fmla="*/ 76 h 185"/>
                    <a:gd name="T30" fmla="*/ 286 w 309"/>
                    <a:gd name="T31" fmla="*/ 148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09" h="185">
                      <a:moveTo>
                        <a:pt x="286" y="148"/>
                      </a:moveTo>
                      <a:cubicBezTo>
                        <a:pt x="284" y="148"/>
                        <a:pt x="284" y="148"/>
                        <a:pt x="283" y="148"/>
                      </a:cubicBezTo>
                      <a:cubicBezTo>
                        <a:pt x="265" y="131"/>
                        <a:pt x="249" y="137"/>
                        <a:pt x="234" y="153"/>
                      </a:cubicBezTo>
                      <a:cubicBezTo>
                        <a:pt x="228" y="159"/>
                        <a:pt x="221" y="164"/>
                        <a:pt x="214" y="169"/>
                      </a:cubicBezTo>
                      <a:cubicBezTo>
                        <a:pt x="193" y="185"/>
                        <a:pt x="174" y="183"/>
                        <a:pt x="156" y="164"/>
                      </a:cubicBezTo>
                      <a:cubicBezTo>
                        <a:pt x="139" y="147"/>
                        <a:pt x="123" y="129"/>
                        <a:pt x="105" y="110"/>
                      </a:cubicBezTo>
                      <a:cubicBezTo>
                        <a:pt x="96" y="126"/>
                        <a:pt x="88" y="142"/>
                        <a:pt x="80" y="157"/>
                      </a:cubicBezTo>
                      <a:cubicBezTo>
                        <a:pt x="71" y="174"/>
                        <a:pt x="55" y="181"/>
                        <a:pt x="38" y="178"/>
                      </a:cubicBezTo>
                      <a:cubicBezTo>
                        <a:pt x="14" y="174"/>
                        <a:pt x="0" y="149"/>
                        <a:pt x="11" y="126"/>
                      </a:cubicBezTo>
                      <a:cubicBezTo>
                        <a:pt x="28" y="92"/>
                        <a:pt x="45" y="57"/>
                        <a:pt x="64" y="24"/>
                      </a:cubicBezTo>
                      <a:cubicBezTo>
                        <a:pt x="77" y="0"/>
                        <a:pt x="107" y="0"/>
                        <a:pt x="126" y="21"/>
                      </a:cubicBezTo>
                      <a:cubicBezTo>
                        <a:pt x="148" y="43"/>
                        <a:pt x="169" y="66"/>
                        <a:pt x="191" y="90"/>
                      </a:cubicBezTo>
                      <a:cubicBezTo>
                        <a:pt x="204" y="80"/>
                        <a:pt x="217" y="70"/>
                        <a:pt x="230" y="60"/>
                      </a:cubicBezTo>
                      <a:cubicBezTo>
                        <a:pt x="247" y="47"/>
                        <a:pt x="262" y="46"/>
                        <a:pt x="281" y="58"/>
                      </a:cubicBezTo>
                      <a:cubicBezTo>
                        <a:pt x="291" y="64"/>
                        <a:pt x="300" y="70"/>
                        <a:pt x="309" y="76"/>
                      </a:cubicBezTo>
                      <a:cubicBezTo>
                        <a:pt x="301" y="100"/>
                        <a:pt x="294" y="124"/>
                        <a:pt x="286" y="1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80" tIns="34291" rIns="68580" bIns="34291"/>
                <a:lstStyle/>
                <a:p>
                  <a:pPr eaLnBrk="1" hangingPunct="1">
                    <a:defRPr/>
                  </a:pPr>
                  <a:endParaRPr lang="zh-HK" alt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1" name="Freeform 20"/>
                <p:cNvSpPr/>
                <p:nvPr/>
              </p:nvSpPr>
              <p:spPr bwMode="auto">
                <a:xfrm>
                  <a:off x="1748478" y="2540408"/>
                  <a:ext cx="228020" cy="273223"/>
                </a:xfrm>
                <a:custGeom>
                  <a:avLst/>
                  <a:gdLst>
                    <a:gd name="T0" fmla="*/ 288 w 288"/>
                    <a:gd name="T1" fmla="*/ 37 h 345"/>
                    <a:gd name="T2" fmla="*/ 280 w 288"/>
                    <a:gd name="T3" fmla="*/ 52 h 345"/>
                    <a:gd name="T4" fmla="*/ 118 w 288"/>
                    <a:gd name="T5" fmla="*/ 260 h 345"/>
                    <a:gd name="T6" fmla="*/ 57 w 288"/>
                    <a:gd name="T7" fmla="*/ 326 h 345"/>
                    <a:gd name="T8" fmla="*/ 24 w 288"/>
                    <a:gd name="T9" fmla="*/ 343 h 345"/>
                    <a:gd name="T10" fmla="*/ 3 w 288"/>
                    <a:gd name="T11" fmla="*/ 338 h 345"/>
                    <a:gd name="T12" fmla="*/ 3 w 288"/>
                    <a:gd name="T13" fmla="*/ 314 h 345"/>
                    <a:gd name="T14" fmla="*/ 44 w 288"/>
                    <a:gd name="T15" fmla="*/ 262 h 345"/>
                    <a:gd name="T16" fmla="*/ 210 w 288"/>
                    <a:gd name="T17" fmla="*/ 53 h 345"/>
                    <a:gd name="T18" fmla="*/ 236 w 288"/>
                    <a:gd name="T19" fmla="*/ 15 h 345"/>
                    <a:gd name="T20" fmla="*/ 263 w 288"/>
                    <a:gd name="T21" fmla="*/ 4 h 345"/>
                    <a:gd name="T22" fmla="*/ 288 w 288"/>
                    <a:gd name="T23" fmla="*/ 37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88" h="345">
                      <a:moveTo>
                        <a:pt x="288" y="37"/>
                      </a:moveTo>
                      <a:cubicBezTo>
                        <a:pt x="286" y="40"/>
                        <a:pt x="284" y="46"/>
                        <a:pt x="280" y="52"/>
                      </a:cubicBezTo>
                      <a:cubicBezTo>
                        <a:pt x="226" y="121"/>
                        <a:pt x="172" y="191"/>
                        <a:pt x="118" y="260"/>
                      </a:cubicBezTo>
                      <a:cubicBezTo>
                        <a:pt x="99" y="283"/>
                        <a:pt x="78" y="305"/>
                        <a:pt x="57" y="326"/>
                      </a:cubicBezTo>
                      <a:cubicBezTo>
                        <a:pt x="48" y="334"/>
                        <a:pt x="36" y="339"/>
                        <a:pt x="24" y="343"/>
                      </a:cubicBezTo>
                      <a:cubicBezTo>
                        <a:pt x="18" y="345"/>
                        <a:pt x="6" y="343"/>
                        <a:pt x="3" y="338"/>
                      </a:cubicBezTo>
                      <a:cubicBezTo>
                        <a:pt x="0" y="332"/>
                        <a:pt x="0" y="320"/>
                        <a:pt x="3" y="314"/>
                      </a:cubicBezTo>
                      <a:cubicBezTo>
                        <a:pt x="15" y="296"/>
                        <a:pt x="30" y="279"/>
                        <a:pt x="44" y="262"/>
                      </a:cubicBezTo>
                      <a:cubicBezTo>
                        <a:pt x="99" y="192"/>
                        <a:pt x="154" y="123"/>
                        <a:pt x="210" y="53"/>
                      </a:cubicBezTo>
                      <a:cubicBezTo>
                        <a:pt x="219" y="41"/>
                        <a:pt x="228" y="28"/>
                        <a:pt x="236" y="15"/>
                      </a:cubicBezTo>
                      <a:cubicBezTo>
                        <a:pt x="243" y="5"/>
                        <a:pt x="251" y="0"/>
                        <a:pt x="263" y="4"/>
                      </a:cubicBezTo>
                      <a:cubicBezTo>
                        <a:pt x="275" y="7"/>
                        <a:pt x="288" y="23"/>
                        <a:pt x="288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80" tIns="34291" rIns="68580" bIns="34291"/>
                <a:lstStyle/>
                <a:p>
                  <a:pPr eaLnBrk="1" hangingPunct="1">
                    <a:defRPr/>
                  </a:pPr>
                  <a:endParaRPr lang="zh-HK" alt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2" name="Freeform 21"/>
                <p:cNvSpPr/>
                <p:nvPr/>
              </p:nvSpPr>
              <p:spPr bwMode="auto">
                <a:xfrm>
                  <a:off x="1293107" y="2473776"/>
                  <a:ext cx="204247" cy="66632"/>
                </a:xfrm>
                <a:custGeom>
                  <a:avLst/>
                  <a:gdLst>
                    <a:gd name="T0" fmla="*/ 129 w 258"/>
                    <a:gd name="T1" fmla="*/ 84 h 84"/>
                    <a:gd name="T2" fmla="*/ 18 w 258"/>
                    <a:gd name="T3" fmla="*/ 84 h 84"/>
                    <a:gd name="T4" fmla="*/ 0 w 258"/>
                    <a:gd name="T5" fmla="*/ 66 h 84"/>
                    <a:gd name="T6" fmla="*/ 0 w 258"/>
                    <a:gd name="T7" fmla="*/ 16 h 84"/>
                    <a:gd name="T8" fmla="*/ 15 w 258"/>
                    <a:gd name="T9" fmla="*/ 0 h 84"/>
                    <a:gd name="T10" fmla="*/ 243 w 258"/>
                    <a:gd name="T11" fmla="*/ 0 h 84"/>
                    <a:gd name="T12" fmla="*/ 258 w 258"/>
                    <a:gd name="T13" fmla="*/ 15 h 84"/>
                    <a:gd name="T14" fmla="*/ 258 w 258"/>
                    <a:gd name="T15" fmla="*/ 68 h 84"/>
                    <a:gd name="T16" fmla="*/ 241 w 258"/>
                    <a:gd name="T17" fmla="*/ 84 h 84"/>
                    <a:gd name="T18" fmla="*/ 129 w 258"/>
                    <a:gd name="T1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" h="84">
                      <a:moveTo>
                        <a:pt x="129" y="84"/>
                      </a:moveTo>
                      <a:cubicBezTo>
                        <a:pt x="92" y="84"/>
                        <a:pt x="55" y="83"/>
                        <a:pt x="18" y="84"/>
                      </a:cubicBezTo>
                      <a:cubicBezTo>
                        <a:pt x="5" y="84"/>
                        <a:pt x="0" y="79"/>
                        <a:pt x="0" y="66"/>
                      </a:cubicBezTo>
                      <a:cubicBezTo>
                        <a:pt x="1" y="50"/>
                        <a:pt x="1" y="33"/>
                        <a:pt x="0" y="16"/>
                      </a:cubicBezTo>
                      <a:cubicBezTo>
                        <a:pt x="0" y="5"/>
                        <a:pt x="4" y="0"/>
                        <a:pt x="15" y="0"/>
                      </a:cubicBezTo>
                      <a:cubicBezTo>
                        <a:pt x="91" y="0"/>
                        <a:pt x="167" y="0"/>
                        <a:pt x="243" y="0"/>
                      </a:cubicBezTo>
                      <a:cubicBezTo>
                        <a:pt x="254" y="0"/>
                        <a:pt x="258" y="4"/>
                        <a:pt x="258" y="15"/>
                      </a:cubicBezTo>
                      <a:cubicBezTo>
                        <a:pt x="257" y="33"/>
                        <a:pt x="257" y="50"/>
                        <a:pt x="258" y="68"/>
                      </a:cubicBezTo>
                      <a:cubicBezTo>
                        <a:pt x="258" y="80"/>
                        <a:pt x="253" y="84"/>
                        <a:pt x="241" y="84"/>
                      </a:cubicBezTo>
                      <a:cubicBezTo>
                        <a:pt x="203" y="84"/>
                        <a:pt x="166" y="84"/>
                        <a:pt x="129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80" tIns="34291" rIns="68580" bIns="34291"/>
                <a:lstStyle/>
                <a:p>
                  <a:pPr eaLnBrk="1" hangingPunct="1">
                    <a:defRPr/>
                  </a:pPr>
                  <a:endParaRPr lang="zh-HK" alt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6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19100" y="256236"/>
            <a:ext cx="7442200" cy="36933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 </a:t>
            </a:r>
            <a:r>
              <a:rPr lang="en-US" altLang="zh-CN" dirty="0"/>
              <a:t>– </a:t>
            </a:r>
            <a:r>
              <a:rPr lang="zh-CN" altLang="en-US" dirty="0"/>
              <a:t>供应链金融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风险预警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4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二</a:t>
            </a:r>
            <a:r>
              <a:rPr lang="en-US" altLang="zh-CN" sz="2400" dirty="0"/>
              <a:t>.</a:t>
            </a:r>
            <a:r>
              <a:rPr lang="zh-CN" altLang="en-US" sz="2400" dirty="0"/>
              <a:t>功能介绍</a:t>
            </a:r>
          </a:p>
          <a:p>
            <a:endParaRPr lang="zh-CN" altLang="en-US" sz="2400" dirty="0"/>
          </a:p>
        </p:txBody>
      </p:sp>
      <p:sp>
        <p:nvSpPr>
          <p:cNvPr id="25" name="文本框 38"/>
          <p:cNvSpPr txBox="1">
            <a:spLocks noChangeArrowheads="1"/>
          </p:cNvSpPr>
          <p:nvPr/>
        </p:nvSpPr>
        <p:spPr bwMode="auto">
          <a:xfrm>
            <a:off x="2588260" y="2714625"/>
            <a:ext cx="60020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2.5 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风控系统介绍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功能介绍</a:t>
            </a:r>
            <a:r>
              <a:rPr lang="en-US" altLang="zh-CN" dirty="0"/>
              <a:t>-</a:t>
            </a:r>
            <a:r>
              <a:rPr lang="zh-CN" altLang="en-US" dirty="0"/>
              <a:t>风控系统</a:t>
            </a:r>
            <a:r>
              <a:rPr lang="en-US" altLang="zh-CN" dirty="0"/>
              <a:t>-</a:t>
            </a:r>
            <a:r>
              <a:rPr lang="zh-CN" altLang="en-US" dirty="0"/>
              <a:t>功能架构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1318895"/>
            <a:ext cx="11415395" cy="4541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</a:t>
            </a:r>
            <a:r>
              <a:rPr lang="en-US" altLang="zh-CN" dirty="0"/>
              <a:t>-</a:t>
            </a:r>
            <a:r>
              <a:rPr lang="zh-CN" altLang="en-US" dirty="0"/>
              <a:t>风控系统</a:t>
            </a:r>
            <a:r>
              <a:rPr lang="en-US" altLang="zh-CN" dirty="0"/>
              <a:t>-</a:t>
            </a:r>
            <a:r>
              <a:rPr lang="zh-CN" altLang="en-US" dirty="0"/>
              <a:t>风控管理流程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" y="883920"/>
            <a:ext cx="10904855" cy="5387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</a:t>
            </a:r>
            <a:r>
              <a:rPr lang="en-US" altLang="zh-CN" dirty="0"/>
              <a:t>-</a:t>
            </a:r>
            <a:r>
              <a:rPr lang="zh-CN" altLang="en-US" dirty="0"/>
              <a:t>风控系统</a:t>
            </a:r>
            <a:r>
              <a:rPr lang="en-US" altLang="zh-CN" dirty="0"/>
              <a:t>-</a:t>
            </a:r>
            <a:r>
              <a:rPr lang="zh-CN" altLang="en-US" dirty="0"/>
              <a:t>风险管理流程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030" y="2500630"/>
            <a:ext cx="3952875" cy="2819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9270" y="1716405"/>
            <a:ext cx="1155065" cy="32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" y="2238375"/>
            <a:ext cx="7352030" cy="30816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8150" y="1716405"/>
            <a:ext cx="1155065" cy="32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指标</a:t>
            </a:r>
          </a:p>
        </p:txBody>
      </p:sp>
      <p:sp>
        <p:nvSpPr>
          <p:cNvPr id="9" name="矩形 8"/>
          <p:cNvSpPr/>
          <p:nvPr/>
        </p:nvSpPr>
        <p:spPr>
          <a:xfrm>
            <a:off x="9385935" y="1716405"/>
            <a:ext cx="1155065" cy="32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评分模型</a:t>
            </a:r>
          </a:p>
        </p:txBody>
      </p:sp>
      <p:cxnSp>
        <p:nvCxnSpPr>
          <p:cNvPr id="10" name="直接箭头连接符 9"/>
          <p:cNvCxnSpPr>
            <a:stCxn id="6" idx="3"/>
            <a:endCxn id="8" idx="1"/>
          </p:cNvCxnSpPr>
          <p:nvPr/>
        </p:nvCxnSpPr>
        <p:spPr>
          <a:xfrm>
            <a:off x="1664335" y="1856740"/>
            <a:ext cx="3853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3"/>
            <a:endCxn id="9" idx="1"/>
          </p:cNvCxnSpPr>
          <p:nvPr/>
        </p:nvCxnSpPr>
        <p:spPr>
          <a:xfrm>
            <a:off x="6673215" y="1856740"/>
            <a:ext cx="27127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风控系统</a:t>
            </a:r>
            <a:r>
              <a:rPr lang="en-US" altLang="zh-CN" dirty="0">
                <a:sym typeface="+mn-ea"/>
              </a:rPr>
              <a:t>-</a:t>
            </a:r>
            <a:r>
              <a:rPr lang="en-US" altLang="zh-CN" dirty="0"/>
              <a:t>-</a:t>
            </a:r>
            <a:r>
              <a:rPr lang="zh-CN" altLang="en-US" dirty="0"/>
              <a:t>风控报告</a:t>
            </a: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91970"/>
            <a:ext cx="11219180" cy="2286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335" y="998220"/>
            <a:ext cx="106419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风控报告：风控报告模块可以从外部数据、内部数据两个方面进行全面风险控制分析，充分列用核心企业优势，发挥数据流、物流、资金流节点的数据聚合作用，全面分析企业及风险。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078605"/>
            <a:ext cx="11218545" cy="2624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风控系统</a:t>
            </a:r>
            <a:r>
              <a:rPr lang="en-US" altLang="zh-CN" dirty="0">
                <a:sym typeface="+mn-ea"/>
              </a:rPr>
              <a:t>-</a:t>
            </a:r>
            <a:r>
              <a:rPr lang="en-US" altLang="zh-CN" dirty="0"/>
              <a:t>-</a:t>
            </a:r>
            <a:r>
              <a:rPr lang="zh-CN" altLang="en-US" dirty="0"/>
              <a:t>风控报告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5335" y="998220"/>
            <a:ext cx="106419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风控报告：风控报告模块可以从外部数据、内部数据两个方面进行全面风险控制分析，充分列用核心企业优势，发挥数据流、物流、资金流节点的数据聚合作用，全面分析企业及风险。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0" y="2232025"/>
            <a:ext cx="7967980" cy="373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一</a:t>
            </a:r>
            <a:r>
              <a:rPr lang="en-US" altLang="zh-CN" sz="2400" dirty="0"/>
              <a:t>.</a:t>
            </a:r>
            <a:r>
              <a:rPr lang="zh-CN" altLang="en-US" sz="2400" dirty="0"/>
              <a:t>产品</a:t>
            </a:r>
            <a:r>
              <a:rPr lang="zh-CN" altLang="en-US" sz="2400" dirty="0" smtClean="0"/>
              <a:t>介绍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应用场景</a:t>
            </a:r>
            <a:endParaRPr lang="zh-CN" altLang="en-US" sz="2400" dirty="0"/>
          </a:p>
          <a:p>
            <a:r>
              <a:rPr lang="zh-CN" altLang="en-US" sz="2400" dirty="0"/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51149"/>
            <a:ext cx="11635189" cy="58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风控系统</a:t>
            </a:r>
            <a:r>
              <a:rPr lang="en-US" altLang="zh-CN" dirty="0">
                <a:sym typeface="+mn-ea"/>
              </a:rPr>
              <a:t>-</a:t>
            </a:r>
            <a:r>
              <a:rPr lang="en-US" altLang="zh-CN" dirty="0"/>
              <a:t>-</a:t>
            </a:r>
            <a:r>
              <a:rPr lang="zh-CN" altLang="en-US" dirty="0"/>
              <a:t>定价及额度</a:t>
            </a: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442085"/>
            <a:ext cx="10891520" cy="3973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风控系统</a:t>
            </a:r>
            <a:r>
              <a:rPr lang="en-US" altLang="zh-CN" dirty="0">
                <a:sym typeface="+mn-ea"/>
              </a:rPr>
              <a:t>-</a:t>
            </a:r>
            <a:r>
              <a:rPr lang="en-US" altLang="zh-CN" dirty="0"/>
              <a:t>-</a:t>
            </a:r>
            <a:r>
              <a:rPr lang="zh-CN" altLang="en-US" dirty="0"/>
              <a:t>风险报告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213485"/>
            <a:ext cx="10582910" cy="4682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二</a:t>
            </a:r>
            <a:r>
              <a:rPr lang="en-US" altLang="zh-CN" dirty="0">
                <a:sym typeface="+mn-ea"/>
              </a:rPr>
              <a:t>.</a:t>
            </a:r>
            <a:r>
              <a:rPr lang="zh-CN" altLang="en-US" dirty="0">
                <a:sym typeface="+mn-ea"/>
              </a:rPr>
              <a:t>功能介绍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风控系统</a:t>
            </a:r>
            <a:r>
              <a:rPr lang="en-US" altLang="zh-CN" dirty="0">
                <a:sym typeface="+mn-ea"/>
              </a:rPr>
              <a:t>-</a:t>
            </a:r>
            <a:r>
              <a:rPr lang="en-US" altLang="zh-CN" dirty="0"/>
              <a:t>-</a:t>
            </a:r>
            <a:r>
              <a:rPr lang="zh-CN" altLang="en-US" dirty="0"/>
              <a:t>数据可视化</a:t>
            </a: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" y="1356360"/>
            <a:ext cx="11605895" cy="4734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         _2"/>
          <p:cNvSpPr/>
          <p:nvPr/>
        </p:nvSpPr>
        <p:spPr>
          <a:xfrm>
            <a:off x="2439282" y="1638146"/>
            <a:ext cx="731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谢谢大家的观看</a:t>
            </a:r>
          </a:p>
        </p:txBody>
      </p:sp>
      <p:sp>
        <p:nvSpPr>
          <p:cNvPr id="6" name="原创设计师QQ598969553               _3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8166716" y="4057365"/>
            <a:ext cx="192470" cy="331845"/>
          </a:xfrm>
          <a:custGeom>
            <a:avLst/>
            <a:gdLst>
              <a:gd name="T0" fmla="*/ 58 w 58"/>
              <a:gd name="T1" fmla="*/ 95 h 100"/>
              <a:gd name="T2" fmla="*/ 26 w 58"/>
              <a:gd name="T3" fmla="*/ 0 h 100"/>
              <a:gd name="T4" fmla="*/ 0 w 58"/>
              <a:gd name="T5" fmla="*/ 100 h 100"/>
              <a:gd name="T6" fmla="*/ 58 w 58"/>
              <a:gd name="T7" fmla="*/ 9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00">
                <a:moveTo>
                  <a:pt x="58" y="95"/>
                </a:moveTo>
                <a:lnTo>
                  <a:pt x="26" y="0"/>
                </a:lnTo>
                <a:lnTo>
                  <a:pt x="0" y="100"/>
                </a:lnTo>
                <a:lnTo>
                  <a:pt x="58" y="95"/>
                </a:lnTo>
                <a:close/>
              </a:path>
            </a:pathLst>
          </a:custGeom>
          <a:solidFill>
            <a:srgbClr val="7B8D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原创设计师QQ598969553               _4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3846089" y="4057365"/>
            <a:ext cx="199107" cy="331845"/>
          </a:xfrm>
          <a:custGeom>
            <a:avLst/>
            <a:gdLst>
              <a:gd name="T0" fmla="*/ 0 w 60"/>
              <a:gd name="T1" fmla="*/ 95 h 100"/>
              <a:gd name="T2" fmla="*/ 39 w 60"/>
              <a:gd name="T3" fmla="*/ 0 h 100"/>
              <a:gd name="T4" fmla="*/ 60 w 60"/>
              <a:gd name="T5" fmla="*/ 100 h 100"/>
              <a:gd name="T6" fmla="*/ 0 w 60"/>
              <a:gd name="T7" fmla="*/ 9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" h="100">
                <a:moveTo>
                  <a:pt x="0" y="95"/>
                </a:moveTo>
                <a:lnTo>
                  <a:pt x="39" y="0"/>
                </a:lnTo>
                <a:lnTo>
                  <a:pt x="60" y="100"/>
                </a:lnTo>
                <a:lnTo>
                  <a:pt x="0" y="95"/>
                </a:lnTo>
                <a:close/>
              </a:path>
            </a:pathLst>
          </a:custGeom>
          <a:solidFill>
            <a:srgbClr val="7D8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原创设计师QQ598969553               _5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3726093"/>
            <a:ext cx="12192000" cy="3039704"/>
          </a:xfrm>
          <a:custGeom>
            <a:avLst/>
            <a:gdLst>
              <a:gd name="T0" fmla="*/ 0 w 1953"/>
              <a:gd name="T1" fmla="*/ 0 h 485"/>
              <a:gd name="T2" fmla="*/ 0 w 1953"/>
              <a:gd name="T3" fmla="*/ 485 h 485"/>
              <a:gd name="T4" fmla="*/ 1953 w 1953"/>
              <a:gd name="T5" fmla="*/ 485 h 485"/>
              <a:gd name="T6" fmla="*/ 1953 w 1953"/>
              <a:gd name="T7" fmla="*/ 0 h 485"/>
              <a:gd name="T8" fmla="*/ 976 w 1953"/>
              <a:gd name="T9" fmla="*/ 117 h 485"/>
              <a:gd name="T10" fmla="*/ 0 w 1953"/>
              <a:gd name="T11" fmla="*/ 0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3" h="485">
                <a:moveTo>
                  <a:pt x="0" y="0"/>
                </a:moveTo>
                <a:cubicBezTo>
                  <a:pt x="0" y="485"/>
                  <a:pt x="0" y="485"/>
                  <a:pt x="0" y="485"/>
                </a:cubicBezTo>
                <a:cubicBezTo>
                  <a:pt x="1953" y="485"/>
                  <a:pt x="1953" y="485"/>
                  <a:pt x="1953" y="485"/>
                </a:cubicBezTo>
                <a:cubicBezTo>
                  <a:pt x="1953" y="0"/>
                  <a:pt x="1953" y="0"/>
                  <a:pt x="1953" y="0"/>
                </a:cubicBezTo>
                <a:cubicBezTo>
                  <a:pt x="1953" y="0"/>
                  <a:pt x="1378" y="132"/>
                  <a:pt x="976" y="117"/>
                </a:cubicBezTo>
                <a:cubicBezTo>
                  <a:pt x="976" y="117"/>
                  <a:pt x="683" y="145"/>
                  <a:pt x="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原创设计师QQ598969553               _6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3958917" y="4000952"/>
            <a:ext cx="4307353" cy="796429"/>
          </a:xfrm>
          <a:custGeom>
            <a:avLst/>
            <a:gdLst>
              <a:gd name="T0" fmla="*/ 1 w 690"/>
              <a:gd name="T1" fmla="*/ 19 h 127"/>
              <a:gd name="T2" fmla="*/ 27 w 690"/>
              <a:gd name="T3" fmla="*/ 119 h 127"/>
              <a:gd name="T4" fmla="*/ 38 w 690"/>
              <a:gd name="T5" fmla="*/ 127 h 127"/>
              <a:gd name="T6" fmla="*/ 647 w 690"/>
              <a:gd name="T7" fmla="*/ 127 h 127"/>
              <a:gd name="T8" fmla="*/ 657 w 690"/>
              <a:gd name="T9" fmla="*/ 119 h 127"/>
              <a:gd name="T10" fmla="*/ 688 w 690"/>
              <a:gd name="T11" fmla="*/ 14 h 127"/>
              <a:gd name="T12" fmla="*/ 678 w 690"/>
              <a:gd name="T13" fmla="*/ 0 h 127"/>
              <a:gd name="T14" fmla="*/ 12 w 690"/>
              <a:gd name="T15" fmla="*/ 5 h 127"/>
              <a:gd name="T16" fmla="*/ 1 w 690"/>
              <a:gd name="T17" fmla="*/ 1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127">
                <a:moveTo>
                  <a:pt x="1" y="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24"/>
                  <a:pt x="33" y="127"/>
                  <a:pt x="38" y="127"/>
                </a:cubicBezTo>
                <a:cubicBezTo>
                  <a:pt x="647" y="127"/>
                  <a:pt x="647" y="127"/>
                  <a:pt x="647" y="127"/>
                </a:cubicBezTo>
                <a:cubicBezTo>
                  <a:pt x="652" y="127"/>
                  <a:pt x="656" y="124"/>
                  <a:pt x="657" y="119"/>
                </a:cubicBezTo>
                <a:cubicBezTo>
                  <a:pt x="688" y="14"/>
                  <a:pt x="688" y="14"/>
                  <a:pt x="688" y="14"/>
                </a:cubicBezTo>
                <a:cubicBezTo>
                  <a:pt x="690" y="7"/>
                  <a:pt x="685" y="0"/>
                  <a:pt x="678" y="0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5"/>
                  <a:pt x="0" y="12"/>
                  <a:pt x="1" y="19"/>
                </a:cubicBezTo>
                <a:close/>
              </a:path>
            </a:pathLst>
          </a:custGeom>
          <a:solidFill>
            <a:srgbClr val="44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8" name="原创设计师QQ598969553               _9"/>
          <p:cNvSpPr txBox="1"/>
          <p:nvPr/>
        </p:nvSpPr>
        <p:spPr>
          <a:xfrm>
            <a:off x="4719955" y="4215130"/>
            <a:ext cx="315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ln w="6350">
                  <a:noFill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1800" dirty="0"/>
              <a:t>新时代，新金融，新平台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41"/>
          <p:cNvCxnSpPr>
            <a:stCxn id="7" idx="5"/>
            <a:endCxn id="47" idx="1"/>
          </p:cNvCxnSpPr>
          <p:nvPr/>
        </p:nvCxnSpPr>
        <p:spPr>
          <a:xfrm>
            <a:off x="5612738" y="3181117"/>
            <a:ext cx="1372831" cy="13728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2"/>
          <p:cNvCxnSpPr>
            <a:stCxn id="19" idx="3"/>
            <a:endCxn id="40" idx="7"/>
          </p:cNvCxnSpPr>
          <p:nvPr/>
        </p:nvCxnSpPr>
        <p:spPr>
          <a:xfrm flipH="1">
            <a:off x="5612737" y="3181117"/>
            <a:ext cx="1372831" cy="13728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809609" y="2377988"/>
            <a:ext cx="940924" cy="940924"/>
            <a:chOff x="4469642" y="2284204"/>
            <a:chExt cx="940924" cy="940924"/>
          </a:xfrm>
          <a:solidFill>
            <a:srgbClr val="8DCCB0"/>
          </a:solidFill>
        </p:grpSpPr>
        <p:sp>
          <p:nvSpPr>
            <p:cNvPr id="7" name="타원 15"/>
            <p:cNvSpPr/>
            <p:nvPr/>
          </p:nvSpPr>
          <p:spPr>
            <a:xfrm>
              <a:off x="4469642" y="2284204"/>
              <a:ext cx="940924" cy="94092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dirty="0"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  <p:grpSp>
          <p:nvGrpSpPr>
            <p:cNvPr id="8" name="Group 39"/>
            <p:cNvGrpSpPr/>
            <p:nvPr/>
          </p:nvGrpSpPr>
          <p:grpSpPr>
            <a:xfrm>
              <a:off x="4721179" y="2466386"/>
              <a:ext cx="453298" cy="490572"/>
              <a:chOff x="4197350" y="1384301"/>
              <a:chExt cx="598488" cy="647700"/>
            </a:xfrm>
            <a:grpFill/>
          </p:grpSpPr>
          <p:sp>
            <p:nvSpPr>
              <p:cNvPr id="9" name="Freeform 28"/>
              <p:cNvSpPr/>
              <p:nvPr/>
            </p:nvSpPr>
            <p:spPr bwMode="auto">
              <a:xfrm>
                <a:off x="4275138" y="1939926"/>
                <a:ext cx="79375" cy="92075"/>
              </a:xfrm>
              <a:custGeom>
                <a:avLst/>
                <a:gdLst>
                  <a:gd name="T0" fmla="*/ 16 w 50"/>
                  <a:gd name="T1" fmla="*/ 0 h 58"/>
                  <a:gd name="T2" fmla="*/ 0 w 50"/>
                  <a:gd name="T3" fmla="*/ 58 h 58"/>
                  <a:gd name="T4" fmla="*/ 38 w 50"/>
                  <a:gd name="T5" fmla="*/ 58 h 58"/>
                  <a:gd name="T6" fmla="*/ 50 w 50"/>
                  <a:gd name="T7" fmla="*/ 2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8">
                    <a:moveTo>
                      <a:pt x="16" y="0"/>
                    </a:moveTo>
                    <a:lnTo>
                      <a:pt x="0" y="58"/>
                    </a:lnTo>
                    <a:lnTo>
                      <a:pt x="38" y="58"/>
                    </a:lnTo>
                    <a:lnTo>
                      <a:pt x="50" y="21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10" name="Freeform 29"/>
              <p:cNvSpPr/>
              <p:nvPr/>
            </p:nvSpPr>
            <p:spPr bwMode="auto">
              <a:xfrm>
                <a:off x="4554538" y="1943101"/>
                <a:ext cx="79375" cy="88900"/>
              </a:xfrm>
              <a:custGeom>
                <a:avLst/>
                <a:gdLst>
                  <a:gd name="T0" fmla="*/ 34 w 50"/>
                  <a:gd name="T1" fmla="*/ 0 h 56"/>
                  <a:gd name="T2" fmla="*/ 50 w 50"/>
                  <a:gd name="T3" fmla="*/ 56 h 56"/>
                  <a:gd name="T4" fmla="*/ 11 w 50"/>
                  <a:gd name="T5" fmla="*/ 56 h 56"/>
                  <a:gd name="T6" fmla="*/ 0 w 50"/>
                  <a:gd name="T7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6">
                    <a:moveTo>
                      <a:pt x="34" y="0"/>
                    </a:moveTo>
                    <a:lnTo>
                      <a:pt x="50" y="56"/>
                    </a:lnTo>
                    <a:lnTo>
                      <a:pt x="11" y="56"/>
                    </a:lnTo>
                    <a:lnTo>
                      <a:pt x="0" y="18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11" name="Freeform 30"/>
              <p:cNvSpPr>
                <a:spLocks noEditPoints="1"/>
              </p:cNvSpPr>
              <p:nvPr/>
            </p:nvSpPr>
            <p:spPr bwMode="auto">
              <a:xfrm>
                <a:off x="4197350" y="1474789"/>
                <a:ext cx="517525" cy="515938"/>
              </a:xfrm>
              <a:custGeom>
                <a:avLst/>
                <a:gdLst>
                  <a:gd name="T0" fmla="*/ 265 w 326"/>
                  <a:gd name="T1" fmla="*/ 36 h 325"/>
                  <a:gd name="T2" fmla="*/ 224 w 326"/>
                  <a:gd name="T3" fmla="*/ 12 h 325"/>
                  <a:gd name="T4" fmla="*/ 178 w 326"/>
                  <a:gd name="T5" fmla="*/ 1 h 325"/>
                  <a:gd name="T6" fmla="*/ 132 w 326"/>
                  <a:gd name="T7" fmla="*/ 3 h 325"/>
                  <a:gd name="T8" fmla="*/ 87 w 326"/>
                  <a:gd name="T9" fmla="*/ 18 h 325"/>
                  <a:gd name="T10" fmla="*/ 48 w 326"/>
                  <a:gd name="T11" fmla="*/ 47 h 325"/>
                  <a:gd name="T12" fmla="*/ 27 w 326"/>
                  <a:gd name="T13" fmla="*/ 72 h 325"/>
                  <a:gd name="T14" fmla="*/ 7 w 326"/>
                  <a:gd name="T15" fmla="*/ 116 h 325"/>
                  <a:gd name="T16" fmla="*/ 0 w 326"/>
                  <a:gd name="T17" fmla="*/ 162 h 325"/>
                  <a:gd name="T18" fmla="*/ 7 w 326"/>
                  <a:gd name="T19" fmla="*/ 209 h 325"/>
                  <a:gd name="T20" fmla="*/ 27 w 326"/>
                  <a:gd name="T21" fmla="*/ 252 h 325"/>
                  <a:gd name="T22" fmla="*/ 47 w 326"/>
                  <a:gd name="T23" fmla="*/ 277 h 325"/>
                  <a:gd name="T24" fmla="*/ 87 w 326"/>
                  <a:gd name="T25" fmla="*/ 306 h 325"/>
                  <a:gd name="T26" fmla="*/ 132 w 326"/>
                  <a:gd name="T27" fmla="*/ 322 h 325"/>
                  <a:gd name="T28" fmla="*/ 178 w 326"/>
                  <a:gd name="T29" fmla="*/ 324 h 325"/>
                  <a:gd name="T30" fmla="*/ 224 w 326"/>
                  <a:gd name="T31" fmla="*/ 313 h 325"/>
                  <a:gd name="T32" fmla="*/ 265 w 326"/>
                  <a:gd name="T33" fmla="*/ 288 h 325"/>
                  <a:gd name="T34" fmla="*/ 289 w 326"/>
                  <a:gd name="T35" fmla="*/ 265 h 325"/>
                  <a:gd name="T36" fmla="*/ 314 w 326"/>
                  <a:gd name="T37" fmla="*/ 224 h 325"/>
                  <a:gd name="T38" fmla="*/ 325 w 326"/>
                  <a:gd name="T39" fmla="*/ 178 h 325"/>
                  <a:gd name="T40" fmla="*/ 323 w 326"/>
                  <a:gd name="T41" fmla="*/ 131 h 325"/>
                  <a:gd name="T42" fmla="*/ 307 w 326"/>
                  <a:gd name="T43" fmla="*/ 86 h 325"/>
                  <a:gd name="T44" fmla="*/ 277 w 326"/>
                  <a:gd name="T45" fmla="*/ 47 h 325"/>
                  <a:gd name="T46" fmla="*/ 248 w 326"/>
                  <a:gd name="T47" fmla="*/ 248 h 325"/>
                  <a:gd name="T48" fmla="*/ 219 w 326"/>
                  <a:gd name="T49" fmla="*/ 269 h 325"/>
                  <a:gd name="T50" fmla="*/ 185 w 326"/>
                  <a:gd name="T51" fmla="*/ 281 h 325"/>
                  <a:gd name="T52" fmla="*/ 151 w 326"/>
                  <a:gd name="T53" fmla="*/ 283 h 325"/>
                  <a:gd name="T54" fmla="*/ 117 w 326"/>
                  <a:gd name="T55" fmla="*/ 274 h 325"/>
                  <a:gd name="T56" fmla="*/ 86 w 326"/>
                  <a:gd name="T57" fmla="*/ 256 h 325"/>
                  <a:gd name="T58" fmla="*/ 68 w 326"/>
                  <a:gd name="T59" fmla="*/ 239 h 325"/>
                  <a:gd name="T60" fmla="*/ 50 w 326"/>
                  <a:gd name="T61" fmla="*/ 208 h 325"/>
                  <a:gd name="T62" fmla="*/ 42 w 326"/>
                  <a:gd name="T63" fmla="*/ 174 h 325"/>
                  <a:gd name="T64" fmla="*/ 44 w 326"/>
                  <a:gd name="T65" fmla="*/ 139 h 325"/>
                  <a:gd name="T66" fmla="*/ 55 w 326"/>
                  <a:gd name="T67" fmla="*/ 106 h 325"/>
                  <a:gd name="T68" fmla="*/ 77 w 326"/>
                  <a:gd name="T69" fmla="*/ 76 h 325"/>
                  <a:gd name="T70" fmla="*/ 96 w 326"/>
                  <a:gd name="T71" fmla="*/ 61 h 325"/>
                  <a:gd name="T72" fmla="*/ 128 w 326"/>
                  <a:gd name="T73" fmla="*/ 46 h 325"/>
                  <a:gd name="T74" fmla="*/ 163 w 326"/>
                  <a:gd name="T75" fmla="*/ 41 h 325"/>
                  <a:gd name="T76" fmla="*/ 197 w 326"/>
                  <a:gd name="T77" fmla="*/ 46 h 325"/>
                  <a:gd name="T78" fmla="*/ 230 w 326"/>
                  <a:gd name="T79" fmla="*/ 61 h 325"/>
                  <a:gd name="T80" fmla="*/ 248 w 326"/>
                  <a:gd name="T81" fmla="*/ 76 h 325"/>
                  <a:gd name="T82" fmla="*/ 270 w 326"/>
                  <a:gd name="T83" fmla="*/ 106 h 325"/>
                  <a:gd name="T84" fmla="*/ 281 w 326"/>
                  <a:gd name="T85" fmla="*/ 139 h 325"/>
                  <a:gd name="T86" fmla="*/ 283 w 326"/>
                  <a:gd name="T87" fmla="*/ 174 h 325"/>
                  <a:gd name="T88" fmla="*/ 275 w 326"/>
                  <a:gd name="T89" fmla="*/ 208 h 325"/>
                  <a:gd name="T90" fmla="*/ 257 w 326"/>
                  <a:gd name="T91" fmla="*/ 23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6" h="325">
                    <a:moveTo>
                      <a:pt x="277" y="47"/>
                    </a:moveTo>
                    <a:lnTo>
                      <a:pt x="277" y="47"/>
                    </a:lnTo>
                    <a:lnTo>
                      <a:pt x="265" y="36"/>
                    </a:lnTo>
                    <a:lnTo>
                      <a:pt x="252" y="26"/>
                    </a:lnTo>
                    <a:lnTo>
                      <a:pt x="238" y="18"/>
                    </a:lnTo>
                    <a:lnTo>
                      <a:pt x="224" y="12"/>
                    </a:lnTo>
                    <a:lnTo>
                      <a:pt x="209" y="7"/>
                    </a:lnTo>
                    <a:lnTo>
                      <a:pt x="193" y="3"/>
                    </a:lnTo>
                    <a:lnTo>
                      <a:pt x="178" y="1"/>
                    </a:lnTo>
                    <a:lnTo>
                      <a:pt x="163" y="0"/>
                    </a:lnTo>
                    <a:lnTo>
                      <a:pt x="147" y="1"/>
                    </a:lnTo>
                    <a:lnTo>
                      <a:pt x="132" y="3"/>
                    </a:lnTo>
                    <a:lnTo>
                      <a:pt x="117" y="7"/>
                    </a:lnTo>
                    <a:lnTo>
                      <a:pt x="102" y="12"/>
                    </a:lnTo>
                    <a:lnTo>
                      <a:pt x="87" y="18"/>
                    </a:lnTo>
                    <a:lnTo>
                      <a:pt x="73" y="26"/>
                    </a:lnTo>
                    <a:lnTo>
                      <a:pt x="60" y="36"/>
                    </a:lnTo>
                    <a:lnTo>
                      <a:pt x="48" y="47"/>
                    </a:lnTo>
                    <a:lnTo>
                      <a:pt x="48" y="47"/>
                    </a:lnTo>
                    <a:lnTo>
                      <a:pt x="36" y="59"/>
                    </a:lnTo>
                    <a:lnTo>
                      <a:pt x="27" y="72"/>
                    </a:lnTo>
                    <a:lnTo>
                      <a:pt x="19" y="86"/>
                    </a:lnTo>
                    <a:lnTo>
                      <a:pt x="12" y="101"/>
                    </a:lnTo>
                    <a:lnTo>
                      <a:pt x="7" y="116"/>
                    </a:lnTo>
                    <a:lnTo>
                      <a:pt x="3" y="131"/>
                    </a:lnTo>
                    <a:lnTo>
                      <a:pt x="1" y="147"/>
                    </a:lnTo>
                    <a:lnTo>
                      <a:pt x="0" y="162"/>
                    </a:lnTo>
                    <a:lnTo>
                      <a:pt x="1" y="178"/>
                    </a:lnTo>
                    <a:lnTo>
                      <a:pt x="3" y="193"/>
                    </a:lnTo>
                    <a:lnTo>
                      <a:pt x="7" y="209"/>
                    </a:lnTo>
                    <a:lnTo>
                      <a:pt x="12" y="224"/>
                    </a:lnTo>
                    <a:lnTo>
                      <a:pt x="19" y="238"/>
                    </a:lnTo>
                    <a:lnTo>
                      <a:pt x="27" y="252"/>
                    </a:lnTo>
                    <a:lnTo>
                      <a:pt x="36" y="265"/>
                    </a:lnTo>
                    <a:lnTo>
                      <a:pt x="47" y="277"/>
                    </a:lnTo>
                    <a:lnTo>
                      <a:pt x="47" y="277"/>
                    </a:lnTo>
                    <a:lnTo>
                      <a:pt x="60" y="288"/>
                    </a:lnTo>
                    <a:lnTo>
                      <a:pt x="73" y="298"/>
                    </a:lnTo>
                    <a:lnTo>
                      <a:pt x="87" y="306"/>
                    </a:lnTo>
                    <a:lnTo>
                      <a:pt x="102" y="313"/>
                    </a:lnTo>
                    <a:lnTo>
                      <a:pt x="117" y="319"/>
                    </a:lnTo>
                    <a:lnTo>
                      <a:pt x="132" y="322"/>
                    </a:lnTo>
                    <a:lnTo>
                      <a:pt x="147" y="324"/>
                    </a:lnTo>
                    <a:lnTo>
                      <a:pt x="162" y="325"/>
                    </a:lnTo>
                    <a:lnTo>
                      <a:pt x="178" y="324"/>
                    </a:lnTo>
                    <a:lnTo>
                      <a:pt x="193" y="322"/>
                    </a:lnTo>
                    <a:lnTo>
                      <a:pt x="209" y="319"/>
                    </a:lnTo>
                    <a:lnTo>
                      <a:pt x="224" y="313"/>
                    </a:lnTo>
                    <a:lnTo>
                      <a:pt x="238" y="306"/>
                    </a:lnTo>
                    <a:lnTo>
                      <a:pt x="252" y="298"/>
                    </a:lnTo>
                    <a:lnTo>
                      <a:pt x="265" y="288"/>
                    </a:lnTo>
                    <a:lnTo>
                      <a:pt x="277" y="277"/>
                    </a:lnTo>
                    <a:lnTo>
                      <a:pt x="277" y="277"/>
                    </a:lnTo>
                    <a:lnTo>
                      <a:pt x="289" y="265"/>
                    </a:lnTo>
                    <a:lnTo>
                      <a:pt x="298" y="252"/>
                    </a:lnTo>
                    <a:lnTo>
                      <a:pt x="307" y="238"/>
                    </a:lnTo>
                    <a:lnTo>
                      <a:pt x="314" y="224"/>
                    </a:lnTo>
                    <a:lnTo>
                      <a:pt x="319" y="209"/>
                    </a:lnTo>
                    <a:lnTo>
                      <a:pt x="323" y="193"/>
                    </a:lnTo>
                    <a:lnTo>
                      <a:pt x="325" y="178"/>
                    </a:lnTo>
                    <a:lnTo>
                      <a:pt x="326" y="162"/>
                    </a:lnTo>
                    <a:lnTo>
                      <a:pt x="325" y="147"/>
                    </a:lnTo>
                    <a:lnTo>
                      <a:pt x="323" y="131"/>
                    </a:lnTo>
                    <a:lnTo>
                      <a:pt x="319" y="116"/>
                    </a:lnTo>
                    <a:lnTo>
                      <a:pt x="314" y="101"/>
                    </a:lnTo>
                    <a:lnTo>
                      <a:pt x="307" y="86"/>
                    </a:lnTo>
                    <a:lnTo>
                      <a:pt x="298" y="72"/>
                    </a:lnTo>
                    <a:lnTo>
                      <a:pt x="289" y="59"/>
                    </a:lnTo>
                    <a:lnTo>
                      <a:pt x="277" y="47"/>
                    </a:lnTo>
                    <a:lnTo>
                      <a:pt x="277" y="47"/>
                    </a:lnTo>
                    <a:close/>
                    <a:moveTo>
                      <a:pt x="248" y="248"/>
                    </a:moveTo>
                    <a:lnTo>
                      <a:pt x="248" y="248"/>
                    </a:lnTo>
                    <a:lnTo>
                      <a:pt x="239" y="256"/>
                    </a:lnTo>
                    <a:lnTo>
                      <a:pt x="230" y="263"/>
                    </a:lnTo>
                    <a:lnTo>
                      <a:pt x="219" y="269"/>
                    </a:lnTo>
                    <a:lnTo>
                      <a:pt x="209" y="274"/>
                    </a:lnTo>
                    <a:lnTo>
                      <a:pt x="197" y="278"/>
                    </a:lnTo>
                    <a:lnTo>
                      <a:pt x="185" y="281"/>
                    </a:lnTo>
                    <a:lnTo>
                      <a:pt x="174" y="283"/>
                    </a:lnTo>
                    <a:lnTo>
                      <a:pt x="162" y="283"/>
                    </a:lnTo>
                    <a:lnTo>
                      <a:pt x="151" y="283"/>
                    </a:lnTo>
                    <a:lnTo>
                      <a:pt x="140" y="281"/>
                    </a:lnTo>
                    <a:lnTo>
                      <a:pt x="128" y="278"/>
                    </a:lnTo>
                    <a:lnTo>
                      <a:pt x="117" y="274"/>
                    </a:lnTo>
                    <a:lnTo>
                      <a:pt x="107" y="269"/>
                    </a:lnTo>
                    <a:lnTo>
                      <a:pt x="96" y="263"/>
                    </a:lnTo>
                    <a:lnTo>
                      <a:pt x="86" y="256"/>
                    </a:lnTo>
                    <a:lnTo>
                      <a:pt x="77" y="248"/>
                    </a:lnTo>
                    <a:lnTo>
                      <a:pt x="77" y="248"/>
                    </a:lnTo>
                    <a:lnTo>
                      <a:pt x="68" y="239"/>
                    </a:lnTo>
                    <a:lnTo>
                      <a:pt x="61" y="229"/>
                    </a:lnTo>
                    <a:lnTo>
                      <a:pt x="55" y="219"/>
                    </a:lnTo>
                    <a:lnTo>
                      <a:pt x="50" y="208"/>
                    </a:lnTo>
                    <a:lnTo>
                      <a:pt x="46" y="196"/>
                    </a:lnTo>
                    <a:lnTo>
                      <a:pt x="44" y="185"/>
                    </a:lnTo>
                    <a:lnTo>
                      <a:pt x="42" y="174"/>
                    </a:lnTo>
                    <a:lnTo>
                      <a:pt x="41" y="162"/>
                    </a:lnTo>
                    <a:lnTo>
                      <a:pt x="42" y="151"/>
                    </a:lnTo>
                    <a:lnTo>
                      <a:pt x="44" y="139"/>
                    </a:lnTo>
                    <a:lnTo>
                      <a:pt x="46" y="128"/>
                    </a:lnTo>
                    <a:lnTo>
                      <a:pt x="50" y="117"/>
                    </a:lnTo>
                    <a:lnTo>
                      <a:pt x="55" y="106"/>
                    </a:lnTo>
                    <a:lnTo>
                      <a:pt x="61" y="96"/>
                    </a:lnTo>
                    <a:lnTo>
                      <a:pt x="68" y="85"/>
                    </a:lnTo>
                    <a:lnTo>
                      <a:pt x="77" y="76"/>
                    </a:lnTo>
                    <a:lnTo>
                      <a:pt x="77" y="76"/>
                    </a:lnTo>
                    <a:lnTo>
                      <a:pt x="86" y="68"/>
                    </a:lnTo>
                    <a:lnTo>
                      <a:pt x="96" y="61"/>
                    </a:lnTo>
                    <a:lnTo>
                      <a:pt x="107" y="55"/>
                    </a:lnTo>
                    <a:lnTo>
                      <a:pt x="117" y="50"/>
                    </a:lnTo>
                    <a:lnTo>
                      <a:pt x="128" y="46"/>
                    </a:lnTo>
                    <a:lnTo>
                      <a:pt x="140" y="43"/>
                    </a:lnTo>
                    <a:lnTo>
                      <a:pt x="151" y="42"/>
                    </a:lnTo>
                    <a:lnTo>
                      <a:pt x="163" y="41"/>
                    </a:lnTo>
                    <a:lnTo>
                      <a:pt x="174" y="42"/>
                    </a:lnTo>
                    <a:lnTo>
                      <a:pt x="185" y="43"/>
                    </a:lnTo>
                    <a:lnTo>
                      <a:pt x="197" y="46"/>
                    </a:lnTo>
                    <a:lnTo>
                      <a:pt x="209" y="50"/>
                    </a:lnTo>
                    <a:lnTo>
                      <a:pt x="219" y="55"/>
                    </a:lnTo>
                    <a:lnTo>
                      <a:pt x="230" y="61"/>
                    </a:lnTo>
                    <a:lnTo>
                      <a:pt x="239" y="68"/>
                    </a:lnTo>
                    <a:lnTo>
                      <a:pt x="248" y="76"/>
                    </a:lnTo>
                    <a:lnTo>
                      <a:pt x="248" y="76"/>
                    </a:lnTo>
                    <a:lnTo>
                      <a:pt x="257" y="85"/>
                    </a:lnTo>
                    <a:lnTo>
                      <a:pt x="264" y="96"/>
                    </a:lnTo>
                    <a:lnTo>
                      <a:pt x="270" y="106"/>
                    </a:lnTo>
                    <a:lnTo>
                      <a:pt x="275" y="117"/>
                    </a:lnTo>
                    <a:lnTo>
                      <a:pt x="279" y="128"/>
                    </a:lnTo>
                    <a:lnTo>
                      <a:pt x="281" y="139"/>
                    </a:lnTo>
                    <a:lnTo>
                      <a:pt x="283" y="151"/>
                    </a:lnTo>
                    <a:lnTo>
                      <a:pt x="284" y="162"/>
                    </a:lnTo>
                    <a:lnTo>
                      <a:pt x="283" y="174"/>
                    </a:lnTo>
                    <a:lnTo>
                      <a:pt x="281" y="185"/>
                    </a:lnTo>
                    <a:lnTo>
                      <a:pt x="279" y="196"/>
                    </a:lnTo>
                    <a:lnTo>
                      <a:pt x="275" y="208"/>
                    </a:lnTo>
                    <a:lnTo>
                      <a:pt x="270" y="219"/>
                    </a:lnTo>
                    <a:lnTo>
                      <a:pt x="264" y="229"/>
                    </a:lnTo>
                    <a:lnTo>
                      <a:pt x="257" y="239"/>
                    </a:lnTo>
                    <a:lnTo>
                      <a:pt x="248" y="248"/>
                    </a:lnTo>
                    <a:lnTo>
                      <a:pt x="248" y="248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12" name="Freeform 31"/>
              <p:cNvSpPr>
                <a:spLocks noEditPoints="1"/>
              </p:cNvSpPr>
              <p:nvPr/>
            </p:nvSpPr>
            <p:spPr bwMode="auto">
              <a:xfrm>
                <a:off x="4322763" y="1600201"/>
                <a:ext cx="265113" cy="263525"/>
              </a:xfrm>
              <a:custGeom>
                <a:avLst/>
                <a:gdLst>
                  <a:gd name="T0" fmla="*/ 143 w 167"/>
                  <a:gd name="T1" fmla="*/ 25 h 166"/>
                  <a:gd name="T2" fmla="*/ 130 w 167"/>
                  <a:gd name="T3" fmla="*/ 15 h 166"/>
                  <a:gd name="T4" fmla="*/ 114 w 167"/>
                  <a:gd name="T5" fmla="*/ 6 h 166"/>
                  <a:gd name="T6" fmla="*/ 99 w 167"/>
                  <a:gd name="T7" fmla="*/ 2 h 166"/>
                  <a:gd name="T8" fmla="*/ 83 w 167"/>
                  <a:gd name="T9" fmla="*/ 0 h 166"/>
                  <a:gd name="T10" fmla="*/ 68 w 167"/>
                  <a:gd name="T11" fmla="*/ 2 h 166"/>
                  <a:gd name="T12" fmla="*/ 53 w 167"/>
                  <a:gd name="T13" fmla="*/ 6 h 166"/>
                  <a:gd name="T14" fmla="*/ 38 w 167"/>
                  <a:gd name="T15" fmla="*/ 15 h 166"/>
                  <a:gd name="T16" fmla="*/ 25 w 167"/>
                  <a:gd name="T17" fmla="*/ 25 h 166"/>
                  <a:gd name="T18" fmla="*/ 20 w 167"/>
                  <a:gd name="T19" fmla="*/ 31 h 166"/>
                  <a:gd name="T20" fmla="*/ 10 w 167"/>
                  <a:gd name="T21" fmla="*/ 45 h 166"/>
                  <a:gd name="T22" fmla="*/ 4 w 167"/>
                  <a:gd name="T23" fmla="*/ 60 h 166"/>
                  <a:gd name="T24" fmla="*/ 1 w 167"/>
                  <a:gd name="T25" fmla="*/ 75 h 166"/>
                  <a:gd name="T26" fmla="*/ 1 w 167"/>
                  <a:gd name="T27" fmla="*/ 91 h 166"/>
                  <a:gd name="T28" fmla="*/ 4 w 167"/>
                  <a:gd name="T29" fmla="*/ 106 h 166"/>
                  <a:gd name="T30" fmla="*/ 10 w 167"/>
                  <a:gd name="T31" fmla="*/ 121 h 166"/>
                  <a:gd name="T32" fmla="*/ 20 w 167"/>
                  <a:gd name="T33" fmla="*/ 136 h 166"/>
                  <a:gd name="T34" fmla="*/ 25 w 167"/>
                  <a:gd name="T35" fmla="*/ 142 h 166"/>
                  <a:gd name="T36" fmla="*/ 38 w 167"/>
                  <a:gd name="T37" fmla="*/ 153 h 166"/>
                  <a:gd name="T38" fmla="*/ 53 w 167"/>
                  <a:gd name="T39" fmla="*/ 160 h 166"/>
                  <a:gd name="T40" fmla="*/ 68 w 167"/>
                  <a:gd name="T41" fmla="*/ 165 h 166"/>
                  <a:gd name="T42" fmla="*/ 83 w 167"/>
                  <a:gd name="T43" fmla="*/ 166 h 166"/>
                  <a:gd name="T44" fmla="*/ 99 w 167"/>
                  <a:gd name="T45" fmla="*/ 165 h 166"/>
                  <a:gd name="T46" fmla="*/ 114 w 167"/>
                  <a:gd name="T47" fmla="*/ 160 h 166"/>
                  <a:gd name="T48" fmla="*/ 130 w 167"/>
                  <a:gd name="T49" fmla="*/ 153 h 166"/>
                  <a:gd name="T50" fmla="*/ 143 w 167"/>
                  <a:gd name="T51" fmla="*/ 142 h 166"/>
                  <a:gd name="T52" fmla="*/ 148 w 167"/>
                  <a:gd name="T53" fmla="*/ 136 h 166"/>
                  <a:gd name="T54" fmla="*/ 157 w 167"/>
                  <a:gd name="T55" fmla="*/ 121 h 166"/>
                  <a:gd name="T56" fmla="*/ 163 w 167"/>
                  <a:gd name="T57" fmla="*/ 106 h 166"/>
                  <a:gd name="T58" fmla="*/ 166 w 167"/>
                  <a:gd name="T59" fmla="*/ 91 h 166"/>
                  <a:gd name="T60" fmla="*/ 166 w 167"/>
                  <a:gd name="T61" fmla="*/ 75 h 166"/>
                  <a:gd name="T62" fmla="*/ 163 w 167"/>
                  <a:gd name="T63" fmla="*/ 60 h 166"/>
                  <a:gd name="T64" fmla="*/ 157 w 167"/>
                  <a:gd name="T65" fmla="*/ 45 h 166"/>
                  <a:gd name="T66" fmla="*/ 148 w 167"/>
                  <a:gd name="T67" fmla="*/ 31 h 166"/>
                  <a:gd name="T68" fmla="*/ 143 w 167"/>
                  <a:gd name="T69" fmla="*/ 25 h 166"/>
                  <a:gd name="T70" fmla="*/ 109 w 167"/>
                  <a:gd name="T71" fmla="*/ 109 h 166"/>
                  <a:gd name="T72" fmla="*/ 97 w 167"/>
                  <a:gd name="T73" fmla="*/ 116 h 166"/>
                  <a:gd name="T74" fmla="*/ 83 w 167"/>
                  <a:gd name="T75" fmla="*/ 119 h 166"/>
                  <a:gd name="T76" fmla="*/ 70 w 167"/>
                  <a:gd name="T77" fmla="*/ 116 h 166"/>
                  <a:gd name="T78" fmla="*/ 58 w 167"/>
                  <a:gd name="T79" fmla="*/ 109 h 166"/>
                  <a:gd name="T80" fmla="*/ 53 w 167"/>
                  <a:gd name="T81" fmla="*/ 103 h 166"/>
                  <a:gd name="T82" fmla="*/ 48 w 167"/>
                  <a:gd name="T83" fmla="*/ 90 h 166"/>
                  <a:gd name="T84" fmla="*/ 48 w 167"/>
                  <a:gd name="T85" fmla="*/ 76 h 166"/>
                  <a:gd name="T86" fmla="*/ 53 w 167"/>
                  <a:gd name="T87" fmla="*/ 63 h 166"/>
                  <a:gd name="T88" fmla="*/ 58 w 167"/>
                  <a:gd name="T89" fmla="*/ 58 h 166"/>
                  <a:gd name="T90" fmla="*/ 70 w 167"/>
                  <a:gd name="T91" fmla="*/ 50 h 166"/>
                  <a:gd name="T92" fmla="*/ 83 w 167"/>
                  <a:gd name="T93" fmla="*/ 47 h 166"/>
                  <a:gd name="T94" fmla="*/ 97 w 167"/>
                  <a:gd name="T95" fmla="*/ 50 h 166"/>
                  <a:gd name="T96" fmla="*/ 109 w 167"/>
                  <a:gd name="T97" fmla="*/ 58 h 166"/>
                  <a:gd name="T98" fmla="*/ 114 w 167"/>
                  <a:gd name="T99" fmla="*/ 63 h 166"/>
                  <a:gd name="T100" fmla="*/ 119 w 167"/>
                  <a:gd name="T101" fmla="*/ 76 h 166"/>
                  <a:gd name="T102" fmla="*/ 119 w 167"/>
                  <a:gd name="T103" fmla="*/ 90 h 166"/>
                  <a:gd name="T104" fmla="*/ 114 w 167"/>
                  <a:gd name="T105" fmla="*/ 103 h 166"/>
                  <a:gd name="T106" fmla="*/ 109 w 167"/>
                  <a:gd name="T107" fmla="*/ 10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6">
                    <a:moveTo>
                      <a:pt x="143" y="25"/>
                    </a:moveTo>
                    <a:lnTo>
                      <a:pt x="143" y="25"/>
                    </a:lnTo>
                    <a:lnTo>
                      <a:pt x="136" y="19"/>
                    </a:lnTo>
                    <a:lnTo>
                      <a:pt x="130" y="15"/>
                    </a:lnTo>
                    <a:lnTo>
                      <a:pt x="123" y="9"/>
                    </a:lnTo>
                    <a:lnTo>
                      <a:pt x="114" y="6"/>
                    </a:lnTo>
                    <a:lnTo>
                      <a:pt x="107" y="3"/>
                    </a:lnTo>
                    <a:lnTo>
                      <a:pt x="99" y="2"/>
                    </a:lnTo>
                    <a:lnTo>
                      <a:pt x="91" y="0"/>
                    </a:lnTo>
                    <a:lnTo>
                      <a:pt x="83" y="0"/>
                    </a:lnTo>
                    <a:lnTo>
                      <a:pt x="76" y="0"/>
                    </a:lnTo>
                    <a:lnTo>
                      <a:pt x="68" y="2"/>
                    </a:lnTo>
                    <a:lnTo>
                      <a:pt x="60" y="3"/>
                    </a:lnTo>
                    <a:lnTo>
                      <a:pt x="53" y="6"/>
                    </a:lnTo>
                    <a:lnTo>
                      <a:pt x="45" y="9"/>
                    </a:lnTo>
                    <a:lnTo>
                      <a:pt x="38" y="15"/>
                    </a:lnTo>
                    <a:lnTo>
                      <a:pt x="32" y="19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0" y="31"/>
                    </a:lnTo>
                    <a:lnTo>
                      <a:pt x="15" y="38"/>
                    </a:lnTo>
                    <a:lnTo>
                      <a:pt x="10" y="45"/>
                    </a:lnTo>
                    <a:lnTo>
                      <a:pt x="6" y="52"/>
                    </a:lnTo>
                    <a:lnTo>
                      <a:pt x="4" y="60"/>
                    </a:lnTo>
                    <a:lnTo>
                      <a:pt x="2" y="67"/>
                    </a:lnTo>
                    <a:lnTo>
                      <a:pt x="1" y="75"/>
                    </a:lnTo>
                    <a:lnTo>
                      <a:pt x="0" y="83"/>
                    </a:lnTo>
                    <a:lnTo>
                      <a:pt x="1" y="91"/>
                    </a:lnTo>
                    <a:lnTo>
                      <a:pt x="2" y="99"/>
                    </a:lnTo>
                    <a:lnTo>
                      <a:pt x="4" y="106"/>
                    </a:lnTo>
                    <a:lnTo>
                      <a:pt x="6" y="114"/>
                    </a:lnTo>
                    <a:lnTo>
                      <a:pt x="10" y="121"/>
                    </a:lnTo>
                    <a:lnTo>
                      <a:pt x="15" y="129"/>
                    </a:lnTo>
                    <a:lnTo>
                      <a:pt x="20" y="136"/>
                    </a:lnTo>
                    <a:lnTo>
                      <a:pt x="25" y="142"/>
                    </a:lnTo>
                    <a:lnTo>
                      <a:pt x="25" y="142"/>
                    </a:lnTo>
                    <a:lnTo>
                      <a:pt x="32" y="148"/>
                    </a:lnTo>
                    <a:lnTo>
                      <a:pt x="38" y="153"/>
                    </a:lnTo>
                    <a:lnTo>
                      <a:pt x="45" y="157"/>
                    </a:lnTo>
                    <a:lnTo>
                      <a:pt x="53" y="160"/>
                    </a:lnTo>
                    <a:lnTo>
                      <a:pt x="60" y="163"/>
                    </a:lnTo>
                    <a:lnTo>
                      <a:pt x="68" y="165"/>
                    </a:lnTo>
                    <a:lnTo>
                      <a:pt x="76" y="166"/>
                    </a:lnTo>
                    <a:lnTo>
                      <a:pt x="83" y="166"/>
                    </a:lnTo>
                    <a:lnTo>
                      <a:pt x="91" y="166"/>
                    </a:lnTo>
                    <a:lnTo>
                      <a:pt x="99" y="165"/>
                    </a:lnTo>
                    <a:lnTo>
                      <a:pt x="107" y="163"/>
                    </a:lnTo>
                    <a:lnTo>
                      <a:pt x="114" y="160"/>
                    </a:lnTo>
                    <a:lnTo>
                      <a:pt x="123" y="157"/>
                    </a:lnTo>
                    <a:lnTo>
                      <a:pt x="130" y="153"/>
                    </a:lnTo>
                    <a:lnTo>
                      <a:pt x="136" y="148"/>
                    </a:lnTo>
                    <a:lnTo>
                      <a:pt x="143" y="142"/>
                    </a:lnTo>
                    <a:lnTo>
                      <a:pt x="143" y="142"/>
                    </a:lnTo>
                    <a:lnTo>
                      <a:pt x="148" y="136"/>
                    </a:lnTo>
                    <a:lnTo>
                      <a:pt x="153" y="129"/>
                    </a:lnTo>
                    <a:lnTo>
                      <a:pt x="157" y="121"/>
                    </a:lnTo>
                    <a:lnTo>
                      <a:pt x="161" y="114"/>
                    </a:lnTo>
                    <a:lnTo>
                      <a:pt x="163" y="106"/>
                    </a:lnTo>
                    <a:lnTo>
                      <a:pt x="165" y="99"/>
                    </a:lnTo>
                    <a:lnTo>
                      <a:pt x="166" y="91"/>
                    </a:lnTo>
                    <a:lnTo>
                      <a:pt x="167" y="83"/>
                    </a:lnTo>
                    <a:lnTo>
                      <a:pt x="166" y="75"/>
                    </a:lnTo>
                    <a:lnTo>
                      <a:pt x="165" y="67"/>
                    </a:lnTo>
                    <a:lnTo>
                      <a:pt x="163" y="60"/>
                    </a:lnTo>
                    <a:lnTo>
                      <a:pt x="161" y="52"/>
                    </a:lnTo>
                    <a:lnTo>
                      <a:pt x="157" y="45"/>
                    </a:lnTo>
                    <a:lnTo>
                      <a:pt x="153" y="38"/>
                    </a:lnTo>
                    <a:lnTo>
                      <a:pt x="148" y="31"/>
                    </a:lnTo>
                    <a:lnTo>
                      <a:pt x="143" y="25"/>
                    </a:lnTo>
                    <a:lnTo>
                      <a:pt x="143" y="25"/>
                    </a:lnTo>
                    <a:close/>
                    <a:moveTo>
                      <a:pt x="109" y="109"/>
                    </a:moveTo>
                    <a:lnTo>
                      <a:pt x="109" y="109"/>
                    </a:lnTo>
                    <a:lnTo>
                      <a:pt x="103" y="113"/>
                    </a:lnTo>
                    <a:lnTo>
                      <a:pt x="97" y="116"/>
                    </a:lnTo>
                    <a:lnTo>
                      <a:pt x="90" y="118"/>
                    </a:lnTo>
                    <a:lnTo>
                      <a:pt x="83" y="119"/>
                    </a:lnTo>
                    <a:lnTo>
                      <a:pt x="77" y="118"/>
                    </a:lnTo>
                    <a:lnTo>
                      <a:pt x="70" y="116"/>
                    </a:lnTo>
                    <a:lnTo>
                      <a:pt x="64" y="113"/>
                    </a:lnTo>
                    <a:lnTo>
                      <a:pt x="58" y="109"/>
                    </a:lnTo>
                    <a:lnTo>
                      <a:pt x="58" y="109"/>
                    </a:lnTo>
                    <a:lnTo>
                      <a:pt x="53" y="103"/>
                    </a:lnTo>
                    <a:lnTo>
                      <a:pt x="50" y="97"/>
                    </a:lnTo>
                    <a:lnTo>
                      <a:pt x="48" y="90"/>
                    </a:lnTo>
                    <a:lnTo>
                      <a:pt x="48" y="83"/>
                    </a:lnTo>
                    <a:lnTo>
                      <a:pt x="48" y="76"/>
                    </a:lnTo>
                    <a:lnTo>
                      <a:pt x="50" y="70"/>
                    </a:lnTo>
                    <a:lnTo>
                      <a:pt x="53" y="63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64" y="53"/>
                    </a:lnTo>
                    <a:lnTo>
                      <a:pt x="70" y="50"/>
                    </a:lnTo>
                    <a:lnTo>
                      <a:pt x="77" y="48"/>
                    </a:lnTo>
                    <a:lnTo>
                      <a:pt x="83" y="47"/>
                    </a:lnTo>
                    <a:lnTo>
                      <a:pt x="90" y="48"/>
                    </a:lnTo>
                    <a:lnTo>
                      <a:pt x="97" y="50"/>
                    </a:lnTo>
                    <a:lnTo>
                      <a:pt x="103" y="53"/>
                    </a:lnTo>
                    <a:lnTo>
                      <a:pt x="109" y="58"/>
                    </a:lnTo>
                    <a:lnTo>
                      <a:pt x="109" y="58"/>
                    </a:lnTo>
                    <a:lnTo>
                      <a:pt x="114" y="63"/>
                    </a:lnTo>
                    <a:lnTo>
                      <a:pt x="117" y="70"/>
                    </a:lnTo>
                    <a:lnTo>
                      <a:pt x="119" y="76"/>
                    </a:lnTo>
                    <a:lnTo>
                      <a:pt x="119" y="83"/>
                    </a:lnTo>
                    <a:lnTo>
                      <a:pt x="119" y="90"/>
                    </a:lnTo>
                    <a:lnTo>
                      <a:pt x="117" y="97"/>
                    </a:lnTo>
                    <a:lnTo>
                      <a:pt x="114" y="103"/>
                    </a:lnTo>
                    <a:lnTo>
                      <a:pt x="109" y="109"/>
                    </a:lnTo>
                    <a:lnTo>
                      <a:pt x="109" y="109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13" name="Freeform 32"/>
              <p:cNvSpPr>
                <a:spLocks noEditPoints="1"/>
              </p:cNvSpPr>
              <p:nvPr/>
            </p:nvSpPr>
            <p:spPr bwMode="auto">
              <a:xfrm>
                <a:off x="4197350" y="1474789"/>
                <a:ext cx="517525" cy="515938"/>
              </a:xfrm>
              <a:custGeom>
                <a:avLst/>
                <a:gdLst>
                  <a:gd name="T0" fmla="*/ 265 w 326"/>
                  <a:gd name="T1" fmla="*/ 36 h 325"/>
                  <a:gd name="T2" fmla="*/ 224 w 326"/>
                  <a:gd name="T3" fmla="*/ 12 h 325"/>
                  <a:gd name="T4" fmla="*/ 178 w 326"/>
                  <a:gd name="T5" fmla="*/ 1 h 325"/>
                  <a:gd name="T6" fmla="*/ 132 w 326"/>
                  <a:gd name="T7" fmla="*/ 3 h 325"/>
                  <a:gd name="T8" fmla="*/ 87 w 326"/>
                  <a:gd name="T9" fmla="*/ 18 h 325"/>
                  <a:gd name="T10" fmla="*/ 48 w 326"/>
                  <a:gd name="T11" fmla="*/ 47 h 325"/>
                  <a:gd name="T12" fmla="*/ 27 w 326"/>
                  <a:gd name="T13" fmla="*/ 72 h 325"/>
                  <a:gd name="T14" fmla="*/ 7 w 326"/>
                  <a:gd name="T15" fmla="*/ 116 h 325"/>
                  <a:gd name="T16" fmla="*/ 0 w 326"/>
                  <a:gd name="T17" fmla="*/ 162 h 325"/>
                  <a:gd name="T18" fmla="*/ 7 w 326"/>
                  <a:gd name="T19" fmla="*/ 209 h 325"/>
                  <a:gd name="T20" fmla="*/ 27 w 326"/>
                  <a:gd name="T21" fmla="*/ 252 h 325"/>
                  <a:gd name="T22" fmla="*/ 47 w 326"/>
                  <a:gd name="T23" fmla="*/ 277 h 325"/>
                  <a:gd name="T24" fmla="*/ 87 w 326"/>
                  <a:gd name="T25" fmla="*/ 306 h 325"/>
                  <a:gd name="T26" fmla="*/ 132 w 326"/>
                  <a:gd name="T27" fmla="*/ 322 h 325"/>
                  <a:gd name="T28" fmla="*/ 178 w 326"/>
                  <a:gd name="T29" fmla="*/ 324 h 325"/>
                  <a:gd name="T30" fmla="*/ 224 w 326"/>
                  <a:gd name="T31" fmla="*/ 313 h 325"/>
                  <a:gd name="T32" fmla="*/ 265 w 326"/>
                  <a:gd name="T33" fmla="*/ 288 h 325"/>
                  <a:gd name="T34" fmla="*/ 289 w 326"/>
                  <a:gd name="T35" fmla="*/ 265 h 325"/>
                  <a:gd name="T36" fmla="*/ 314 w 326"/>
                  <a:gd name="T37" fmla="*/ 224 h 325"/>
                  <a:gd name="T38" fmla="*/ 325 w 326"/>
                  <a:gd name="T39" fmla="*/ 178 h 325"/>
                  <a:gd name="T40" fmla="*/ 323 w 326"/>
                  <a:gd name="T41" fmla="*/ 131 h 325"/>
                  <a:gd name="T42" fmla="*/ 307 w 326"/>
                  <a:gd name="T43" fmla="*/ 86 h 325"/>
                  <a:gd name="T44" fmla="*/ 277 w 326"/>
                  <a:gd name="T45" fmla="*/ 47 h 325"/>
                  <a:gd name="T46" fmla="*/ 248 w 326"/>
                  <a:gd name="T47" fmla="*/ 248 h 325"/>
                  <a:gd name="T48" fmla="*/ 219 w 326"/>
                  <a:gd name="T49" fmla="*/ 269 h 325"/>
                  <a:gd name="T50" fmla="*/ 185 w 326"/>
                  <a:gd name="T51" fmla="*/ 281 h 325"/>
                  <a:gd name="T52" fmla="*/ 151 w 326"/>
                  <a:gd name="T53" fmla="*/ 283 h 325"/>
                  <a:gd name="T54" fmla="*/ 117 w 326"/>
                  <a:gd name="T55" fmla="*/ 274 h 325"/>
                  <a:gd name="T56" fmla="*/ 86 w 326"/>
                  <a:gd name="T57" fmla="*/ 256 h 325"/>
                  <a:gd name="T58" fmla="*/ 68 w 326"/>
                  <a:gd name="T59" fmla="*/ 239 h 325"/>
                  <a:gd name="T60" fmla="*/ 50 w 326"/>
                  <a:gd name="T61" fmla="*/ 208 h 325"/>
                  <a:gd name="T62" fmla="*/ 42 w 326"/>
                  <a:gd name="T63" fmla="*/ 174 h 325"/>
                  <a:gd name="T64" fmla="*/ 44 w 326"/>
                  <a:gd name="T65" fmla="*/ 139 h 325"/>
                  <a:gd name="T66" fmla="*/ 55 w 326"/>
                  <a:gd name="T67" fmla="*/ 106 h 325"/>
                  <a:gd name="T68" fmla="*/ 77 w 326"/>
                  <a:gd name="T69" fmla="*/ 76 h 325"/>
                  <a:gd name="T70" fmla="*/ 96 w 326"/>
                  <a:gd name="T71" fmla="*/ 61 h 325"/>
                  <a:gd name="T72" fmla="*/ 128 w 326"/>
                  <a:gd name="T73" fmla="*/ 46 h 325"/>
                  <a:gd name="T74" fmla="*/ 163 w 326"/>
                  <a:gd name="T75" fmla="*/ 41 h 325"/>
                  <a:gd name="T76" fmla="*/ 197 w 326"/>
                  <a:gd name="T77" fmla="*/ 46 h 325"/>
                  <a:gd name="T78" fmla="*/ 230 w 326"/>
                  <a:gd name="T79" fmla="*/ 61 h 325"/>
                  <a:gd name="T80" fmla="*/ 248 w 326"/>
                  <a:gd name="T81" fmla="*/ 76 h 325"/>
                  <a:gd name="T82" fmla="*/ 270 w 326"/>
                  <a:gd name="T83" fmla="*/ 106 h 325"/>
                  <a:gd name="T84" fmla="*/ 281 w 326"/>
                  <a:gd name="T85" fmla="*/ 139 h 325"/>
                  <a:gd name="T86" fmla="*/ 283 w 326"/>
                  <a:gd name="T87" fmla="*/ 174 h 325"/>
                  <a:gd name="T88" fmla="*/ 275 w 326"/>
                  <a:gd name="T89" fmla="*/ 208 h 325"/>
                  <a:gd name="T90" fmla="*/ 257 w 326"/>
                  <a:gd name="T91" fmla="*/ 23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6" h="325">
                    <a:moveTo>
                      <a:pt x="277" y="47"/>
                    </a:moveTo>
                    <a:lnTo>
                      <a:pt x="277" y="47"/>
                    </a:lnTo>
                    <a:lnTo>
                      <a:pt x="265" y="36"/>
                    </a:lnTo>
                    <a:lnTo>
                      <a:pt x="252" y="26"/>
                    </a:lnTo>
                    <a:lnTo>
                      <a:pt x="238" y="18"/>
                    </a:lnTo>
                    <a:lnTo>
                      <a:pt x="224" y="12"/>
                    </a:lnTo>
                    <a:lnTo>
                      <a:pt x="209" y="7"/>
                    </a:lnTo>
                    <a:lnTo>
                      <a:pt x="193" y="3"/>
                    </a:lnTo>
                    <a:lnTo>
                      <a:pt x="178" y="1"/>
                    </a:lnTo>
                    <a:lnTo>
                      <a:pt x="163" y="0"/>
                    </a:lnTo>
                    <a:lnTo>
                      <a:pt x="147" y="1"/>
                    </a:lnTo>
                    <a:lnTo>
                      <a:pt x="132" y="3"/>
                    </a:lnTo>
                    <a:lnTo>
                      <a:pt x="117" y="7"/>
                    </a:lnTo>
                    <a:lnTo>
                      <a:pt x="102" y="12"/>
                    </a:lnTo>
                    <a:lnTo>
                      <a:pt x="87" y="18"/>
                    </a:lnTo>
                    <a:lnTo>
                      <a:pt x="73" y="26"/>
                    </a:lnTo>
                    <a:lnTo>
                      <a:pt x="60" y="36"/>
                    </a:lnTo>
                    <a:lnTo>
                      <a:pt x="48" y="47"/>
                    </a:lnTo>
                    <a:lnTo>
                      <a:pt x="48" y="47"/>
                    </a:lnTo>
                    <a:lnTo>
                      <a:pt x="36" y="59"/>
                    </a:lnTo>
                    <a:lnTo>
                      <a:pt x="27" y="72"/>
                    </a:lnTo>
                    <a:lnTo>
                      <a:pt x="19" y="86"/>
                    </a:lnTo>
                    <a:lnTo>
                      <a:pt x="12" y="101"/>
                    </a:lnTo>
                    <a:lnTo>
                      <a:pt x="7" y="116"/>
                    </a:lnTo>
                    <a:lnTo>
                      <a:pt x="3" y="131"/>
                    </a:lnTo>
                    <a:lnTo>
                      <a:pt x="1" y="147"/>
                    </a:lnTo>
                    <a:lnTo>
                      <a:pt x="0" y="162"/>
                    </a:lnTo>
                    <a:lnTo>
                      <a:pt x="1" y="178"/>
                    </a:lnTo>
                    <a:lnTo>
                      <a:pt x="3" y="193"/>
                    </a:lnTo>
                    <a:lnTo>
                      <a:pt x="7" y="209"/>
                    </a:lnTo>
                    <a:lnTo>
                      <a:pt x="12" y="224"/>
                    </a:lnTo>
                    <a:lnTo>
                      <a:pt x="19" y="238"/>
                    </a:lnTo>
                    <a:lnTo>
                      <a:pt x="27" y="252"/>
                    </a:lnTo>
                    <a:lnTo>
                      <a:pt x="36" y="265"/>
                    </a:lnTo>
                    <a:lnTo>
                      <a:pt x="47" y="277"/>
                    </a:lnTo>
                    <a:lnTo>
                      <a:pt x="47" y="277"/>
                    </a:lnTo>
                    <a:lnTo>
                      <a:pt x="60" y="288"/>
                    </a:lnTo>
                    <a:lnTo>
                      <a:pt x="73" y="298"/>
                    </a:lnTo>
                    <a:lnTo>
                      <a:pt x="87" y="306"/>
                    </a:lnTo>
                    <a:lnTo>
                      <a:pt x="102" y="313"/>
                    </a:lnTo>
                    <a:lnTo>
                      <a:pt x="117" y="319"/>
                    </a:lnTo>
                    <a:lnTo>
                      <a:pt x="132" y="322"/>
                    </a:lnTo>
                    <a:lnTo>
                      <a:pt x="147" y="324"/>
                    </a:lnTo>
                    <a:lnTo>
                      <a:pt x="162" y="325"/>
                    </a:lnTo>
                    <a:lnTo>
                      <a:pt x="178" y="324"/>
                    </a:lnTo>
                    <a:lnTo>
                      <a:pt x="193" y="322"/>
                    </a:lnTo>
                    <a:lnTo>
                      <a:pt x="209" y="319"/>
                    </a:lnTo>
                    <a:lnTo>
                      <a:pt x="224" y="313"/>
                    </a:lnTo>
                    <a:lnTo>
                      <a:pt x="238" y="306"/>
                    </a:lnTo>
                    <a:lnTo>
                      <a:pt x="252" y="298"/>
                    </a:lnTo>
                    <a:lnTo>
                      <a:pt x="265" y="288"/>
                    </a:lnTo>
                    <a:lnTo>
                      <a:pt x="277" y="277"/>
                    </a:lnTo>
                    <a:lnTo>
                      <a:pt x="277" y="277"/>
                    </a:lnTo>
                    <a:lnTo>
                      <a:pt x="289" y="265"/>
                    </a:lnTo>
                    <a:lnTo>
                      <a:pt x="298" y="252"/>
                    </a:lnTo>
                    <a:lnTo>
                      <a:pt x="307" y="238"/>
                    </a:lnTo>
                    <a:lnTo>
                      <a:pt x="314" y="224"/>
                    </a:lnTo>
                    <a:lnTo>
                      <a:pt x="319" y="209"/>
                    </a:lnTo>
                    <a:lnTo>
                      <a:pt x="323" y="193"/>
                    </a:lnTo>
                    <a:lnTo>
                      <a:pt x="325" y="178"/>
                    </a:lnTo>
                    <a:lnTo>
                      <a:pt x="326" y="162"/>
                    </a:lnTo>
                    <a:lnTo>
                      <a:pt x="325" y="147"/>
                    </a:lnTo>
                    <a:lnTo>
                      <a:pt x="323" y="131"/>
                    </a:lnTo>
                    <a:lnTo>
                      <a:pt x="319" y="116"/>
                    </a:lnTo>
                    <a:lnTo>
                      <a:pt x="314" y="101"/>
                    </a:lnTo>
                    <a:lnTo>
                      <a:pt x="307" y="86"/>
                    </a:lnTo>
                    <a:lnTo>
                      <a:pt x="298" y="72"/>
                    </a:lnTo>
                    <a:lnTo>
                      <a:pt x="289" y="59"/>
                    </a:lnTo>
                    <a:lnTo>
                      <a:pt x="277" y="47"/>
                    </a:lnTo>
                    <a:lnTo>
                      <a:pt x="277" y="47"/>
                    </a:lnTo>
                    <a:close/>
                    <a:moveTo>
                      <a:pt x="248" y="248"/>
                    </a:moveTo>
                    <a:lnTo>
                      <a:pt x="248" y="248"/>
                    </a:lnTo>
                    <a:lnTo>
                      <a:pt x="239" y="256"/>
                    </a:lnTo>
                    <a:lnTo>
                      <a:pt x="230" y="263"/>
                    </a:lnTo>
                    <a:lnTo>
                      <a:pt x="219" y="269"/>
                    </a:lnTo>
                    <a:lnTo>
                      <a:pt x="209" y="274"/>
                    </a:lnTo>
                    <a:lnTo>
                      <a:pt x="197" y="278"/>
                    </a:lnTo>
                    <a:lnTo>
                      <a:pt x="185" y="281"/>
                    </a:lnTo>
                    <a:lnTo>
                      <a:pt x="174" y="283"/>
                    </a:lnTo>
                    <a:lnTo>
                      <a:pt x="162" y="283"/>
                    </a:lnTo>
                    <a:lnTo>
                      <a:pt x="151" y="283"/>
                    </a:lnTo>
                    <a:lnTo>
                      <a:pt x="140" y="281"/>
                    </a:lnTo>
                    <a:lnTo>
                      <a:pt x="128" y="278"/>
                    </a:lnTo>
                    <a:lnTo>
                      <a:pt x="117" y="274"/>
                    </a:lnTo>
                    <a:lnTo>
                      <a:pt x="107" y="269"/>
                    </a:lnTo>
                    <a:lnTo>
                      <a:pt x="96" y="263"/>
                    </a:lnTo>
                    <a:lnTo>
                      <a:pt x="86" y="256"/>
                    </a:lnTo>
                    <a:lnTo>
                      <a:pt x="77" y="248"/>
                    </a:lnTo>
                    <a:lnTo>
                      <a:pt x="77" y="248"/>
                    </a:lnTo>
                    <a:lnTo>
                      <a:pt x="68" y="239"/>
                    </a:lnTo>
                    <a:lnTo>
                      <a:pt x="61" y="229"/>
                    </a:lnTo>
                    <a:lnTo>
                      <a:pt x="55" y="219"/>
                    </a:lnTo>
                    <a:lnTo>
                      <a:pt x="50" y="208"/>
                    </a:lnTo>
                    <a:lnTo>
                      <a:pt x="46" y="196"/>
                    </a:lnTo>
                    <a:lnTo>
                      <a:pt x="44" y="185"/>
                    </a:lnTo>
                    <a:lnTo>
                      <a:pt x="42" y="174"/>
                    </a:lnTo>
                    <a:lnTo>
                      <a:pt x="41" y="162"/>
                    </a:lnTo>
                    <a:lnTo>
                      <a:pt x="42" y="151"/>
                    </a:lnTo>
                    <a:lnTo>
                      <a:pt x="44" y="139"/>
                    </a:lnTo>
                    <a:lnTo>
                      <a:pt x="46" y="128"/>
                    </a:lnTo>
                    <a:lnTo>
                      <a:pt x="50" y="117"/>
                    </a:lnTo>
                    <a:lnTo>
                      <a:pt x="55" y="106"/>
                    </a:lnTo>
                    <a:lnTo>
                      <a:pt x="61" y="96"/>
                    </a:lnTo>
                    <a:lnTo>
                      <a:pt x="68" y="85"/>
                    </a:lnTo>
                    <a:lnTo>
                      <a:pt x="77" y="76"/>
                    </a:lnTo>
                    <a:lnTo>
                      <a:pt x="77" y="76"/>
                    </a:lnTo>
                    <a:lnTo>
                      <a:pt x="86" y="68"/>
                    </a:lnTo>
                    <a:lnTo>
                      <a:pt x="96" y="61"/>
                    </a:lnTo>
                    <a:lnTo>
                      <a:pt x="107" y="55"/>
                    </a:lnTo>
                    <a:lnTo>
                      <a:pt x="117" y="50"/>
                    </a:lnTo>
                    <a:lnTo>
                      <a:pt x="128" y="46"/>
                    </a:lnTo>
                    <a:lnTo>
                      <a:pt x="140" y="43"/>
                    </a:lnTo>
                    <a:lnTo>
                      <a:pt x="151" y="42"/>
                    </a:lnTo>
                    <a:lnTo>
                      <a:pt x="163" y="41"/>
                    </a:lnTo>
                    <a:lnTo>
                      <a:pt x="174" y="42"/>
                    </a:lnTo>
                    <a:lnTo>
                      <a:pt x="185" y="43"/>
                    </a:lnTo>
                    <a:lnTo>
                      <a:pt x="197" y="46"/>
                    </a:lnTo>
                    <a:lnTo>
                      <a:pt x="209" y="50"/>
                    </a:lnTo>
                    <a:lnTo>
                      <a:pt x="219" y="55"/>
                    </a:lnTo>
                    <a:lnTo>
                      <a:pt x="230" y="61"/>
                    </a:lnTo>
                    <a:lnTo>
                      <a:pt x="239" y="68"/>
                    </a:lnTo>
                    <a:lnTo>
                      <a:pt x="248" y="76"/>
                    </a:lnTo>
                    <a:lnTo>
                      <a:pt x="248" y="76"/>
                    </a:lnTo>
                    <a:lnTo>
                      <a:pt x="257" y="85"/>
                    </a:lnTo>
                    <a:lnTo>
                      <a:pt x="264" y="96"/>
                    </a:lnTo>
                    <a:lnTo>
                      <a:pt x="270" y="106"/>
                    </a:lnTo>
                    <a:lnTo>
                      <a:pt x="275" y="117"/>
                    </a:lnTo>
                    <a:lnTo>
                      <a:pt x="279" y="128"/>
                    </a:lnTo>
                    <a:lnTo>
                      <a:pt x="281" y="139"/>
                    </a:lnTo>
                    <a:lnTo>
                      <a:pt x="283" y="151"/>
                    </a:lnTo>
                    <a:lnTo>
                      <a:pt x="284" y="162"/>
                    </a:lnTo>
                    <a:lnTo>
                      <a:pt x="283" y="174"/>
                    </a:lnTo>
                    <a:lnTo>
                      <a:pt x="281" y="185"/>
                    </a:lnTo>
                    <a:lnTo>
                      <a:pt x="279" y="196"/>
                    </a:lnTo>
                    <a:lnTo>
                      <a:pt x="275" y="208"/>
                    </a:lnTo>
                    <a:lnTo>
                      <a:pt x="270" y="219"/>
                    </a:lnTo>
                    <a:lnTo>
                      <a:pt x="264" y="229"/>
                    </a:lnTo>
                    <a:lnTo>
                      <a:pt x="257" y="239"/>
                    </a:lnTo>
                    <a:lnTo>
                      <a:pt x="248" y="248"/>
                    </a:lnTo>
                    <a:lnTo>
                      <a:pt x="248" y="248"/>
                    </a:lnTo>
                    <a:close/>
                  </a:path>
                </a:pathLst>
              </a:custGeom>
              <a:solidFill>
                <a:srgbClr val="C00000"/>
              </a:solidFill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14" name="Freeform 33"/>
              <p:cNvSpPr>
                <a:spLocks noEditPoints="1"/>
              </p:cNvSpPr>
              <p:nvPr/>
            </p:nvSpPr>
            <p:spPr bwMode="auto">
              <a:xfrm>
                <a:off x="4322763" y="1600201"/>
                <a:ext cx="265113" cy="263525"/>
              </a:xfrm>
              <a:custGeom>
                <a:avLst/>
                <a:gdLst>
                  <a:gd name="T0" fmla="*/ 143 w 167"/>
                  <a:gd name="T1" fmla="*/ 25 h 166"/>
                  <a:gd name="T2" fmla="*/ 130 w 167"/>
                  <a:gd name="T3" fmla="*/ 15 h 166"/>
                  <a:gd name="T4" fmla="*/ 114 w 167"/>
                  <a:gd name="T5" fmla="*/ 6 h 166"/>
                  <a:gd name="T6" fmla="*/ 99 w 167"/>
                  <a:gd name="T7" fmla="*/ 2 h 166"/>
                  <a:gd name="T8" fmla="*/ 83 w 167"/>
                  <a:gd name="T9" fmla="*/ 0 h 166"/>
                  <a:gd name="T10" fmla="*/ 68 w 167"/>
                  <a:gd name="T11" fmla="*/ 2 h 166"/>
                  <a:gd name="T12" fmla="*/ 53 w 167"/>
                  <a:gd name="T13" fmla="*/ 6 h 166"/>
                  <a:gd name="T14" fmla="*/ 38 w 167"/>
                  <a:gd name="T15" fmla="*/ 15 h 166"/>
                  <a:gd name="T16" fmla="*/ 25 w 167"/>
                  <a:gd name="T17" fmla="*/ 25 h 166"/>
                  <a:gd name="T18" fmla="*/ 20 w 167"/>
                  <a:gd name="T19" fmla="*/ 31 h 166"/>
                  <a:gd name="T20" fmla="*/ 10 w 167"/>
                  <a:gd name="T21" fmla="*/ 45 h 166"/>
                  <a:gd name="T22" fmla="*/ 4 w 167"/>
                  <a:gd name="T23" fmla="*/ 60 h 166"/>
                  <a:gd name="T24" fmla="*/ 1 w 167"/>
                  <a:gd name="T25" fmla="*/ 75 h 166"/>
                  <a:gd name="T26" fmla="*/ 1 w 167"/>
                  <a:gd name="T27" fmla="*/ 91 h 166"/>
                  <a:gd name="T28" fmla="*/ 4 w 167"/>
                  <a:gd name="T29" fmla="*/ 106 h 166"/>
                  <a:gd name="T30" fmla="*/ 10 w 167"/>
                  <a:gd name="T31" fmla="*/ 121 h 166"/>
                  <a:gd name="T32" fmla="*/ 20 w 167"/>
                  <a:gd name="T33" fmla="*/ 136 h 166"/>
                  <a:gd name="T34" fmla="*/ 25 w 167"/>
                  <a:gd name="T35" fmla="*/ 142 h 166"/>
                  <a:gd name="T36" fmla="*/ 38 w 167"/>
                  <a:gd name="T37" fmla="*/ 153 h 166"/>
                  <a:gd name="T38" fmla="*/ 53 w 167"/>
                  <a:gd name="T39" fmla="*/ 160 h 166"/>
                  <a:gd name="T40" fmla="*/ 68 w 167"/>
                  <a:gd name="T41" fmla="*/ 165 h 166"/>
                  <a:gd name="T42" fmla="*/ 83 w 167"/>
                  <a:gd name="T43" fmla="*/ 166 h 166"/>
                  <a:gd name="T44" fmla="*/ 99 w 167"/>
                  <a:gd name="T45" fmla="*/ 165 h 166"/>
                  <a:gd name="T46" fmla="*/ 114 w 167"/>
                  <a:gd name="T47" fmla="*/ 160 h 166"/>
                  <a:gd name="T48" fmla="*/ 130 w 167"/>
                  <a:gd name="T49" fmla="*/ 153 h 166"/>
                  <a:gd name="T50" fmla="*/ 143 w 167"/>
                  <a:gd name="T51" fmla="*/ 142 h 166"/>
                  <a:gd name="T52" fmla="*/ 148 w 167"/>
                  <a:gd name="T53" fmla="*/ 136 h 166"/>
                  <a:gd name="T54" fmla="*/ 157 w 167"/>
                  <a:gd name="T55" fmla="*/ 121 h 166"/>
                  <a:gd name="T56" fmla="*/ 163 w 167"/>
                  <a:gd name="T57" fmla="*/ 106 h 166"/>
                  <a:gd name="T58" fmla="*/ 166 w 167"/>
                  <a:gd name="T59" fmla="*/ 91 h 166"/>
                  <a:gd name="T60" fmla="*/ 166 w 167"/>
                  <a:gd name="T61" fmla="*/ 75 h 166"/>
                  <a:gd name="T62" fmla="*/ 163 w 167"/>
                  <a:gd name="T63" fmla="*/ 60 h 166"/>
                  <a:gd name="T64" fmla="*/ 157 w 167"/>
                  <a:gd name="T65" fmla="*/ 45 h 166"/>
                  <a:gd name="T66" fmla="*/ 148 w 167"/>
                  <a:gd name="T67" fmla="*/ 31 h 166"/>
                  <a:gd name="T68" fmla="*/ 143 w 167"/>
                  <a:gd name="T69" fmla="*/ 25 h 166"/>
                  <a:gd name="T70" fmla="*/ 109 w 167"/>
                  <a:gd name="T71" fmla="*/ 109 h 166"/>
                  <a:gd name="T72" fmla="*/ 97 w 167"/>
                  <a:gd name="T73" fmla="*/ 116 h 166"/>
                  <a:gd name="T74" fmla="*/ 83 w 167"/>
                  <a:gd name="T75" fmla="*/ 119 h 166"/>
                  <a:gd name="T76" fmla="*/ 70 w 167"/>
                  <a:gd name="T77" fmla="*/ 116 h 166"/>
                  <a:gd name="T78" fmla="*/ 58 w 167"/>
                  <a:gd name="T79" fmla="*/ 109 h 166"/>
                  <a:gd name="T80" fmla="*/ 53 w 167"/>
                  <a:gd name="T81" fmla="*/ 103 h 166"/>
                  <a:gd name="T82" fmla="*/ 48 w 167"/>
                  <a:gd name="T83" fmla="*/ 90 h 166"/>
                  <a:gd name="T84" fmla="*/ 48 w 167"/>
                  <a:gd name="T85" fmla="*/ 76 h 166"/>
                  <a:gd name="T86" fmla="*/ 53 w 167"/>
                  <a:gd name="T87" fmla="*/ 63 h 166"/>
                  <a:gd name="T88" fmla="*/ 58 w 167"/>
                  <a:gd name="T89" fmla="*/ 58 h 166"/>
                  <a:gd name="T90" fmla="*/ 70 w 167"/>
                  <a:gd name="T91" fmla="*/ 50 h 166"/>
                  <a:gd name="T92" fmla="*/ 83 w 167"/>
                  <a:gd name="T93" fmla="*/ 47 h 166"/>
                  <a:gd name="T94" fmla="*/ 97 w 167"/>
                  <a:gd name="T95" fmla="*/ 50 h 166"/>
                  <a:gd name="T96" fmla="*/ 109 w 167"/>
                  <a:gd name="T97" fmla="*/ 58 h 166"/>
                  <a:gd name="T98" fmla="*/ 114 w 167"/>
                  <a:gd name="T99" fmla="*/ 63 h 166"/>
                  <a:gd name="T100" fmla="*/ 119 w 167"/>
                  <a:gd name="T101" fmla="*/ 76 h 166"/>
                  <a:gd name="T102" fmla="*/ 119 w 167"/>
                  <a:gd name="T103" fmla="*/ 90 h 166"/>
                  <a:gd name="T104" fmla="*/ 114 w 167"/>
                  <a:gd name="T105" fmla="*/ 103 h 166"/>
                  <a:gd name="T106" fmla="*/ 109 w 167"/>
                  <a:gd name="T107" fmla="*/ 10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6">
                    <a:moveTo>
                      <a:pt x="143" y="25"/>
                    </a:moveTo>
                    <a:lnTo>
                      <a:pt x="143" y="25"/>
                    </a:lnTo>
                    <a:lnTo>
                      <a:pt x="136" y="19"/>
                    </a:lnTo>
                    <a:lnTo>
                      <a:pt x="130" y="15"/>
                    </a:lnTo>
                    <a:lnTo>
                      <a:pt x="123" y="9"/>
                    </a:lnTo>
                    <a:lnTo>
                      <a:pt x="114" y="6"/>
                    </a:lnTo>
                    <a:lnTo>
                      <a:pt x="107" y="3"/>
                    </a:lnTo>
                    <a:lnTo>
                      <a:pt x="99" y="2"/>
                    </a:lnTo>
                    <a:lnTo>
                      <a:pt x="91" y="0"/>
                    </a:lnTo>
                    <a:lnTo>
                      <a:pt x="83" y="0"/>
                    </a:lnTo>
                    <a:lnTo>
                      <a:pt x="76" y="0"/>
                    </a:lnTo>
                    <a:lnTo>
                      <a:pt x="68" y="2"/>
                    </a:lnTo>
                    <a:lnTo>
                      <a:pt x="60" y="3"/>
                    </a:lnTo>
                    <a:lnTo>
                      <a:pt x="53" y="6"/>
                    </a:lnTo>
                    <a:lnTo>
                      <a:pt x="45" y="9"/>
                    </a:lnTo>
                    <a:lnTo>
                      <a:pt x="38" y="15"/>
                    </a:lnTo>
                    <a:lnTo>
                      <a:pt x="32" y="19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0" y="31"/>
                    </a:lnTo>
                    <a:lnTo>
                      <a:pt x="15" y="38"/>
                    </a:lnTo>
                    <a:lnTo>
                      <a:pt x="10" y="45"/>
                    </a:lnTo>
                    <a:lnTo>
                      <a:pt x="6" y="52"/>
                    </a:lnTo>
                    <a:lnTo>
                      <a:pt x="4" y="60"/>
                    </a:lnTo>
                    <a:lnTo>
                      <a:pt x="2" y="67"/>
                    </a:lnTo>
                    <a:lnTo>
                      <a:pt x="1" y="75"/>
                    </a:lnTo>
                    <a:lnTo>
                      <a:pt x="0" y="83"/>
                    </a:lnTo>
                    <a:lnTo>
                      <a:pt x="1" y="91"/>
                    </a:lnTo>
                    <a:lnTo>
                      <a:pt x="2" y="99"/>
                    </a:lnTo>
                    <a:lnTo>
                      <a:pt x="4" y="106"/>
                    </a:lnTo>
                    <a:lnTo>
                      <a:pt x="6" y="114"/>
                    </a:lnTo>
                    <a:lnTo>
                      <a:pt x="10" y="121"/>
                    </a:lnTo>
                    <a:lnTo>
                      <a:pt x="15" y="129"/>
                    </a:lnTo>
                    <a:lnTo>
                      <a:pt x="20" y="136"/>
                    </a:lnTo>
                    <a:lnTo>
                      <a:pt x="25" y="142"/>
                    </a:lnTo>
                    <a:lnTo>
                      <a:pt x="25" y="142"/>
                    </a:lnTo>
                    <a:lnTo>
                      <a:pt x="32" y="148"/>
                    </a:lnTo>
                    <a:lnTo>
                      <a:pt x="38" y="153"/>
                    </a:lnTo>
                    <a:lnTo>
                      <a:pt x="45" y="157"/>
                    </a:lnTo>
                    <a:lnTo>
                      <a:pt x="53" y="160"/>
                    </a:lnTo>
                    <a:lnTo>
                      <a:pt x="60" y="163"/>
                    </a:lnTo>
                    <a:lnTo>
                      <a:pt x="68" y="165"/>
                    </a:lnTo>
                    <a:lnTo>
                      <a:pt x="76" y="166"/>
                    </a:lnTo>
                    <a:lnTo>
                      <a:pt x="83" y="166"/>
                    </a:lnTo>
                    <a:lnTo>
                      <a:pt x="91" y="166"/>
                    </a:lnTo>
                    <a:lnTo>
                      <a:pt x="99" y="165"/>
                    </a:lnTo>
                    <a:lnTo>
                      <a:pt x="107" y="163"/>
                    </a:lnTo>
                    <a:lnTo>
                      <a:pt x="114" y="160"/>
                    </a:lnTo>
                    <a:lnTo>
                      <a:pt x="123" y="157"/>
                    </a:lnTo>
                    <a:lnTo>
                      <a:pt x="130" y="153"/>
                    </a:lnTo>
                    <a:lnTo>
                      <a:pt x="136" y="148"/>
                    </a:lnTo>
                    <a:lnTo>
                      <a:pt x="143" y="142"/>
                    </a:lnTo>
                    <a:lnTo>
                      <a:pt x="143" y="142"/>
                    </a:lnTo>
                    <a:lnTo>
                      <a:pt x="148" y="136"/>
                    </a:lnTo>
                    <a:lnTo>
                      <a:pt x="153" y="129"/>
                    </a:lnTo>
                    <a:lnTo>
                      <a:pt x="157" y="121"/>
                    </a:lnTo>
                    <a:lnTo>
                      <a:pt x="161" y="114"/>
                    </a:lnTo>
                    <a:lnTo>
                      <a:pt x="163" y="106"/>
                    </a:lnTo>
                    <a:lnTo>
                      <a:pt x="165" y="99"/>
                    </a:lnTo>
                    <a:lnTo>
                      <a:pt x="166" y="91"/>
                    </a:lnTo>
                    <a:lnTo>
                      <a:pt x="167" y="83"/>
                    </a:lnTo>
                    <a:lnTo>
                      <a:pt x="166" y="75"/>
                    </a:lnTo>
                    <a:lnTo>
                      <a:pt x="165" y="67"/>
                    </a:lnTo>
                    <a:lnTo>
                      <a:pt x="163" y="60"/>
                    </a:lnTo>
                    <a:lnTo>
                      <a:pt x="161" y="52"/>
                    </a:lnTo>
                    <a:lnTo>
                      <a:pt x="157" y="45"/>
                    </a:lnTo>
                    <a:lnTo>
                      <a:pt x="153" y="38"/>
                    </a:lnTo>
                    <a:lnTo>
                      <a:pt x="148" y="31"/>
                    </a:lnTo>
                    <a:lnTo>
                      <a:pt x="143" y="25"/>
                    </a:lnTo>
                    <a:lnTo>
                      <a:pt x="143" y="25"/>
                    </a:lnTo>
                    <a:close/>
                    <a:moveTo>
                      <a:pt x="109" y="109"/>
                    </a:moveTo>
                    <a:lnTo>
                      <a:pt x="109" y="109"/>
                    </a:lnTo>
                    <a:lnTo>
                      <a:pt x="103" y="113"/>
                    </a:lnTo>
                    <a:lnTo>
                      <a:pt x="97" y="116"/>
                    </a:lnTo>
                    <a:lnTo>
                      <a:pt x="90" y="118"/>
                    </a:lnTo>
                    <a:lnTo>
                      <a:pt x="83" y="119"/>
                    </a:lnTo>
                    <a:lnTo>
                      <a:pt x="77" y="118"/>
                    </a:lnTo>
                    <a:lnTo>
                      <a:pt x="70" y="116"/>
                    </a:lnTo>
                    <a:lnTo>
                      <a:pt x="64" y="113"/>
                    </a:lnTo>
                    <a:lnTo>
                      <a:pt x="58" y="109"/>
                    </a:lnTo>
                    <a:lnTo>
                      <a:pt x="58" y="109"/>
                    </a:lnTo>
                    <a:lnTo>
                      <a:pt x="53" y="103"/>
                    </a:lnTo>
                    <a:lnTo>
                      <a:pt x="50" y="97"/>
                    </a:lnTo>
                    <a:lnTo>
                      <a:pt x="48" y="90"/>
                    </a:lnTo>
                    <a:lnTo>
                      <a:pt x="48" y="83"/>
                    </a:lnTo>
                    <a:lnTo>
                      <a:pt x="48" y="76"/>
                    </a:lnTo>
                    <a:lnTo>
                      <a:pt x="50" y="70"/>
                    </a:lnTo>
                    <a:lnTo>
                      <a:pt x="53" y="63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64" y="53"/>
                    </a:lnTo>
                    <a:lnTo>
                      <a:pt x="70" y="50"/>
                    </a:lnTo>
                    <a:lnTo>
                      <a:pt x="77" y="48"/>
                    </a:lnTo>
                    <a:lnTo>
                      <a:pt x="83" y="47"/>
                    </a:lnTo>
                    <a:lnTo>
                      <a:pt x="90" y="48"/>
                    </a:lnTo>
                    <a:lnTo>
                      <a:pt x="97" y="50"/>
                    </a:lnTo>
                    <a:lnTo>
                      <a:pt x="103" y="53"/>
                    </a:lnTo>
                    <a:lnTo>
                      <a:pt x="109" y="58"/>
                    </a:lnTo>
                    <a:lnTo>
                      <a:pt x="109" y="58"/>
                    </a:lnTo>
                    <a:lnTo>
                      <a:pt x="114" y="63"/>
                    </a:lnTo>
                    <a:lnTo>
                      <a:pt x="117" y="70"/>
                    </a:lnTo>
                    <a:lnTo>
                      <a:pt x="119" y="76"/>
                    </a:lnTo>
                    <a:lnTo>
                      <a:pt x="119" y="83"/>
                    </a:lnTo>
                    <a:lnTo>
                      <a:pt x="119" y="90"/>
                    </a:lnTo>
                    <a:lnTo>
                      <a:pt x="117" y="97"/>
                    </a:lnTo>
                    <a:lnTo>
                      <a:pt x="114" y="103"/>
                    </a:lnTo>
                    <a:lnTo>
                      <a:pt x="109" y="109"/>
                    </a:lnTo>
                    <a:lnTo>
                      <a:pt x="109" y="109"/>
                    </a:lnTo>
                    <a:close/>
                  </a:path>
                </a:pathLst>
              </a:custGeom>
              <a:solidFill>
                <a:srgbClr val="C00000"/>
              </a:solidFill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15" name="Freeform 34"/>
              <p:cNvSpPr/>
              <p:nvPr/>
            </p:nvSpPr>
            <p:spPr bwMode="auto">
              <a:xfrm>
                <a:off x="4640263" y="1384301"/>
                <a:ext cx="107950" cy="141288"/>
              </a:xfrm>
              <a:custGeom>
                <a:avLst/>
                <a:gdLst>
                  <a:gd name="T0" fmla="*/ 10 w 68"/>
                  <a:gd name="T1" fmla="*/ 89 h 89"/>
                  <a:gd name="T2" fmla="*/ 0 w 68"/>
                  <a:gd name="T3" fmla="*/ 58 h 89"/>
                  <a:gd name="T4" fmla="*/ 58 w 68"/>
                  <a:gd name="T5" fmla="*/ 0 h 89"/>
                  <a:gd name="T6" fmla="*/ 68 w 68"/>
                  <a:gd name="T7" fmla="*/ 30 h 89"/>
                  <a:gd name="T8" fmla="*/ 10 w 68"/>
                  <a:gd name="T9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9">
                    <a:moveTo>
                      <a:pt x="10" y="89"/>
                    </a:moveTo>
                    <a:lnTo>
                      <a:pt x="0" y="58"/>
                    </a:lnTo>
                    <a:lnTo>
                      <a:pt x="58" y="0"/>
                    </a:lnTo>
                    <a:lnTo>
                      <a:pt x="68" y="30"/>
                    </a:lnTo>
                    <a:lnTo>
                      <a:pt x="10" y="89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16" name="Freeform 35"/>
              <p:cNvSpPr/>
              <p:nvPr/>
            </p:nvSpPr>
            <p:spPr bwMode="auto">
              <a:xfrm>
                <a:off x="4656138" y="1431926"/>
                <a:ext cx="139700" cy="109538"/>
              </a:xfrm>
              <a:custGeom>
                <a:avLst/>
                <a:gdLst>
                  <a:gd name="T0" fmla="*/ 0 w 88"/>
                  <a:gd name="T1" fmla="*/ 59 h 69"/>
                  <a:gd name="T2" fmla="*/ 31 w 88"/>
                  <a:gd name="T3" fmla="*/ 69 h 69"/>
                  <a:gd name="T4" fmla="*/ 88 w 88"/>
                  <a:gd name="T5" fmla="*/ 10 h 69"/>
                  <a:gd name="T6" fmla="*/ 58 w 88"/>
                  <a:gd name="T7" fmla="*/ 0 h 69"/>
                  <a:gd name="T8" fmla="*/ 0 w 88"/>
                  <a:gd name="T9" fmla="*/ 5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69">
                    <a:moveTo>
                      <a:pt x="0" y="59"/>
                    </a:moveTo>
                    <a:lnTo>
                      <a:pt x="31" y="69"/>
                    </a:lnTo>
                    <a:lnTo>
                      <a:pt x="88" y="10"/>
                    </a:lnTo>
                    <a:lnTo>
                      <a:pt x="58" y="0"/>
                    </a:lnTo>
                    <a:lnTo>
                      <a:pt x="0" y="59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17" name="Line 36"/>
              <p:cNvSpPr>
                <a:spLocks noChangeShapeType="1"/>
              </p:cNvSpPr>
              <p:nvPr/>
            </p:nvSpPr>
            <p:spPr bwMode="auto">
              <a:xfrm flipV="1">
                <a:off x="4452938" y="1419226"/>
                <a:ext cx="309563" cy="30956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847773" y="2377988"/>
            <a:ext cx="940924" cy="940924"/>
            <a:chOff x="6507806" y="2284204"/>
            <a:chExt cx="940924" cy="940924"/>
          </a:xfrm>
          <a:solidFill>
            <a:schemeClr val="bg2">
              <a:lumMod val="75000"/>
            </a:schemeClr>
          </a:solidFill>
        </p:grpSpPr>
        <p:sp>
          <p:nvSpPr>
            <p:cNvPr id="19" name="타원 16"/>
            <p:cNvSpPr/>
            <p:nvPr/>
          </p:nvSpPr>
          <p:spPr>
            <a:xfrm>
              <a:off x="6507806" y="2284204"/>
              <a:ext cx="940924" cy="940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dirty="0"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  <p:grpSp>
          <p:nvGrpSpPr>
            <p:cNvPr id="20" name="Group 49"/>
            <p:cNvGrpSpPr/>
            <p:nvPr/>
          </p:nvGrpSpPr>
          <p:grpSpPr>
            <a:xfrm>
              <a:off x="6761294" y="2457155"/>
              <a:ext cx="466526" cy="477348"/>
              <a:chOff x="4157663" y="4646614"/>
              <a:chExt cx="615950" cy="630237"/>
            </a:xfrm>
            <a:grpFill/>
          </p:grpSpPr>
          <p:sp>
            <p:nvSpPr>
              <p:cNvPr id="21" name="Freeform 314"/>
              <p:cNvSpPr/>
              <p:nvPr/>
            </p:nvSpPr>
            <p:spPr bwMode="auto">
              <a:xfrm>
                <a:off x="4383088" y="4735514"/>
                <a:ext cx="168275" cy="131763"/>
              </a:xfrm>
              <a:custGeom>
                <a:avLst/>
                <a:gdLst>
                  <a:gd name="T0" fmla="*/ 106 w 106"/>
                  <a:gd name="T1" fmla="*/ 83 h 83"/>
                  <a:gd name="T2" fmla="*/ 106 w 106"/>
                  <a:gd name="T3" fmla="*/ 83 h 83"/>
                  <a:gd name="T4" fmla="*/ 106 w 106"/>
                  <a:gd name="T5" fmla="*/ 24 h 83"/>
                  <a:gd name="T6" fmla="*/ 106 w 106"/>
                  <a:gd name="T7" fmla="*/ 24 h 83"/>
                  <a:gd name="T8" fmla="*/ 105 w 106"/>
                  <a:gd name="T9" fmla="*/ 18 h 83"/>
                  <a:gd name="T10" fmla="*/ 102 w 106"/>
                  <a:gd name="T11" fmla="*/ 13 h 83"/>
                  <a:gd name="T12" fmla="*/ 98 w 106"/>
                  <a:gd name="T13" fmla="*/ 8 h 83"/>
                  <a:gd name="T14" fmla="*/ 93 w 106"/>
                  <a:gd name="T15" fmla="*/ 6 h 83"/>
                  <a:gd name="T16" fmla="*/ 93 w 106"/>
                  <a:gd name="T17" fmla="*/ 6 h 83"/>
                  <a:gd name="T18" fmla="*/ 83 w 106"/>
                  <a:gd name="T19" fmla="*/ 3 h 83"/>
                  <a:gd name="T20" fmla="*/ 72 w 106"/>
                  <a:gd name="T21" fmla="*/ 1 h 83"/>
                  <a:gd name="T22" fmla="*/ 62 w 106"/>
                  <a:gd name="T23" fmla="*/ 0 h 83"/>
                  <a:gd name="T24" fmla="*/ 52 w 106"/>
                  <a:gd name="T25" fmla="*/ 0 h 83"/>
                  <a:gd name="T26" fmla="*/ 42 w 106"/>
                  <a:gd name="T27" fmla="*/ 0 h 83"/>
                  <a:gd name="T28" fmla="*/ 32 w 106"/>
                  <a:gd name="T29" fmla="*/ 1 h 83"/>
                  <a:gd name="T30" fmla="*/ 23 w 106"/>
                  <a:gd name="T31" fmla="*/ 3 h 83"/>
                  <a:gd name="T32" fmla="*/ 13 w 106"/>
                  <a:gd name="T33" fmla="*/ 6 h 83"/>
                  <a:gd name="T34" fmla="*/ 13 w 106"/>
                  <a:gd name="T35" fmla="*/ 6 h 83"/>
                  <a:gd name="T36" fmla="*/ 8 w 106"/>
                  <a:gd name="T37" fmla="*/ 8 h 83"/>
                  <a:gd name="T38" fmla="*/ 4 w 106"/>
                  <a:gd name="T39" fmla="*/ 13 h 83"/>
                  <a:gd name="T40" fmla="*/ 1 w 106"/>
                  <a:gd name="T41" fmla="*/ 18 h 83"/>
                  <a:gd name="T42" fmla="*/ 0 w 106"/>
                  <a:gd name="T43" fmla="*/ 24 h 83"/>
                  <a:gd name="T44" fmla="*/ 0 w 106"/>
                  <a:gd name="T45" fmla="*/ 24 h 83"/>
                  <a:gd name="T46" fmla="*/ 0 w 106"/>
                  <a:gd name="T47" fmla="*/ 83 h 83"/>
                  <a:gd name="T48" fmla="*/ 106 w 106"/>
                  <a:gd name="T4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83">
                    <a:moveTo>
                      <a:pt x="106" y="83"/>
                    </a:moveTo>
                    <a:lnTo>
                      <a:pt x="106" y="83"/>
                    </a:lnTo>
                    <a:lnTo>
                      <a:pt x="106" y="24"/>
                    </a:lnTo>
                    <a:lnTo>
                      <a:pt x="106" y="24"/>
                    </a:lnTo>
                    <a:lnTo>
                      <a:pt x="105" y="18"/>
                    </a:lnTo>
                    <a:lnTo>
                      <a:pt x="102" y="13"/>
                    </a:lnTo>
                    <a:lnTo>
                      <a:pt x="98" y="8"/>
                    </a:lnTo>
                    <a:lnTo>
                      <a:pt x="93" y="6"/>
                    </a:lnTo>
                    <a:lnTo>
                      <a:pt x="93" y="6"/>
                    </a:lnTo>
                    <a:lnTo>
                      <a:pt x="83" y="3"/>
                    </a:lnTo>
                    <a:lnTo>
                      <a:pt x="72" y="1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2" y="0"/>
                    </a:lnTo>
                    <a:lnTo>
                      <a:pt x="32" y="1"/>
                    </a:lnTo>
                    <a:lnTo>
                      <a:pt x="23" y="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8" y="8"/>
                    </a:lnTo>
                    <a:lnTo>
                      <a:pt x="4" y="13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83"/>
                    </a:lnTo>
                    <a:lnTo>
                      <a:pt x="106" y="83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22" name="Freeform 315"/>
              <p:cNvSpPr/>
              <p:nvPr/>
            </p:nvSpPr>
            <p:spPr bwMode="auto">
              <a:xfrm>
                <a:off x="4424363" y="4646614"/>
                <a:ext cx="84138" cy="87313"/>
              </a:xfrm>
              <a:custGeom>
                <a:avLst/>
                <a:gdLst>
                  <a:gd name="T0" fmla="*/ 53 w 53"/>
                  <a:gd name="T1" fmla="*/ 27 h 55"/>
                  <a:gd name="T2" fmla="*/ 53 w 53"/>
                  <a:gd name="T3" fmla="*/ 27 h 55"/>
                  <a:gd name="T4" fmla="*/ 53 w 53"/>
                  <a:gd name="T5" fmla="*/ 34 h 55"/>
                  <a:gd name="T6" fmla="*/ 51 w 53"/>
                  <a:gd name="T7" fmla="*/ 39 h 55"/>
                  <a:gd name="T8" fmla="*/ 48 w 53"/>
                  <a:gd name="T9" fmla="*/ 43 h 55"/>
                  <a:gd name="T10" fmla="*/ 45 w 53"/>
                  <a:gd name="T11" fmla="*/ 47 h 55"/>
                  <a:gd name="T12" fmla="*/ 41 w 53"/>
                  <a:gd name="T13" fmla="*/ 50 h 55"/>
                  <a:gd name="T14" fmla="*/ 37 w 53"/>
                  <a:gd name="T15" fmla="*/ 53 h 55"/>
                  <a:gd name="T16" fmla="*/ 32 w 53"/>
                  <a:gd name="T17" fmla="*/ 54 h 55"/>
                  <a:gd name="T18" fmla="*/ 26 w 53"/>
                  <a:gd name="T19" fmla="*/ 55 h 55"/>
                  <a:gd name="T20" fmla="*/ 26 w 53"/>
                  <a:gd name="T21" fmla="*/ 55 h 55"/>
                  <a:gd name="T22" fmla="*/ 21 w 53"/>
                  <a:gd name="T23" fmla="*/ 54 h 55"/>
                  <a:gd name="T24" fmla="*/ 16 w 53"/>
                  <a:gd name="T25" fmla="*/ 53 h 55"/>
                  <a:gd name="T26" fmla="*/ 11 w 53"/>
                  <a:gd name="T27" fmla="*/ 50 h 55"/>
                  <a:gd name="T28" fmla="*/ 7 w 53"/>
                  <a:gd name="T29" fmla="*/ 47 h 55"/>
                  <a:gd name="T30" fmla="*/ 4 w 53"/>
                  <a:gd name="T31" fmla="*/ 43 h 55"/>
                  <a:gd name="T32" fmla="*/ 2 w 53"/>
                  <a:gd name="T33" fmla="*/ 39 h 55"/>
                  <a:gd name="T34" fmla="*/ 0 w 53"/>
                  <a:gd name="T35" fmla="*/ 34 h 55"/>
                  <a:gd name="T36" fmla="*/ 0 w 53"/>
                  <a:gd name="T37" fmla="*/ 27 h 55"/>
                  <a:gd name="T38" fmla="*/ 0 w 53"/>
                  <a:gd name="T39" fmla="*/ 27 h 55"/>
                  <a:gd name="T40" fmla="*/ 0 w 53"/>
                  <a:gd name="T41" fmla="*/ 22 h 55"/>
                  <a:gd name="T42" fmla="*/ 2 w 53"/>
                  <a:gd name="T43" fmla="*/ 17 h 55"/>
                  <a:gd name="T44" fmla="*/ 4 w 53"/>
                  <a:gd name="T45" fmla="*/ 12 h 55"/>
                  <a:gd name="T46" fmla="*/ 7 w 53"/>
                  <a:gd name="T47" fmla="*/ 8 h 55"/>
                  <a:gd name="T48" fmla="*/ 11 w 53"/>
                  <a:gd name="T49" fmla="*/ 5 h 55"/>
                  <a:gd name="T50" fmla="*/ 16 w 53"/>
                  <a:gd name="T51" fmla="*/ 2 h 55"/>
                  <a:gd name="T52" fmla="*/ 21 w 53"/>
                  <a:gd name="T53" fmla="*/ 1 h 55"/>
                  <a:gd name="T54" fmla="*/ 26 w 53"/>
                  <a:gd name="T55" fmla="*/ 0 h 55"/>
                  <a:gd name="T56" fmla="*/ 26 w 53"/>
                  <a:gd name="T57" fmla="*/ 0 h 55"/>
                  <a:gd name="T58" fmla="*/ 32 w 53"/>
                  <a:gd name="T59" fmla="*/ 1 h 55"/>
                  <a:gd name="T60" fmla="*/ 37 w 53"/>
                  <a:gd name="T61" fmla="*/ 2 h 55"/>
                  <a:gd name="T62" fmla="*/ 41 w 53"/>
                  <a:gd name="T63" fmla="*/ 5 h 55"/>
                  <a:gd name="T64" fmla="*/ 45 w 53"/>
                  <a:gd name="T65" fmla="*/ 8 h 55"/>
                  <a:gd name="T66" fmla="*/ 48 w 53"/>
                  <a:gd name="T67" fmla="*/ 12 h 55"/>
                  <a:gd name="T68" fmla="*/ 51 w 53"/>
                  <a:gd name="T69" fmla="*/ 17 h 55"/>
                  <a:gd name="T70" fmla="*/ 53 w 53"/>
                  <a:gd name="T71" fmla="*/ 22 h 55"/>
                  <a:gd name="T72" fmla="*/ 53 w 53"/>
                  <a:gd name="T73" fmla="*/ 27 h 55"/>
                  <a:gd name="T74" fmla="*/ 53 w 53"/>
                  <a:gd name="T7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55">
                    <a:moveTo>
                      <a:pt x="53" y="27"/>
                    </a:moveTo>
                    <a:lnTo>
                      <a:pt x="53" y="27"/>
                    </a:lnTo>
                    <a:lnTo>
                      <a:pt x="53" y="34"/>
                    </a:lnTo>
                    <a:lnTo>
                      <a:pt x="51" y="39"/>
                    </a:lnTo>
                    <a:lnTo>
                      <a:pt x="48" y="43"/>
                    </a:lnTo>
                    <a:lnTo>
                      <a:pt x="45" y="47"/>
                    </a:lnTo>
                    <a:lnTo>
                      <a:pt x="41" y="50"/>
                    </a:lnTo>
                    <a:lnTo>
                      <a:pt x="37" y="53"/>
                    </a:lnTo>
                    <a:lnTo>
                      <a:pt x="32" y="54"/>
                    </a:lnTo>
                    <a:lnTo>
                      <a:pt x="26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6" y="53"/>
                    </a:lnTo>
                    <a:lnTo>
                      <a:pt x="11" y="50"/>
                    </a:lnTo>
                    <a:lnTo>
                      <a:pt x="7" y="47"/>
                    </a:lnTo>
                    <a:lnTo>
                      <a:pt x="4" y="43"/>
                    </a:lnTo>
                    <a:lnTo>
                      <a:pt x="2" y="39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7" y="8"/>
                    </a:lnTo>
                    <a:lnTo>
                      <a:pt x="11" y="5"/>
                    </a:lnTo>
                    <a:lnTo>
                      <a:pt x="16" y="2"/>
                    </a:lnTo>
                    <a:lnTo>
                      <a:pt x="21" y="1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2" y="1"/>
                    </a:lnTo>
                    <a:lnTo>
                      <a:pt x="37" y="2"/>
                    </a:lnTo>
                    <a:lnTo>
                      <a:pt x="41" y="5"/>
                    </a:lnTo>
                    <a:lnTo>
                      <a:pt x="45" y="8"/>
                    </a:lnTo>
                    <a:lnTo>
                      <a:pt x="48" y="12"/>
                    </a:lnTo>
                    <a:lnTo>
                      <a:pt x="51" y="17"/>
                    </a:lnTo>
                    <a:lnTo>
                      <a:pt x="53" y="22"/>
                    </a:lnTo>
                    <a:lnTo>
                      <a:pt x="53" y="27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23" name="Line 316"/>
              <p:cNvSpPr>
                <a:spLocks noChangeShapeType="1"/>
              </p:cNvSpPr>
              <p:nvPr/>
            </p:nvSpPr>
            <p:spPr bwMode="auto">
              <a:xfrm>
                <a:off x="4421188" y="4779964"/>
                <a:ext cx="0" cy="85725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24" name="Line 317"/>
              <p:cNvSpPr>
                <a:spLocks noChangeShapeType="1"/>
              </p:cNvSpPr>
              <p:nvPr/>
            </p:nvSpPr>
            <p:spPr bwMode="auto">
              <a:xfrm>
                <a:off x="4511675" y="4779964"/>
                <a:ext cx="0" cy="85725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25" name="Freeform 318"/>
              <p:cNvSpPr/>
              <p:nvPr/>
            </p:nvSpPr>
            <p:spPr bwMode="auto">
              <a:xfrm>
                <a:off x="4383088" y="5143501"/>
                <a:ext cx="168275" cy="133350"/>
              </a:xfrm>
              <a:custGeom>
                <a:avLst/>
                <a:gdLst>
                  <a:gd name="T0" fmla="*/ 106 w 106"/>
                  <a:gd name="T1" fmla="*/ 84 h 84"/>
                  <a:gd name="T2" fmla="*/ 106 w 106"/>
                  <a:gd name="T3" fmla="*/ 84 h 84"/>
                  <a:gd name="T4" fmla="*/ 106 w 106"/>
                  <a:gd name="T5" fmla="*/ 24 h 84"/>
                  <a:gd name="T6" fmla="*/ 106 w 106"/>
                  <a:gd name="T7" fmla="*/ 24 h 84"/>
                  <a:gd name="T8" fmla="*/ 105 w 106"/>
                  <a:gd name="T9" fmla="*/ 18 h 84"/>
                  <a:gd name="T10" fmla="*/ 102 w 106"/>
                  <a:gd name="T11" fmla="*/ 13 h 84"/>
                  <a:gd name="T12" fmla="*/ 98 w 106"/>
                  <a:gd name="T13" fmla="*/ 8 h 84"/>
                  <a:gd name="T14" fmla="*/ 93 w 106"/>
                  <a:gd name="T15" fmla="*/ 6 h 84"/>
                  <a:gd name="T16" fmla="*/ 93 w 106"/>
                  <a:gd name="T17" fmla="*/ 6 h 84"/>
                  <a:gd name="T18" fmla="*/ 83 w 106"/>
                  <a:gd name="T19" fmla="*/ 3 h 84"/>
                  <a:gd name="T20" fmla="*/ 72 w 106"/>
                  <a:gd name="T21" fmla="*/ 1 h 84"/>
                  <a:gd name="T22" fmla="*/ 62 w 106"/>
                  <a:gd name="T23" fmla="*/ 0 h 84"/>
                  <a:gd name="T24" fmla="*/ 52 w 106"/>
                  <a:gd name="T25" fmla="*/ 0 h 84"/>
                  <a:gd name="T26" fmla="*/ 42 w 106"/>
                  <a:gd name="T27" fmla="*/ 0 h 84"/>
                  <a:gd name="T28" fmla="*/ 32 w 106"/>
                  <a:gd name="T29" fmla="*/ 1 h 84"/>
                  <a:gd name="T30" fmla="*/ 23 w 106"/>
                  <a:gd name="T31" fmla="*/ 3 h 84"/>
                  <a:gd name="T32" fmla="*/ 13 w 106"/>
                  <a:gd name="T33" fmla="*/ 6 h 84"/>
                  <a:gd name="T34" fmla="*/ 13 w 106"/>
                  <a:gd name="T35" fmla="*/ 6 h 84"/>
                  <a:gd name="T36" fmla="*/ 8 w 106"/>
                  <a:gd name="T37" fmla="*/ 8 h 84"/>
                  <a:gd name="T38" fmla="*/ 4 w 106"/>
                  <a:gd name="T39" fmla="*/ 13 h 84"/>
                  <a:gd name="T40" fmla="*/ 1 w 106"/>
                  <a:gd name="T41" fmla="*/ 18 h 84"/>
                  <a:gd name="T42" fmla="*/ 0 w 106"/>
                  <a:gd name="T43" fmla="*/ 24 h 84"/>
                  <a:gd name="T44" fmla="*/ 0 w 106"/>
                  <a:gd name="T45" fmla="*/ 24 h 84"/>
                  <a:gd name="T46" fmla="*/ 0 w 106"/>
                  <a:gd name="T47" fmla="*/ 84 h 84"/>
                  <a:gd name="T48" fmla="*/ 106 w 106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84">
                    <a:moveTo>
                      <a:pt x="106" y="84"/>
                    </a:moveTo>
                    <a:lnTo>
                      <a:pt x="106" y="84"/>
                    </a:lnTo>
                    <a:lnTo>
                      <a:pt x="106" y="24"/>
                    </a:lnTo>
                    <a:lnTo>
                      <a:pt x="106" y="24"/>
                    </a:lnTo>
                    <a:lnTo>
                      <a:pt x="105" y="18"/>
                    </a:lnTo>
                    <a:lnTo>
                      <a:pt x="102" y="13"/>
                    </a:lnTo>
                    <a:lnTo>
                      <a:pt x="98" y="8"/>
                    </a:lnTo>
                    <a:lnTo>
                      <a:pt x="93" y="6"/>
                    </a:lnTo>
                    <a:lnTo>
                      <a:pt x="93" y="6"/>
                    </a:lnTo>
                    <a:lnTo>
                      <a:pt x="83" y="3"/>
                    </a:lnTo>
                    <a:lnTo>
                      <a:pt x="72" y="1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2" y="0"/>
                    </a:lnTo>
                    <a:lnTo>
                      <a:pt x="32" y="1"/>
                    </a:lnTo>
                    <a:lnTo>
                      <a:pt x="23" y="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8" y="8"/>
                    </a:lnTo>
                    <a:lnTo>
                      <a:pt x="4" y="13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84"/>
                    </a:lnTo>
                    <a:lnTo>
                      <a:pt x="106" y="84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26" name="Freeform 319"/>
              <p:cNvSpPr/>
              <p:nvPr/>
            </p:nvSpPr>
            <p:spPr bwMode="auto">
              <a:xfrm>
                <a:off x="4424363" y="5056189"/>
                <a:ext cx="84138" cy="85725"/>
              </a:xfrm>
              <a:custGeom>
                <a:avLst/>
                <a:gdLst>
                  <a:gd name="T0" fmla="*/ 53 w 53"/>
                  <a:gd name="T1" fmla="*/ 27 h 54"/>
                  <a:gd name="T2" fmla="*/ 53 w 53"/>
                  <a:gd name="T3" fmla="*/ 27 h 54"/>
                  <a:gd name="T4" fmla="*/ 52 w 53"/>
                  <a:gd name="T5" fmla="*/ 33 h 54"/>
                  <a:gd name="T6" fmla="*/ 51 w 53"/>
                  <a:gd name="T7" fmla="*/ 38 h 54"/>
                  <a:gd name="T8" fmla="*/ 48 w 53"/>
                  <a:gd name="T9" fmla="*/ 42 h 54"/>
                  <a:gd name="T10" fmla="*/ 45 w 53"/>
                  <a:gd name="T11" fmla="*/ 46 h 54"/>
                  <a:gd name="T12" fmla="*/ 41 w 53"/>
                  <a:gd name="T13" fmla="*/ 49 h 54"/>
                  <a:gd name="T14" fmla="*/ 37 w 53"/>
                  <a:gd name="T15" fmla="*/ 52 h 54"/>
                  <a:gd name="T16" fmla="*/ 32 w 53"/>
                  <a:gd name="T17" fmla="*/ 53 h 54"/>
                  <a:gd name="T18" fmla="*/ 26 w 53"/>
                  <a:gd name="T19" fmla="*/ 54 h 54"/>
                  <a:gd name="T20" fmla="*/ 26 w 53"/>
                  <a:gd name="T21" fmla="*/ 54 h 54"/>
                  <a:gd name="T22" fmla="*/ 21 w 53"/>
                  <a:gd name="T23" fmla="*/ 53 h 54"/>
                  <a:gd name="T24" fmla="*/ 16 w 53"/>
                  <a:gd name="T25" fmla="*/ 52 h 54"/>
                  <a:gd name="T26" fmla="*/ 11 w 53"/>
                  <a:gd name="T27" fmla="*/ 49 h 54"/>
                  <a:gd name="T28" fmla="*/ 7 w 53"/>
                  <a:gd name="T29" fmla="*/ 46 h 54"/>
                  <a:gd name="T30" fmla="*/ 4 w 53"/>
                  <a:gd name="T31" fmla="*/ 42 h 54"/>
                  <a:gd name="T32" fmla="*/ 2 w 53"/>
                  <a:gd name="T33" fmla="*/ 38 h 54"/>
                  <a:gd name="T34" fmla="*/ 0 w 53"/>
                  <a:gd name="T35" fmla="*/ 33 h 54"/>
                  <a:gd name="T36" fmla="*/ 0 w 53"/>
                  <a:gd name="T37" fmla="*/ 27 h 54"/>
                  <a:gd name="T38" fmla="*/ 0 w 53"/>
                  <a:gd name="T39" fmla="*/ 27 h 54"/>
                  <a:gd name="T40" fmla="*/ 0 w 53"/>
                  <a:gd name="T41" fmla="*/ 22 h 54"/>
                  <a:gd name="T42" fmla="*/ 2 w 53"/>
                  <a:gd name="T43" fmla="*/ 17 h 54"/>
                  <a:gd name="T44" fmla="*/ 4 w 53"/>
                  <a:gd name="T45" fmla="*/ 12 h 54"/>
                  <a:gd name="T46" fmla="*/ 7 w 53"/>
                  <a:gd name="T47" fmla="*/ 8 h 54"/>
                  <a:gd name="T48" fmla="*/ 11 w 53"/>
                  <a:gd name="T49" fmla="*/ 5 h 54"/>
                  <a:gd name="T50" fmla="*/ 16 w 53"/>
                  <a:gd name="T51" fmla="*/ 2 h 54"/>
                  <a:gd name="T52" fmla="*/ 21 w 53"/>
                  <a:gd name="T53" fmla="*/ 1 h 54"/>
                  <a:gd name="T54" fmla="*/ 26 w 53"/>
                  <a:gd name="T55" fmla="*/ 0 h 54"/>
                  <a:gd name="T56" fmla="*/ 26 w 53"/>
                  <a:gd name="T57" fmla="*/ 0 h 54"/>
                  <a:gd name="T58" fmla="*/ 32 w 53"/>
                  <a:gd name="T59" fmla="*/ 1 h 54"/>
                  <a:gd name="T60" fmla="*/ 37 w 53"/>
                  <a:gd name="T61" fmla="*/ 2 h 54"/>
                  <a:gd name="T62" fmla="*/ 41 w 53"/>
                  <a:gd name="T63" fmla="*/ 5 h 54"/>
                  <a:gd name="T64" fmla="*/ 45 w 53"/>
                  <a:gd name="T65" fmla="*/ 8 h 54"/>
                  <a:gd name="T66" fmla="*/ 48 w 53"/>
                  <a:gd name="T67" fmla="*/ 12 h 54"/>
                  <a:gd name="T68" fmla="*/ 51 w 53"/>
                  <a:gd name="T69" fmla="*/ 17 h 54"/>
                  <a:gd name="T70" fmla="*/ 52 w 53"/>
                  <a:gd name="T71" fmla="*/ 22 h 54"/>
                  <a:gd name="T72" fmla="*/ 53 w 53"/>
                  <a:gd name="T73" fmla="*/ 27 h 54"/>
                  <a:gd name="T74" fmla="*/ 53 w 53"/>
                  <a:gd name="T75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54">
                    <a:moveTo>
                      <a:pt x="53" y="27"/>
                    </a:moveTo>
                    <a:lnTo>
                      <a:pt x="53" y="27"/>
                    </a:lnTo>
                    <a:lnTo>
                      <a:pt x="52" y="33"/>
                    </a:lnTo>
                    <a:lnTo>
                      <a:pt x="51" y="38"/>
                    </a:lnTo>
                    <a:lnTo>
                      <a:pt x="48" y="42"/>
                    </a:lnTo>
                    <a:lnTo>
                      <a:pt x="45" y="46"/>
                    </a:lnTo>
                    <a:lnTo>
                      <a:pt x="41" y="49"/>
                    </a:lnTo>
                    <a:lnTo>
                      <a:pt x="37" y="52"/>
                    </a:lnTo>
                    <a:lnTo>
                      <a:pt x="32" y="53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1" y="53"/>
                    </a:lnTo>
                    <a:lnTo>
                      <a:pt x="16" y="52"/>
                    </a:lnTo>
                    <a:lnTo>
                      <a:pt x="11" y="49"/>
                    </a:lnTo>
                    <a:lnTo>
                      <a:pt x="7" y="46"/>
                    </a:lnTo>
                    <a:lnTo>
                      <a:pt x="4" y="42"/>
                    </a:lnTo>
                    <a:lnTo>
                      <a:pt x="2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7" y="8"/>
                    </a:lnTo>
                    <a:lnTo>
                      <a:pt x="11" y="5"/>
                    </a:lnTo>
                    <a:lnTo>
                      <a:pt x="16" y="2"/>
                    </a:lnTo>
                    <a:lnTo>
                      <a:pt x="21" y="1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2" y="1"/>
                    </a:lnTo>
                    <a:lnTo>
                      <a:pt x="37" y="2"/>
                    </a:lnTo>
                    <a:lnTo>
                      <a:pt x="41" y="5"/>
                    </a:lnTo>
                    <a:lnTo>
                      <a:pt x="45" y="8"/>
                    </a:lnTo>
                    <a:lnTo>
                      <a:pt x="48" y="12"/>
                    </a:lnTo>
                    <a:lnTo>
                      <a:pt x="51" y="17"/>
                    </a:lnTo>
                    <a:lnTo>
                      <a:pt x="52" y="22"/>
                    </a:lnTo>
                    <a:lnTo>
                      <a:pt x="53" y="27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27" name="Line 320"/>
              <p:cNvSpPr>
                <a:spLocks noChangeShapeType="1"/>
              </p:cNvSpPr>
              <p:nvPr/>
            </p:nvSpPr>
            <p:spPr bwMode="auto">
              <a:xfrm>
                <a:off x="4421188" y="5187951"/>
                <a:ext cx="0" cy="8731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28" name="Line 321"/>
              <p:cNvSpPr>
                <a:spLocks noChangeShapeType="1"/>
              </p:cNvSpPr>
              <p:nvPr/>
            </p:nvSpPr>
            <p:spPr bwMode="auto">
              <a:xfrm>
                <a:off x="4511675" y="5187951"/>
                <a:ext cx="0" cy="8731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29" name="Freeform 322"/>
              <p:cNvSpPr/>
              <p:nvPr/>
            </p:nvSpPr>
            <p:spPr bwMode="auto">
              <a:xfrm>
                <a:off x="4157663" y="5143501"/>
                <a:ext cx="168275" cy="133350"/>
              </a:xfrm>
              <a:custGeom>
                <a:avLst/>
                <a:gdLst>
                  <a:gd name="T0" fmla="*/ 106 w 106"/>
                  <a:gd name="T1" fmla="*/ 84 h 84"/>
                  <a:gd name="T2" fmla="*/ 106 w 106"/>
                  <a:gd name="T3" fmla="*/ 84 h 84"/>
                  <a:gd name="T4" fmla="*/ 106 w 106"/>
                  <a:gd name="T5" fmla="*/ 24 h 84"/>
                  <a:gd name="T6" fmla="*/ 106 w 106"/>
                  <a:gd name="T7" fmla="*/ 24 h 84"/>
                  <a:gd name="T8" fmla="*/ 105 w 106"/>
                  <a:gd name="T9" fmla="*/ 18 h 84"/>
                  <a:gd name="T10" fmla="*/ 103 w 106"/>
                  <a:gd name="T11" fmla="*/ 13 h 84"/>
                  <a:gd name="T12" fmla="*/ 98 w 106"/>
                  <a:gd name="T13" fmla="*/ 8 h 84"/>
                  <a:gd name="T14" fmla="*/ 93 w 106"/>
                  <a:gd name="T15" fmla="*/ 6 h 84"/>
                  <a:gd name="T16" fmla="*/ 93 w 106"/>
                  <a:gd name="T17" fmla="*/ 6 h 84"/>
                  <a:gd name="T18" fmla="*/ 83 w 106"/>
                  <a:gd name="T19" fmla="*/ 3 h 84"/>
                  <a:gd name="T20" fmla="*/ 74 w 106"/>
                  <a:gd name="T21" fmla="*/ 1 h 84"/>
                  <a:gd name="T22" fmla="*/ 64 w 106"/>
                  <a:gd name="T23" fmla="*/ 0 h 84"/>
                  <a:gd name="T24" fmla="*/ 54 w 106"/>
                  <a:gd name="T25" fmla="*/ 0 h 84"/>
                  <a:gd name="T26" fmla="*/ 44 w 106"/>
                  <a:gd name="T27" fmla="*/ 0 h 84"/>
                  <a:gd name="T28" fmla="*/ 34 w 106"/>
                  <a:gd name="T29" fmla="*/ 1 h 84"/>
                  <a:gd name="T30" fmla="*/ 24 w 106"/>
                  <a:gd name="T31" fmla="*/ 3 h 84"/>
                  <a:gd name="T32" fmla="*/ 14 w 106"/>
                  <a:gd name="T33" fmla="*/ 6 h 84"/>
                  <a:gd name="T34" fmla="*/ 14 w 106"/>
                  <a:gd name="T35" fmla="*/ 6 h 84"/>
                  <a:gd name="T36" fmla="*/ 8 w 106"/>
                  <a:gd name="T37" fmla="*/ 8 h 84"/>
                  <a:gd name="T38" fmla="*/ 4 w 106"/>
                  <a:gd name="T39" fmla="*/ 13 h 84"/>
                  <a:gd name="T40" fmla="*/ 1 w 106"/>
                  <a:gd name="T41" fmla="*/ 18 h 84"/>
                  <a:gd name="T42" fmla="*/ 0 w 106"/>
                  <a:gd name="T43" fmla="*/ 24 h 84"/>
                  <a:gd name="T44" fmla="*/ 0 w 106"/>
                  <a:gd name="T45" fmla="*/ 24 h 84"/>
                  <a:gd name="T46" fmla="*/ 0 w 106"/>
                  <a:gd name="T47" fmla="*/ 84 h 84"/>
                  <a:gd name="T48" fmla="*/ 106 w 106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84">
                    <a:moveTo>
                      <a:pt x="106" y="84"/>
                    </a:moveTo>
                    <a:lnTo>
                      <a:pt x="106" y="84"/>
                    </a:lnTo>
                    <a:lnTo>
                      <a:pt x="106" y="24"/>
                    </a:lnTo>
                    <a:lnTo>
                      <a:pt x="106" y="24"/>
                    </a:lnTo>
                    <a:lnTo>
                      <a:pt x="105" y="18"/>
                    </a:lnTo>
                    <a:lnTo>
                      <a:pt x="103" y="13"/>
                    </a:lnTo>
                    <a:lnTo>
                      <a:pt x="98" y="8"/>
                    </a:lnTo>
                    <a:lnTo>
                      <a:pt x="93" y="6"/>
                    </a:lnTo>
                    <a:lnTo>
                      <a:pt x="93" y="6"/>
                    </a:lnTo>
                    <a:lnTo>
                      <a:pt x="83" y="3"/>
                    </a:lnTo>
                    <a:lnTo>
                      <a:pt x="74" y="1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4" y="1"/>
                    </a:lnTo>
                    <a:lnTo>
                      <a:pt x="24" y="3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8"/>
                    </a:lnTo>
                    <a:lnTo>
                      <a:pt x="4" y="13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84"/>
                    </a:lnTo>
                    <a:lnTo>
                      <a:pt x="106" y="84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0" name="Freeform 323"/>
              <p:cNvSpPr/>
              <p:nvPr/>
            </p:nvSpPr>
            <p:spPr bwMode="auto">
              <a:xfrm>
                <a:off x="4200525" y="5056189"/>
                <a:ext cx="85725" cy="85725"/>
              </a:xfrm>
              <a:custGeom>
                <a:avLst/>
                <a:gdLst>
                  <a:gd name="T0" fmla="*/ 54 w 54"/>
                  <a:gd name="T1" fmla="*/ 27 h 54"/>
                  <a:gd name="T2" fmla="*/ 54 w 54"/>
                  <a:gd name="T3" fmla="*/ 27 h 54"/>
                  <a:gd name="T4" fmla="*/ 53 w 54"/>
                  <a:gd name="T5" fmla="*/ 33 h 54"/>
                  <a:gd name="T6" fmla="*/ 51 w 54"/>
                  <a:gd name="T7" fmla="*/ 38 h 54"/>
                  <a:gd name="T8" fmla="*/ 49 w 54"/>
                  <a:gd name="T9" fmla="*/ 42 h 54"/>
                  <a:gd name="T10" fmla="*/ 46 w 54"/>
                  <a:gd name="T11" fmla="*/ 46 h 54"/>
                  <a:gd name="T12" fmla="*/ 42 w 54"/>
                  <a:gd name="T13" fmla="*/ 49 h 54"/>
                  <a:gd name="T14" fmla="*/ 37 w 54"/>
                  <a:gd name="T15" fmla="*/ 52 h 54"/>
                  <a:gd name="T16" fmla="*/ 32 w 54"/>
                  <a:gd name="T17" fmla="*/ 53 h 54"/>
                  <a:gd name="T18" fmla="*/ 27 w 54"/>
                  <a:gd name="T19" fmla="*/ 54 h 54"/>
                  <a:gd name="T20" fmla="*/ 27 w 54"/>
                  <a:gd name="T21" fmla="*/ 54 h 54"/>
                  <a:gd name="T22" fmla="*/ 21 w 54"/>
                  <a:gd name="T23" fmla="*/ 53 h 54"/>
                  <a:gd name="T24" fmla="*/ 16 w 54"/>
                  <a:gd name="T25" fmla="*/ 52 h 54"/>
                  <a:gd name="T26" fmla="*/ 12 w 54"/>
                  <a:gd name="T27" fmla="*/ 49 h 54"/>
                  <a:gd name="T28" fmla="*/ 8 w 54"/>
                  <a:gd name="T29" fmla="*/ 46 h 54"/>
                  <a:gd name="T30" fmla="*/ 5 w 54"/>
                  <a:gd name="T31" fmla="*/ 42 h 54"/>
                  <a:gd name="T32" fmla="*/ 2 w 54"/>
                  <a:gd name="T33" fmla="*/ 38 h 54"/>
                  <a:gd name="T34" fmla="*/ 1 w 54"/>
                  <a:gd name="T35" fmla="*/ 33 h 54"/>
                  <a:gd name="T36" fmla="*/ 0 w 54"/>
                  <a:gd name="T37" fmla="*/ 27 h 54"/>
                  <a:gd name="T38" fmla="*/ 0 w 54"/>
                  <a:gd name="T39" fmla="*/ 27 h 54"/>
                  <a:gd name="T40" fmla="*/ 1 w 54"/>
                  <a:gd name="T41" fmla="*/ 22 h 54"/>
                  <a:gd name="T42" fmla="*/ 2 w 54"/>
                  <a:gd name="T43" fmla="*/ 17 h 54"/>
                  <a:gd name="T44" fmla="*/ 5 w 54"/>
                  <a:gd name="T45" fmla="*/ 12 h 54"/>
                  <a:gd name="T46" fmla="*/ 8 w 54"/>
                  <a:gd name="T47" fmla="*/ 8 h 54"/>
                  <a:gd name="T48" fmla="*/ 12 w 54"/>
                  <a:gd name="T49" fmla="*/ 5 h 54"/>
                  <a:gd name="T50" fmla="*/ 16 w 54"/>
                  <a:gd name="T51" fmla="*/ 2 h 54"/>
                  <a:gd name="T52" fmla="*/ 21 w 54"/>
                  <a:gd name="T53" fmla="*/ 1 h 54"/>
                  <a:gd name="T54" fmla="*/ 27 w 54"/>
                  <a:gd name="T55" fmla="*/ 0 h 54"/>
                  <a:gd name="T56" fmla="*/ 27 w 54"/>
                  <a:gd name="T57" fmla="*/ 0 h 54"/>
                  <a:gd name="T58" fmla="*/ 32 w 54"/>
                  <a:gd name="T59" fmla="*/ 1 h 54"/>
                  <a:gd name="T60" fmla="*/ 37 w 54"/>
                  <a:gd name="T61" fmla="*/ 2 h 54"/>
                  <a:gd name="T62" fmla="*/ 42 w 54"/>
                  <a:gd name="T63" fmla="*/ 5 h 54"/>
                  <a:gd name="T64" fmla="*/ 46 w 54"/>
                  <a:gd name="T65" fmla="*/ 8 h 54"/>
                  <a:gd name="T66" fmla="*/ 49 w 54"/>
                  <a:gd name="T67" fmla="*/ 12 h 54"/>
                  <a:gd name="T68" fmla="*/ 51 w 54"/>
                  <a:gd name="T69" fmla="*/ 17 h 54"/>
                  <a:gd name="T70" fmla="*/ 53 w 54"/>
                  <a:gd name="T71" fmla="*/ 22 h 54"/>
                  <a:gd name="T72" fmla="*/ 54 w 54"/>
                  <a:gd name="T73" fmla="*/ 27 h 54"/>
                  <a:gd name="T74" fmla="*/ 54 w 54"/>
                  <a:gd name="T75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4" h="54">
                    <a:moveTo>
                      <a:pt x="54" y="27"/>
                    </a:moveTo>
                    <a:lnTo>
                      <a:pt x="54" y="27"/>
                    </a:lnTo>
                    <a:lnTo>
                      <a:pt x="53" y="33"/>
                    </a:lnTo>
                    <a:lnTo>
                      <a:pt x="51" y="38"/>
                    </a:lnTo>
                    <a:lnTo>
                      <a:pt x="49" y="42"/>
                    </a:lnTo>
                    <a:lnTo>
                      <a:pt x="46" y="46"/>
                    </a:lnTo>
                    <a:lnTo>
                      <a:pt x="42" y="49"/>
                    </a:lnTo>
                    <a:lnTo>
                      <a:pt x="37" y="52"/>
                    </a:lnTo>
                    <a:lnTo>
                      <a:pt x="32" y="53"/>
                    </a:lnTo>
                    <a:lnTo>
                      <a:pt x="27" y="54"/>
                    </a:lnTo>
                    <a:lnTo>
                      <a:pt x="27" y="54"/>
                    </a:lnTo>
                    <a:lnTo>
                      <a:pt x="21" y="53"/>
                    </a:lnTo>
                    <a:lnTo>
                      <a:pt x="16" y="52"/>
                    </a:lnTo>
                    <a:lnTo>
                      <a:pt x="12" y="49"/>
                    </a:lnTo>
                    <a:lnTo>
                      <a:pt x="8" y="46"/>
                    </a:lnTo>
                    <a:lnTo>
                      <a:pt x="5" y="42"/>
                    </a:lnTo>
                    <a:lnTo>
                      <a:pt x="2" y="38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2" y="17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6" y="2"/>
                    </a:lnTo>
                    <a:lnTo>
                      <a:pt x="21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2" y="1"/>
                    </a:lnTo>
                    <a:lnTo>
                      <a:pt x="37" y="2"/>
                    </a:lnTo>
                    <a:lnTo>
                      <a:pt x="42" y="5"/>
                    </a:lnTo>
                    <a:lnTo>
                      <a:pt x="46" y="8"/>
                    </a:lnTo>
                    <a:lnTo>
                      <a:pt x="49" y="12"/>
                    </a:lnTo>
                    <a:lnTo>
                      <a:pt x="51" y="17"/>
                    </a:lnTo>
                    <a:lnTo>
                      <a:pt x="53" y="22"/>
                    </a:lnTo>
                    <a:lnTo>
                      <a:pt x="54" y="27"/>
                    </a:lnTo>
                    <a:lnTo>
                      <a:pt x="54" y="27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1" name="Line 324"/>
              <p:cNvSpPr>
                <a:spLocks noChangeShapeType="1"/>
              </p:cNvSpPr>
              <p:nvPr/>
            </p:nvSpPr>
            <p:spPr bwMode="auto">
              <a:xfrm>
                <a:off x="4197350" y="5187951"/>
                <a:ext cx="0" cy="8731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2" name="Line 325"/>
              <p:cNvSpPr>
                <a:spLocks noChangeShapeType="1"/>
              </p:cNvSpPr>
              <p:nvPr/>
            </p:nvSpPr>
            <p:spPr bwMode="auto">
              <a:xfrm>
                <a:off x="4287838" y="5187951"/>
                <a:ext cx="0" cy="8731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3" name="Freeform 326"/>
              <p:cNvSpPr/>
              <p:nvPr/>
            </p:nvSpPr>
            <p:spPr bwMode="auto">
              <a:xfrm>
                <a:off x="4605338" y="5143501"/>
                <a:ext cx="168275" cy="133350"/>
              </a:xfrm>
              <a:custGeom>
                <a:avLst/>
                <a:gdLst>
                  <a:gd name="T0" fmla="*/ 106 w 106"/>
                  <a:gd name="T1" fmla="*/ 84 h 84"/>
                  <a:gd name="T2" fmla="*/ 106 w 106"/>
                  <a:gd name="T3" fmla="*/ 84 h 84"/>
                  <a:gd name="T4" fmla="*/ 106 w 106"/>
                  <a:gd name="T5" fmla="*/ 24 h 84"/>
                  <a:gd name="T6" fmla="*/ 106 w 106"/>
                  <a:gd name="T7" fmla="*/ 24 h 84"/>
                  <a:gd name="T8" fmla="*/ 105 w 106"/>
                  <a:gd name="T9" fmla="*/ 18 h 84"/>
                  <a:gd name="T10" fmla="*/ 103 w 106"/>
                  <a:gd name="T11" fmla="*/ 13 h 84"/>
                  <a:gd name="T12" fmla="*/ 98 w 106"/>
                  <a:gd name="T13" fmla="*/ 8 h 84"/>
                  <a:gd name="T14" fmla="*/ 93 w 106"/>
                  <a:gd name="T15" fmla="*/ 6 h 84"/>
                  <a:gd name="T16" fmla="*/ 93 w 106"/>
                  <a:gd name="T17" fmla="*/ 6 h 84"/>
                  <a:gd name="T18" fmla="*/ 83 w 106"/>
                  <a:gd name="T19" fmla="*/ 3 h 84"/>
                  <a:gd name="T20" fmla="*/ 74 w 106"/>
                  <a:gd name="T21" fmla="*/ 1 h 84"/>
                  <a:gd name="T22" fmla="*/ 64 w 106"/>
                  <a:gd name="T23" fmla="*/ 0 h 84"/>
                  <a:gd name="T24" fmla="*/ 54 w 106"/>
                  <a:gd name="T25" fmla="*/ 0 h 84"/>
                  <a:gd name="T26" fmla="*/ 43 w 106"/>
                  <a:gd name="T27" fmla="*/ 0 h 84"/>
                  <a:gd name="T28" fmla="*/ 33 w 106"/>
                  <a:gd name="T29" fmla="*/ 1 h 84"/>
                  <a:gd name="T30" fmla="*/ 23 w 106"/>
                  <a:gd name="T31" fmla="*/ 3 h 84"/>
                  <a:gd name="T32" fmla="*/ 13 w 106"/>
                  <a:gd name="T33" fmla="*/ 6 h 84"/>
                  <a:gd name="T34" fmla="*/ 13 w 106"/>
                  <a:gd name="T35" fmla="*/ 6 h 84"/>
                  <a:gd name="T36" fmla="*/ 8 w 106"/>
                  <a:gd name="T37" fmla="*/ 8 h 84"/>
                  <a:gd name="T38" fmla="*/ 4 w 106"/>
                  <a:gd name="T39" fmla="*/ 13 h 84"/>
                  <a:gd name="T40" fmla="*/ 1 w 106"/>
                  <a:gd name="T41" fmla="*/ 18 h 84"/>
                  <a:gd name="T42" fmla="*/ 0 w 106"/>
                  <a:gd name="T43" fmla="*/ 24 h 84"/>
                  <a:gd name="T44" fmla="*/ 0 w 106"/>
                  <a:gd name="T45" fmla="*/ 24 h 84"/>
                  <a:gd name="T46" fmla="*/ 0 w 106"/>
                  <a:gd name="T47" fmla="*/ 84 h 84"/>
                  <a:gd name="T48" fmla="*/ 106 w 106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84">
                    <a:moveTo>
                      <a:pt x="106" y="84"/>
                    </a:moveTo>
                    <a:lnTo>
                      <a:pt x="106" y="84"/>
                    </a:lnTo>
                    <a:lnTo>
                      <a:pt x="106" y="24"/>
                    </a:lnTo>
                    <a:lnTo>
                      <a:pt x="106" y="24"/>
                    </a:lnTo>
                    <a:lnTo>
                      <a:pt x="105" y="18"/>
                    </a:lnTo>
                    <a:lnTo>
                      <a:pt x="103" y="13"/>
                    </a:lnTo>
                    <a:lnTo>
                      <a:pt x="98" y="8"/>
                    </a:lnTo>
                    <a:lnTo>
                      <a:pt x="93" y="6"/>
                    </a:lnTo>
                    <a:lnTo>
                      <a:pt x="93" y="6"/>
                    </a:lnTo>
                    <a:lnTo>
                      <a:pt x="83" y="3"/>
                    </a:lnTo>
                    <a:lnTo>
                      <a:pt x="74" y="1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3" y="0"/>
                    </a:lnTo>
                    <a:lnTo>
                      <a:pt x="33" y="1"/>
                    </a:lnTo>
                    <a:lnTo>
                      <a:pt x="23" y="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8" y="8"/>
                    </a:lnTo>
                    <a:lnTo>
                      <a:pt x="4" y="13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84"/>
                    </a:lnTo>
                    <a:lnTo>
                      <a:pt x="106" y="84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4" name="Freeform 327"/>
              <p:cNvSpPr/>
              <p:nvPr/>
            </p:nvSpPr>
            <p:spPr bwMode="auto">
              <a:xfrm>
                <a:off x="4646613" y="5056189"/>
                <a:ext cx="87313" cy="85725"/>
              </a:xfrm>
              <a:custGeom>
                <a:avLst/>
                <a:gdLst>
                  <a:gd name="T0" fmla="*/ 55 w 55"/>
                  <a:gd name="T1" fmla="*/ 27 h 54"/>
                  <a:gd name="T2" fmla="*/ 55 w 55"/>
                  <a:gd name="T3" fmla="*/ 27 h 54"/>
                  <a:gd name="T4" fmla="*/ 54 w 55"/>
                  <a:gd name="T5" fmla="*/ 33 h 54"/>
                  <a:gd name="T6" fmla="*/ 52 w 55"/>
                  <a:gd name="T7" fmla="*/ 38 h 54"/>
                  <a:gd name="T8" fmla="*/ 50 w 55"/>
                  <a:gd name="T9" fmla="*/ 42 h 54"/>
                  <a:gd name="T10" fmla="*/ 47 w 55"/>
                  <a:gd name="T11" fmla="*/ 46 h 54"/>
                  <a:gd name="T12" fmla="*/ 43 w 55"/>
                  <a:gd name="T13" fmla="*/ 49 h 54"/>
                  <a:gd name="T14" fmla="*/ 38 w 55"/>
                  <a:gd name="T15" fmla="*/ 52 h 54"/>
                  <a:gd name="T16" fmla="*/ 33 w 55"/>
                  <a:gd name="T17" fmla="*/ 53 h 54"/>
                  <a:gd name="T18" fmla="*/ 28 w 55"/>
                  <a:gd name="T19" fmla="*/ 54 h 54"/>
                  <a:gd name="T20" fmla="*/ 28 w 55"/>
                  <a:gd name="T21" fmla="*/ 54 h 54"/>
                  <a:gd name="T22" fmla="*/ 21 w 55"/>
                  <a:gd name="T23" fmla="*/ 53 h 54"/>
                  <a:gd name="T24" fmla="*/ 16 w 55"/>
                  <a:gd name="T25" fmla="*/ 52 h 54"/>
                  <a:gd name="T26" fmla="*/ 12 w 55"/>
                  <a:gd name="T27" fmla="*/ 49 h 54"/>
                  <a:gd name="T28" fmla="*/ 8 w 55"/>
                  <a:gd name="T29" fmla="*/ 46 h 54"/>
                  <a:gd name="T30" fmla="*/ 5 w 55"/>
                  <a:gd name="T31" fmla="*/ 42 h 54"/>
                  <a:gd name="T32" fmla="*/ 2 w 55"/>
                  <a:gd name="T33" fmla="*/ 38 h 54"/>
                  <a:gd name="T34" fmla="*/ 1 w 55"/>
                  <a:gd name="T35" fmla="*/ 33 h 54"/>
                  <a:gd name="T36" fmla="*/ 0 w 55"/>
                  <a:gd name="T37" fmla="*/ 27 h 54"/>
                  <a:gd name="T38" fmla="*/ 0 w 55"/>
                  <a:gd name="T39" fmla="*/ 27 h 54"/>
                  <a:gd name="T40" fmla="*/ 1 w 55"/>
                  <a:gd name="T41" fmla="*/ 22 h 54"/>
                  <a:gd name="T42" fmla="*/ 2 w 55"/>
                  <a:gd name="T43" fmla="*/ 17 h 54"/>
                  <a:gd name="T44" fmla="*/ 5 w 55"/>
                  <a:gd name="T45" fmla="*/ 12 h 54"/>
                  <a:gd name="T46" fmla="*/ 8 w 55"/>
                  <a:gd name="T47" fmla="*/ 8 h 54"/>
                  <a:gd name="T48" fmla="*/ 12 w 55"/>
                  <a:gd name="T49" fmla="*/ 5 h 54"/>
                  <a:gd name="T50" fmla="*/ 16 w 55"/>
                  <a:gd name="T51" fmla="*/ 2 h 54"/>
                  <a:gd name="T52" fmla="*/ 21 w 55"/>
                  <a:gd name="T53" fmla="*/ 1 h 54"/>
                  <a:gd name="T54" fmla="*/ 28 w 55"/>
                  <a:gd name="T55" fmla="*/ 0 h 54"/>
                  <a:gd name="T56" fmla="*/ 28 w 55"/>
                  <a:gd name="T57" fmla="*/ 0 h 54"/>
                  <a:gd name="T58" fmla="*/ 33 w 55"/>
                  <a:gd name="T59" fmla="*/ 1 h 54"/>
                  <a:gd name="T60" fmla="*/ 38 w 55"/>
                  <a:gd name="T61" fmla="*/ 2 h 54"/>
                  <a:gd name="T62" fmla="*/ 43 w 55"/>
                  <a:gd name="T63" fmla="*/ 5 h 54"/>
                  <a:gd name="T64" fmla="*/ 47 w 55"/>
                  <a:gd name="T65" fmla="*/ 8 h 54"/>
                  <a:gd name="T66" fmla="*/ 50 w 55"/>
                  <a:gd name="T67" fmla="*/ 12 h 54"/>
                  <a:gd name="T68" fmla="*/ 52 w 55"/>
                  <a:gd name="T69" fmla="*/ 17 h 54"/>
                  <a:gd name="T70" fmla="*/ 54 w 55"/>
                  <a:gd name="T71" fmla="*/ 22 h 54"/>
                  <a:gd name="T72" fmla="*/ 55 w 55"/>
                  <a:gd name="T73" fmla="*/ 27 h 54"/>
                  <a:gd name="T74" fmla="*/ 55 w 55"/>
                  <a:gd name="T75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4">
                    <a:moveTo>
                      <a:pt x="55" y="27"/>
                    </a:moveTo>
                    <a:lnTo>
                      <a:pt x="55" y="27"/>
                    </a:lnTo>
                    <a:lnTo>
                      <a:pt x="54" y="33"/>
                    </a:lnTo>
                    <a:lnTo>
                      <a:pt x="52" y="38"/>
                    </a:lnTo>
                    <a:lnTo>
                      <a:pt x="50" y="42"/>
                    </a:lnTo>
                    <a:lnTo>
                      <a:pt x="47" y="46"/>
                    </a:lnTo>
                    <a:lnTo>
                      <a:pt x="43" y="49"/>
                    </a:lnTo>
                    <a:lnTo>
                      <a:pt x="38" y="52"/>
                    </a:lnTo>
                    <a:lnTo>
                      <a:pt x="33" y="53"/>
                    </a:lnTo>
                    <a:lnTo>
                      <a:pt x="28" y="54"/>
                    </a:lnTo>
                    <a:lnTo>
                      <a:pt x="28" y="54"/>
                    </a:lnTo>
                    <a:lnTo>
                      <a:pt x="21" y="53"/>
                    </a:lnTo>
                    <a:lnTo>
                      <a:pt x="16" y="52"/>
                    </a:lnTo>
                    <a:lnTo>
                      <a:pt x="12" y="49"/>
                    </a:lnTo>
                    <a:lnTo>
                      <a:pt x="8" y="46"/>
                    </a:lnTo>
                    <a:lnTo>
                      <a:pt x="5" y="42"/>
                    </a:lnTo>
                    <a:lnTo>
                      <a:pt x="2" y="38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2" y="17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6" y="2"/>
                    </a:lnTo>
                    <a:lnTo>
                      <a:pt x="21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33" y="1"/>
                    </a:lnTo>
                    <a:lnTo>
                      <a:pt x="38" y="2"/>
                    </a:lnTo>
                    <a:lnTo>
                      <a:pt x="43" y="5"/>
                    </a:lnTo>
                    <a:lnTo>
                      <a:pt x="47" y="8"/>
                    </a:lnTo>
                    <a:lnTo>
                      <a:pt x="50" y="12"/>
                    </a:lnTo>
                    <a:lnTo>
                      <a:pt x="52" y="17"/>
                    </a:lnTo>
                    <a:lnTo>
                      <a:pt x="54" y="22"/>
                    </a:lnTo>
                    <a:lnTo>
                      <a:pt x="55" y="27"/>
                    </a:lnTo>
                    <a:lnTo>
                      <a:pt x="55" y="27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5" name="Line 328"/>
              <p:cNvSpPr>
                <a:spLocks noChangeShapeType="1"/>
              </p:cNvSpPr>
              <p:nvPr/>
            </p:nvSpPr>
            <p:spPr bwMode="auto">
              <a:xfrm>
                <a:off x="4643438" y="5187951"/>
                <a:ext cx="0" cy="8731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6" name="Line 329"/>
              <p:cNvSpPr>
                <a:spLocks noChangeShapeType="1"/>
              </p:cNvSpPr>
              <p:nvPr/>
            </p:nvSpPr>
            <p:spPr bwMode="auto">
              <a:xfrm>
                <a:off x="4735513" y="5187951"/>
                <a:ext cx="0" cy="8731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7" name="Freeform 330"/>
              <p:cNvSpPr/>
              <p:nvPr/>
            </p:nvSpPr>
            <p:spPr bwMode="auto">
              <a:xfrm>
                <a:off x="4238625" y="4945064"/>
                <a:ext cx="457200" cy="68263"/>
              </a:xfrm>
              <a:custGeom>
                <a:avLst/>
                <a:gdLst>
                  <a:gd name="T0" fmla="*/ 0 w 288"/>
                  <a:gd name="T1" fmla="*/ 43 h 43"/>
                  <a:gd name="T2" fmla="*/ 0 w 288"/>
                  <a:gd name="T3" fmla="*/ 16 h 43"/>
                  <a:gd name="T4" fmla="*/ 0 w 288"/>
                  <a:gd name="T5" fmla="*/ 16 h 43"/>
                  <a:gd name="T6" fmla="*/ 0 w 288"/>
                  <a:gd name="T7" fmla="*/ 13 h 43"/>
                  <a:gd name="T8" fmla="*/ 1 w 288"/>
                  <a:gd name="T9" fmla="*/ 10 h 43"/>
                  <a:gd name="T10" fmla="*/ 4 w 288"/>
                  <a:gd name="T11" fmla="*/ 5 h 43"/>
                  <a:gd name="T12" fmla="*/ 10 w 288"/>
                  <a:gd name="T13" fmla="*/ 1 h 43"/>
                  <a:gd name="T14" fmla="*/ 13 w 288"/>
                  <a:gd name="T15" fmla="*/ 0 h 43"/>
                  <a:gd name="T16" fmla="*/ 16 w 288"/>
                  <a:gd name="T17" fmla="*/ 0 h 43"/>
                  <a:gd name="T18" fmla="*/ 271 w 288"/>
                  <a:gd name="T19" fmla="*/ 0 h 43"/>
                  <a:gd name="T20" fmla="*/ 271 w 288"/>
                  <a:gd name="T21" fmla="*/ 0 h 43"/>
                  <a:gd name="T22" fmla="*/ 274 w 288"/>
                  <a:gd name="T23" fmla="*/ 0 h 43"/>
                  <a:gd name="T24" fmla="*/ 277 w 288"/>
                  <a:gd name="T25" fmla="*/ 1 h 43"/>
                  <a:gd name="T26" fmla="*/ 283 w 288"/>
                  <a:gd name="T27" fmla="*/ 5 h 43"/>
                  <a:gd name="T28" fmla="*/ 287 w 288"/>
                  <a:gd name="T29" fmla="*/ 10 h 43"/>
                  <a:gd name="T30" fmla="*/ 287 w 288"/>
                  <a:gd name="T31" fmla="*/ 13 h 43"/>
                  <a:gd name="T32" fmla="*/ 288 w 288"/>
                  <a:gd name="T33" fmla="*/ 16 h 43"/>
                  <a:gd name="T34" fmla="*/ 288 w 288"/>
                  <a:gd name="T3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8" h="43">
                    <a:moveTo>
                      <a:pt x="0" y="43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1" y="10"/>
                    </a:lnTo>
                    <a:lnTo>
                      <a:pt x="4" y="5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271" y="0"/>
                    </a:lnTo>
                    <a:lnTo>
                      <a:pt x="271" y="0"/>
                    </a:lnTo>
                    <a:lnTo>
                      <a:pt x="274" y="0"/>
                    </a:lnTo>
                    <a:lnTo>
                      <a:pt x="277" y="1"/>
                    </a:lnTo>
                    <a:lnTo>
                      <a:pt x="283" y="5"/>
                    </a:lnTo>
                    <a:lnTo>
                      <a:pt x="287" y="10"/>
                    </a:lnTo>
                    <a:lnTo>
                      <a:pt x="287" y="13"/>
                    </a:lnTo>
                    <a:lnTo>
                      <a:pt x="288" y="16"/>
                    </a:lnTo>
                    <a:lnTo>
                      <a:pt x="288" y="43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38" name="Line 331"/>
              <p:cNvSpPr>
                <a:spLocks noChangeShapeType="1"/>
              </p:cNvSpPr>
              <p:nvPr/>
            </p:nvSpPr>
            <p:spPr bwMode="auto">
              <a:xfrm flipV="1">
                <a:off x="4465638" y="4895851"/>
                <a:ext cx="0" cy="115888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809608" y="4416153"/>
            <a:ext cx="940924" cy="940924"/>
            <a:chOff x="4469641" y="4322369"/>
            <a:chExt cx="940924" cy="940924"/>
          </a:xfrm>
          <a:solidFill>
            <a:schemeClr val="bg2">
              <a:lumMod val="75000"/>
            </a:schemeClr>
          </a:solidFill>
        </p:grpSpPr>
        <p:sp>
          <p:nvSpPr>
            <p:cNvPr id="40" name="타원 17"/>
            <p:cNvSpPr/>
            <p:nvPr/>
          </p:nvSpPr>
          <p:spPr>
            <a:xfrm>
              <a:off x="4469641" y="4322369"/>
              <a:ext cx="940924" cy="940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dirty="0"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  <p:grpSp>
          <p:nvGrpSpPr>
            <p:cNvPr id="41" name="Group 68"/>
            <p:cNvGrpSpPr/>
            <p:nvPr/>
          </p:nvGrpSpPr>
          <p:grpSpPr>
            <a:xfrm>
              <a:off x="4700741" y="4575286"/>
              <a:ext cx="468932" cy="440074"/>
              <a:chOff x="228600" y="2501901"/>
              <a:chExt cx="619126" cy="581025"/>
            </a:xfrm>
            <a:grpFill/>
          </p:grpSpPr>
          <p:sp>
            <p:nvSpPr>
              <p:cNvPr id="42" name="Freeform 340"/>
              <p:cNvSpPr>
                <a:spLocks noEditPoints="1"/>
              </p:cNvSpPr>
              <p:nvPr/>
            </p:nvSpPr>
            <p:spPr bwMode="auto">
              <a:xfrm>
                <a:off x="228600" y="2670176"/>
                <a:ext cx="415925" cy="412750"/>
              </a:xfrm>
              <a:custGeom>
                <a:avLst/>
                <a:gdLst>
                  <a:gd name="T0" fmla="*/ 262 w 262"/>
                  <a:gd name="T1" fmla="*/ 111 h 260"/>
                  <a:gd name="T2" fmla="*/ 240 w 262"/>
                  <a:gd name="T3" fmla="*/ 107 h 260"/>
                  <a:gd name="T4" fmla="*/ 252 w 262"/>
                  <a:gd name="T5" fmla="*/ 79 h 260"/>
                  <a:gd name="T6" fmla="*/ 212 w 262"/>
                  <a:gd name="T7" fmla="*/ 55 h 260"/>
                  <a:gd name="T8" fmla="*/ 203 w 262"/>
                  <a:gd name="T9" fmla="*/ 47 h 260"/>
                  <a:gd name="T10" fmla="*/ 180 w 262"/>
                  <a:gd name="T11" fmla="*/ 8 h 260"/>
                  <a:gd name="T12" fmla="*/ 164 w 262"/>
                  <a:gd name="T13" fmla="*/ 25 h 260"/>
                  <a:gd name="T14" fmla="*/ 147 w 262"/>
                  <a:gd name="T15" fmla="*/ 0 h 260"/>
                  <a:gd name="T16" fmla="*/ 107 w 262"/>
                  <a:gd name="T17" fmla="*/ 22 h 260"/>
                  <a:gd name="T18" fmla="*/ 95 w 262"/>
                  <a:gd name="T19" fmla="*/ 25 h 260"/>
                  <a:gd name="T20" fmla="*/ 50 w 262"/>
                  <a:gd name="T21" fmla="*/ 27 h 260"/>
                  <a:gd name="T22" fmla="*/ 56 w 262"/>
                  <a:gd name="T23" fmla="*/ 47 h 260"/>
                  <a:gd name="T24" fmla="*/ 26 w 262"/>
                  <a:gd name="T25" fmla="*/ 50 h 260"/>
                  <a:gd name="T26" fmla="*/ 22 w 262"/>
                  <a:gd name="T27" fmla="*/ 95 h 260"/>
                  <a:gd name="T28" fmla="*/ 18 w 262"/>
                  <a:gd name="T29" fmla="*/ 110 h 260"/>
                  <a:gd name="T30" fmla="*/ 0 w 262"/>
                  <a:gd name="T31" fmla="*/ 149 h 260"/>
                  <a:gd name="T32" fmla="*/ 17 w 262"/>
                  <a:gd name="T33" fmla="*/ 153 h 260"/>
                  <a:gd name="T34" fmla="*/ 21 w 262"/>
                  <a:gd name="T35" fmla="*/ 170 h 260"/>
                  <a:gd name="T36" fmla="*/ 27 w 262"/>
                  <a:gd name="T37" fmla="*/ 212 h 260"/>
                  <a:gd name="T38" fmla="*/ 42 w 262"/>
                  <a:gd name="T39" fmla="*/ 207 h 260"/>
                  <a:gd name="T40" fmla="*/ 56 w 262"/>
                  <a:gd name="T41" fmla="*/ 221 h 260"/>
                  <a:gd name="T42" fmla="*/ 83 w 262"/>
                  <a:gd name="T43" fmla="*/ 253 h 260"/>
                  <a:gd name="T44" fmla="*/ 93 w 262"/>
                  <a:gd name="T45" fmla="*/ 241 h 260"/>
                  <a:gd name="T46" fmla="*/ 111 w 262"/>
                  <a:gd name="T47" fmla="*/ 246 h 260"/>
                  <a:gd name="T48" fmla="*/ 150 w 262"/>
                  <a:gd name="T49" fmla="*/ 260 h 260"/>
                  <a:gd name="T50" fmla="*/ 154 w 262"/>
                  <a:gd name="T51" fmla="*/ 245 h 260"/>
                  <a:gd name="T52" fmla="*/ 172 w 262"/>
                  <a:gd name="T53" fmla="*/ 240 h 260"/>
                  <a:gd name="T54" fmla="*/ 213 w 262"/>
                  <a:gd name="T55" fmla="*/ 234 h 260"/>
                  <a:gd name="T56" fmla="*/ 207 w 262"/>
                  <a:gd name="T57" fmla="*/ 217 h 260"/>
                  <a:gd name="T58" fmla="*/ 219 w 262"/>
                  <a:gd name="T59" fmla="*/ 204 h 260"/>
                  <a:gd name="T60" fmla="*/ 253 w 262"/>
                  <a:gd name="T61" fmla="*/ 178 h 260"/>
                  <a:gd name="T62" fmla="*/ 239 w 262"/>
                  <a:gd name="T63" fmla="*/ 165 h 260"/>
                  <a:gd name="T64" fmla="*/ 262 w 262"/>
                  <a:gd name="T65" fmla="*/ 146 h 260"/>
                  <a:gd name="T66" fmla="*/ 190 w 262"/>
                  <a:gd name="T67" fmla="*/ 134 h 260"/>
                  <a:gd name="T68" fmla="*/ 188 w 262"/>
                  <a:gd name="T69" fmla="*/ 146 h 260"/>
                  <a:gd name="T70" fmla="*/ 179 w 262"/>
                  <a:gd name="T71" fmla="*/ 167 h 260"/>
                  <a:gd name="T72" fmla="*/ 163 w 262"/>
                  <a:gd name="T73" fmla="*/ 183 h 260"/>
                  <a:gd name="T74" fmla="*/ 141 w 262"/>
                  <a:gd name="T75" fmla="*/ 192 h 260"/>
                  <a:gd name="T76" fmla="*/ 129 w 262"/>
                  <a:gd name="T77" fmla="*/ 193 h 260"/>
                  <a:gd name="T78" fmla="*/ 123 w 262"/>
                  <a:gd name="T79" fmla="*/ 193 h 260"/>
                  <a:gd name="T80" fmla="*/ 106 w 262"/>
                  <a:gd name="T81" fmla="*/ 188 h 260"/>
                  <a:gd name="T82" fmla="*/ 87 w 262"/>
                  <a:gd name="T83" fmla="*/ 176 h 260"/>
                  <a:gd name="T84" fmla="*/ 75 w 262"/>
                  <a:gd name="T85" fmla="*/ 157 h 260"/>
                  <a:gd name="T86" fmla="*/ 70 w 262"/>
                  <a:gd name="T87" fmla="*/ 140 h 260"/>
                  <a:gd name="T88" fmla="*/ 70 w 262"/>
                  <a:gd name="T89" fmla="*/ 134 h 260"/>
                  <a:gd name="T90" fmla="*/ 71 w 262"/>
                  <a:gd name="T91" fmla="*/ 122 h 260"/>
                  <a:gd name="T92" fmla="*/ 80 w 262"/>
                  <a:gd name="T93" fmla="*/ 100 h 260"/>
                  <a:gd name="T94" fmla="*/ 96 w 262"/>
                  <a:gd name="T95" fmla="*/ 83 h 260"/>
                  <a:gd name="T96" fmla="*/ 117 w 262"/>
                  <a:gd name="T97" fmla="*/ 74 h 260"/>
                  <a:gd name="T98" fmla="*/ 129 w 262"/>
                  <a:gd name="T99" fmla="*/ 73 h 260"/>
                  <a:gd name="T100" fmla="*/ 135 w 262"/>
                  <a:gd name="T101" fmla="*/ 74 h 260"/>
                  <a:gd name="T102" fmla="*/ 152 w 262"/>
                  <a:gd name="T103" fmla="*/ 78 h 260"/>
                  <a:gd name="T104" fmla="*/ 172 w 262"/>
                  <a:gd name="T105" fmla="*/ 91 h 260"/>
                  <a:gd name="T106" fmla="*/ 185 w 262"/>
                  <a:gd name="T107" fmla="*/ 111 h 260"/>
                  <a:gd name="T108" fmla="*/ 189 w 262"/>
                  <a:gd name="T109" fmla="*/ 128 h 260"/>
                  <a:gd name="T110" fmla="*/ 190 w 262"/>
                  <a:gd name="T111" fmla="*/ 13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2" h="260">
                    <a:moveTo>
                      <a:pt x="262" y="146"/>
                    </a:moveTo>
                    <a:lnTo>
                      <a:pt x="262" y="111"/>
                    </a:lnTo>
                    <a:lnTo>
                      <a:pt x="240" y="107"/>
                    </a:lnTo>
                    <a:lnTo>
                      <a:pt x="240" y="107"/>
                    </a:lnTo>
                    <a:lnTo>
                      <a:pt x="236" y="93"/>
                    </a:lnTo>
                    <a:lnTo>
                      <a:pt x="252" y="79"/>
                    </a:lnTo>
                    <a:lnTo>
                      <a:pt x="234" y="48"/>
                    </a:lnTo>
                    <a:lnTo>
                      <a:pt x="212" y="55"/>
                    </a:lnTo>
                    <a:lnTo>
                      <a:pt x="212" y="55"/>
                    </a:lnTo>
                    <a:lnTo>
                      <a:pt x="203" y="47"/>
                    </a:lnTo>
                    <a:lnTo>
                      <a:pt x="210" y="25"/>
                    </a:lnTo>
                    <a:lnTo>
                      <a:pt x="180" y="8"/>
                    </a:lnTo>
                    <a:lnTo>
                      <a:pt x="164" y="25"/>
                    </a:lnTo>
                    <a:lnTo>
                      <a:pt x="164" y="25"/>
                    </a:lnTo>
                    <a:lnTo>
                      <a:pt x="152" y="22"/>
                    </a:lnTo>
                    <a:lnTo>
                      <a:pt x="147" y="0"/>
                    </a:lnTo>
                    <a:lnTo>
                      <a:pt x="112" y="0"/>
                    </a:lnTo>
                    <a:lnTo>
                      <a:pt x="107" y="22"/>
                    </a:lnTo>
                    <a:lnTo>
                      <a:pt x="107" y="22"/>
                    </a:lnTo>
                    <a:lnTo>
                      <a:pt x="95" y="25"/>
                    </a:lnTo>
                    <a:lnTo>
                      <a:pt x="80" y="9"/>
                    </a:lnTo>
                    <a:lnTo>
                      <a:pt x="50" y="27"/>
                    </a:lnTo>
                    <a:lnTo>
                      <a:pt x="56" y="47"/>
                    </a:lnTo>
                    <a:lnTo>
                      <a:pt x="56" y="47"/>
                    </a:lnTo>
                    <a:lnTo>
                      <a:pt x="45" y="56"/>
                    </a:lnTo>
                    <a:lnTo>
                      <a:pt x="26" y="50"/>
                    </a:lnTo>
                    <a:lnTo>
                      <a:pt x="8" y="81"/>
                    </a:lnTo>
                    <a:lnTo>
                      <a:pt x="22" y="95"/>
                    </a:lnTo>
                    <a:lnTo>
                      <a:pt x="22" y="95"/>
                    </a:lnTo>
                    <a:lnTo>
                      <a:pt x="18" y="110"/>
                    </a:lnTo>
                    <a:lnTo>
                      <a:pt x="0" y="114"/>
                    </a:lnTo>
                    <a:lnTo>
                      <a:pt x="0" y="149"/>
                    </a:lnTo>
                    <a:lnTo>
                      <a:pt x="17" y="153"/>
                    </a:lnTo>
                    <a:lnTo>
                      <a:pt x="17" y="153"/>
                    </a:lnTo>
                    <a:lnTo>
                      <a:pt x="19" y="162"/>
                    </a:lnTo>
                    <a:lnTo>
                      <a:pt x="21" y="170"/>
                    </a:lnTo>
                    <a:lnTo>
                      <a:pt x="10" y="181"/>
                    </a:lnTo>
                    <a:lnTo>
                      <a:pt x="27" y="212"/>
                    </a:lnTo>
                    <a:lnTo>
                      <a:pt x="42" y="207"/>
                    </a:lnTo>
                    <a:lnTo>
                      <a:pt x="42" y="207"/>
                    </a:lnTo>
                    <a:lnTo>
                      <a:pt x="49" y="215"/>
                    </a:lnTo>
                    <a:lnTo>
                      <a:pt x="56" y="221"/>
                    </a:lnTo>
                    <a:lnTo>
                      <a:pt x="52" y="235"/>
                    </a:lnTo>
                    <a:lnTo>
                      <a:pt x="83" y="253"/>
                    </a:lnTo>
                    <a:lnTo>
                      <a:pt x="93" y="241"/>
                    </a:lnTo>
                    <a:lnTo>
                      <a:pt x="93" y="241"/>
                    </a:lnTo>
                    <a:lnTo>
                      <a:pt x="102" y="244"/>
                    </a:lnTo>
                    <a:lnTo>
                      <a:pt x="111" y="246"/>
                    </a:lnTo>
                    <a:lnTo>
                      <a:pt x="114" y="260"/>
                    </a:lnTo>
                    <a:lnTo>
                      <a:pt x="150" y="260"/>
                    </a:lnTo>
                    <a:lnTo>
                      <a:pt x="154" y="245"/>
                    </a:lnTo>
                    <a:lnTo>
                      <a:pt x="154" y="245"/>
                    </a:lnTo>
                    <a:lnTo>
                      <a:pt x="163" y="243"/>
                    </a:lnTo>
                    <a:lnTo>
                      <a:pt x="172" y="240"/>
                    </a:lnTo>
                    <a:lnTo>
                      <a:pt x="182" y="251"/>
                    </a:lnTo>
                    <a:lnTo>
                      <a:pt x="213" y="234"/>
                    </a:lnTo>
                    <a:lnTo>
                      <a:pt x="207" y="217"/>
                    </a:lnTo>
                    <a:lnTo>
                      <a:pt x="207" y="217"/>
                    </a:lnTo>
                    <a:lnTo>
                      <a:pt x="213" y="211"/>
                    </a:lnTo>
                    <a:lnTo>
                      <a:pt x="219" y="204"/>
                    </a:lnTo>
                    <a:lnTo>
                      <a:pt x="235" y="210"/>
                    </a:lnTo>
                    <a:lnTo>
                      <a:pt x="253" y="178"/>
                    </a:lnTo>
                    <a:lnTo>
                      <a:pt x="239" y="165"/>
                    </a:lnTo>
                    <a:lnTo>
                      <a:pt x="239" y="165"/>
                    </a:lnTo>
                    <a:lnTo>
                      <a:pt x="242" y="150"/>
                    </a:lnTo>
                    <a:lnTo>
                      <a:pt x="262" y="146"/>
                    </a:lnTo>
                    <a:close/>
                    <a:moveTo>
                      <a:pt x="190" y="134"/>
                    </a:moveTo>
                    <a:lnTo>
                      <a:pt x="190" y="134"/>
                    </a:lnTo>
                    <a:lnTo>
                      <a:pt x="189" y="140"/>
                    </a:lnTo>
                    <a:lnTo>
                      <a:pt x="188" y="146"/>
                    </a:lnTo>
                    <a:lnTo>
                      <a:pt x="185" y="157"/>
                    </a:lnTo>
                    <a:lnTo>
                      <a:pt x="179" y="167"/>
                    </a:lnTo>
                    <a:lnTo>
                      <a:pt x="172" y="176"/>
                    </a:lnTo>
                    <a:lnTo>
                      <a:pt x="163" y="183"/>
                    </a:lnTo>
                    <a:lnTo>
                      <a:pt x="152" y="188"/>
                    </a:lnTo>
                    <a:lnTo>
                      <a:pt x="141" y="192"/>
                    </a:lnTo>
                    <a:lnTo>
                      <a:pt x="135" y="193"/>
                    </a:lnTo>
                    <a:lnTo>
                      <a:pt x="129" y="193"/>
                    </a:lnTo>
                    <a:lnTo>
                      <a:pt x="129" y="193"/>
                    </a:lnTo>
                    <a:lnTo>
                      <a:pt x="123" y="193"/>
                    </a:lnTo>
                    <a:lnTo>
                      <a:pt x="117" y="192"/>
                    </a:lnTo>
                    <a:lnTo>
                      <a:pt x="106" y="188"/>
                    </a:lnTo>
                    <a:lnTo>
                      <a:pt x="96" y="183"/>
                    </a:lnTo>
                    <a:lnTo>
                      <a:pt x="87" y="176"/>
                    </a:lnTo>
                    <a:lnTo>
                      <a:pt x="80" y="167"/>
                    </a:lnTo>
                    <a:lnTo>
                      <a:pt x="75" y="157"/>
                    </a:lnTo>
                    <a:lnTo>
                      <a:pt x="71" y="146"/>
                    </a:lnTo>
                    <a:lnTo>
                      <a:pt x="70" y="140"/>
                    </a:lnTo>
                    <a:lnTo>
                      <a:pt x="70" y="134"/>
                    </a:lnTo>
                    <a:lnTo>
                      <a:pt x="70" y="134"/>
                    </a:lnTo>
                    <a:lnTo>
                      <a:pt x="70" y="128"/>
                    </a:lnTo>
                    <a:lnTo>
                      <a:pt x="71" y="122"/>
                    </a:lnTo>
                    <a:lnTo>
                      <a:pt x="75" y="111"/>
                    </a:lnTo>
                    <a:lnTo>
                      <a:pt x="80" y="100"/>
                    </a:lnTo>
                    <a:lnTo>
                      <a:pt x="87" y="91"/>
                    </a:lnTo>
                    <a:lnTo>
                      <a:pt x="96" y="83"/>
                    </a:lnTo>
                    <a:lnTo>
                      <a:pt x="106" y="78"/>
                    </a:lnTo>
                    <a:lnTo>
                      <a:pt x="117" y="74"/>
                    </a:lnTo>
                    <a:lnTo>
                      <a:pt x="123" y="74"/>
                    </a:lnTo>
                    <a:lnTo>
                      <a:pt x="129" y="73"/>
                    </a:lnTo>
                    <a:lnTo>
                      <a:pt x="129" y="73"/>
                    </a:lnTo>
                    <a:lnTo>
                      <a:pt x="135" y="74"/>
                    </a:lnTo>
                    <a:lnTo>
                      <a:pt x="141" y="74"/>
                    </a:lnTo>
                    <a:lnTo>
                      <a:pt x="152" y="78"/>
                    </a:lnTo>
                    <a:lnTo>
                      <a:pt x="163" y="83"/>
                    </a:lnTo>
                    <a:lnTo>
                      <a:pt x="172" y="91"/>
                    </a:lnTo>
                    <a:lnTo>
                      <a:pt x="179" y="100"/>
                    </a:lnTo>
                    <a:lnTo>
                      <a:pt x="185" y="111"/>
                    </a:lnTo>
                    <a:lnTo>
                      <a:pt x="188" y="122"/>
                    </a:lnTo>
                    <a:lnTo>
                      <a:pt x="189" y="128"/>
                    </a:lnTo>
                    <a:lnTo>
                      <a:pt x="190" y="134"/>
                    </a:lnTo>
                    <a:lnTo>
                      <a:pt x="190" y="134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3" name="Freeform 341"/>
              <p:cNvSpPr>
                <a:spLocks noEditPoints="1"/>
              </p:cNvSpPr>
              <p:nvPr/>
            </p:nvSpPr>
            <p:spPr bwMode="auto">
              <a:xfrm>
                <a:off x="573088" y="2501901"/>
                <a:ext cx="274638" cy="271463"/>
              </a:xfrm>
              <a:custGeom>
                <a:avLst/>
                <a:gdLst>
                  <a:gd name="T0" fmla="*/ 173 w 173"/>
                  <a:gd name="T1" fmla="*/ 72 h 171"/>
                  <a:gd name="T2" fmla="*/ 159 w 173"/>
                  <a:gd name="T3" fmla="*/ 69 h 171"/>
                  <a:gd name="T4" fmla="*/ 167 w 173"/>
                  <a:gd name="T5" fmla="*/ 52 h 171"/>
                  <a:gd name="T6" fmla="*/ 140 w 173"/>
                  <a:gd name="T7" fmla="*/ 36 h 171"/>
                  <a:gd name="T8" fmla="*/ 134 w 173"/>
                  <a:gd name="T9" fmla="*/ 31 h 171"/>
                  <a:gd name="T10" fmla="*/ 118 w 173"/>
                  <a:gd name="T11" fmla="*/ 5 h 171"/>
                  <a:gd name="T12" fmla="*/ 108 w 173"/>
                  <a:gd name="T13" fmla="*/ 16 h 171"/>
                  <a:gd name="T14" fmla="*/ 97 w 173"/>
                  <a:gd name="T15" fmla="*/ 0 h 171"/>
                  <a:gd name="T16" fmla="*/ 71 w 173"/>
                  <a:gd name="T17" fmla="*/ 14 h 171"/>
                  <a:gd name="T18" fmla="*/ 63 w 173"/>
                  <a:gd name="T19" fmla="*/ 16 h 171"/>
                  <a:gd name="T20" fmla="*/ 32 w 173"/>
                  <a:gd name="T21" fmla="*/ 17 h 171"/>
                  <a:gd name="T22" fmla="*/ 36 w 173"/>
                  <a:gd name="T23" fmla="*/ 31 h 171"/>
                  <a:gd name="T24" fmla="*/ 17 w 173"/>
                  <a:gd name="T25" fmla="*/ 33 h 171"/>
                  <a:gd name="T26" fmla="*/ 15 w 173"/>
                  <a:gd name="T27" fmla="*/ 62 h 171"/>
                  <a:gd name="T28" fmla="*/ 12 w 173"/>
                  <a:gd name="T29" fmla="*/ 72 h 171"/>
                  <a:gd name="T30" fmla="*/ 0 w 173"/>
                  <a:gd name="T31" fmla="*/ 99 h 171"/>
                  <a:gd name="T32" fmla="*/ 11 w 173"/>
                  <a:gd name="T33" fmla="*/ 101 h 171"/>
                  <a:gd name="T34" fmla="*/ 6 w 173"/>
                  <a:gd name="T35" fmla="*/ 119 h 171"/>
                  <a:gd name="T36" fmla="*/ 28 w 173"/>
                  <a:gd name="T37" fmla="*/ 136 h 171"/>
                  <a:gd name="T38" fmla="*/ 36 w 173"/>
                  <a:gd name="T39" fmla="*/ 145 h 171"/>
                  <a:gd name="T40" fmla="*/ 55 w 173"/>
                  <a:gd name="T41" fmla="*/ 166 h 171"/>
                  <a:gd name="T42" fmla="*/ 61 w 173"/>
                  <a:gd name="T43" fmla="*/ 159 h 171"/>
                  <a:gd name="T44" fmla="*/ 76 w 173"/>
                  <a:gd name="T45" fmla="*/ 171 h 171"/>
                  <a:gd name="T46" fmla="*/ 101 w 173"/>
                  <a:gd name="T47" fmla="*/ 161 h 171"/>
                  <a:gd name="T48" fmla="*/ 113 w 173"/>
                  <a:gd name="T49" fmla="*/ 158 h 171"/>
                  <a:gd name="T50" fmla="*/ 140 w 173"/>
                  <a:gd name="T51" fmla="*/ 154 h 171"/>
                  <a:gd name="T52" fmla="*/ 136 w 173"/>
                  <a:gd name="T53" fmla="*/ 143 h 171"/>
                  <a:gd name="T54" fmla="*/ 156 w 173"/>
                  <a:gd name="T55" fmla="*/ 138 h 171"/>
                  <a:gd name="T56" fmla="*/ 158 w 173"/>
                  <a:gd name="T57" fmla="*/ 109 h 171"/>
                  <a:gd name="T58" fmla="*/ 160 w 173"/>
                  <a:gd name="T59" fmla="*/ 99 h 171"/>
                  <a:gd name="T60" fmla="*/ 117 w 173"/>
                  <a:gd name="T61" fmla="*/ 87 h 171"/>
                  <a:gd name="T62" fmla="*/ 117 w 173"/>
                  <a:gd name="T63" fmla="*/ 95 h 171"/>
                  <a:gd name="T64" fmla="*/ 112 w 173"/>
                  <a:gd name="T65" fmla="*/ 106 h 171"/>
                  <a:gd name="T66" fmla="*/ 103 w 173"/>
                  <a:gd name="T67" fmla="*/ 115 h 171"/>
                  <a:gd name="T68" fmla="*/ 92 w 173"/>
                  <a:gd name="T69" fmla="*/ 120 h 171"/>
                  <a:gd name="T70" fmla="*/ 86 w 173"/>
                  <a:gd name="T71" fmla="*/ 120 h 171"/>
                  <a:gd name="T72" fmla="*/ 73 w 173"/>
                  <a:gd name="T73" fmla="*/ 118 h 171"/>
                  <a:gd name="T74" fmla="*/ 63 w 173"/>
                  <a:gd name="T75" fmla="*/ 111 h 171"/>
                  <a:gd name="T76" fmla="*/ 56 w 173"/>
                  <a:gd name="T77" fmla="*/ 101 h 171"/>
                  <a:gd name="T78" fmla="*/ 54 w 173"/>
                  <a:gd name="T79" fmla="*/ 87 h 171"/>
                  <a:gd name="T80" fmla="*/ 54 w 173"/>
                  <a:gd name="T81" fmla="*/ 81 h 171"/>
                  <a:gd name="T82" fmla="*/ 59 w 173"/>
                  <a:gd name="T83" fmla="*/ 69 h 171"/>
                  <a:gd name="T84" fmla="*/ 68 w 173"/>
                  <a:gd name="T85" fmla="*/ 61 h 171"/>
                  <a:gd name="T86" fmla="*/ 79 w 173"/>
                  <a:gd name="T87" fmla="*/ 56 h 171"/>
                  <a:gd name="T88" fmla="*/ 86 w 173"/>
                  <a:gd name="T89" fmla="*/ 55 h 171"/>
                  <a:gd name="T90" fmla="*/ 98 w 173"/>
                  <a:gd name="T91" fmla="*/ 58 h 171"/>
                  <a:gd name="T92" fmla="*/ 108 w 173"/>
                  <a:gd name="T93" fmla="*/ 65 h 171"/>
                  <a:gd name="T94" fmla="*/ 115 w 173"/>
                  <a:gd name="T95" fmla="*/ 75 h 171"/>
                  <a:gd name="T96" fmla="*/ 117 w 173"/>
                  <a:gd name="T97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3" h="171">
                    <a:moveTo>
                      <a:pt x="173" y="97"/>
                    </a:moveTo>
                    <a:lnTo>
                      <a:pt x="173" y="72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6" y="61"/>
                    </a:lnTo>
                    <a:lnTo>
                      <a:pt x="167" y="52"/>
                    </a:lnTo>
                    <a:lnTo>
                      <a:pt x="155" y="31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34" y="31"/>
                    </a:lnTo>
                    <a:lnTo>
                      <a:pt x="138" y="16"/>
                    </a:lnTo>
                    <a:lnTo>
                      <a:pt x="118" y="5"/>
                    </a:lnTo>
                    <a:lnTo>
                      <a:pt x="108" y="16"/>
                    </a:lnTo>
                    <a:lnTo>
                      <a:pt x="108" y="16"/>
                    </a:lnTo>
                    <a:lnTo>
                      <a:pt x="100" y="14"/>
                    </a:lnTo>
                    <a:lnTo>
                      <a:pt x="97" y="0"/>
                    </a:lnTo>
                    <a:lnTo>
                      <a:pt x="74" y="0"/>
                    </a:lnTo>
                    <a:lnTo>
                      <a:pt x="71" y="14"/>
                    </a:lnTo>
                    <a:lnTo>
                      <a:pt x="71" y="14"/>
                    </a:lnTo>
                    <a:lnTo>
                      <a:pt x="63" y="16"/>
                    </a:lnTo>
                    <a:lnTo>
                      <a:pt x="53" y="6"/>
                    </a:lnTo>
                    <a:lnTo>
                      <a:pt x="32" y="17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0" y="37"/>
                    </a:lnTo>
                    <a:lnTo>
                      <a:pt x="17" y="33"/>
                    </a:lnTo>
                    <a:lnTo>
                      <a:pt x="5" y="53"/>
                    </a:lnTo>
                    <a:lnTo>
                      <a:pt x="15" y="62"/>
                    </a:lnTo>
                    <a:lnTo>
                      <a:pt x="15" y="62"/>
                    </a:lnTo>
                    <a:lnTo>
                      <a:pt x="12" y="72"/>
                    </a:lnTo>
                    <a:lnTo>
                      <a:pt x="0" y="74"/>
                    </a:lnTo>
                    <a:lnTo>
                      <a:pt x="0" y="99"/>
                    </a:lnTo>
                    <a:lnTo>
                      <a:pt x="11" y="101"/>
                    </a:lnTo>
                    <a:lnTo>
                      <a:pt x="11" y="101"/>
                    </a:lnTo>
                    <a:lnTo>
                      <a:pt x="14" y="112"/>
                    </a:lnTo>
                    <a:lnTo>
                      <a:pt x="6" y="119"/>
                    </a:lnTo>
                    <a:lnTo>
                      <a:pt x="18" y="139"/>
                    </a:lnTo>
                    <a:lnTo>
                      <a:pt x="28" y="136"/>
                    </a:lnTo>
                    <a:lnTo>
                      <a:pt x="28" y="136"/>
                    </a:lnTo>
                    <a:lnTo>
                      <a:pt x="36" y="145"/>
                    </a:lnTo>
                    <a:lnTo>
                      <a:pt x="34" y="154"/>
                    </a:lnTo>
                    <a:lnTo>
                      <a:pt x="55" y="166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74" y="162"/>
                    </a:lnTo>
                    <a:lnTo>
                      <a:pt x="76" y="171"/>
                    </a:lnTo>
                    <a:lnTo>
                      <a:pt x="99" y="171"/>
                    </a:lnTo>
                    <a:lnTo>
                      <a:pt x="101" y="161"/>
                    </a:lnTo>
                    <a:lnTo>
                      <a:pt x="101" y="161"/>
                    </a:lnTo>
                    <a:lnTo>
                      <a:pt x="113" y="158"/>
                    </a:lnTo>
                    <a:lnTo>
                      <a:pt x="120" y="165"/>
                    </a:lnTo>
                    <a:lnTo>
                      <a:pt x="140" y="154"/>
                    </a:lnTo>
                    <a:lnTo>
                      <a:pt x="136" y="143"/>
                    </a:lnTo>
                    <a:lnTo>
                      <a:pt x="136" y="143"/>
                    </a:lnTo>
                    <a:lnTo>
                      <a:pt x="144" y="134"/>
                    </a:lnTo>
                    <a:lnTo>
                      <a:pt x="156" y="138"/>
                    </a:lnTo>
                    <a:lnTo>
                      <a:pt x="168" y="118"/>
                    </a:lnTo>
                    <a:lnTo>
                      <a:pt x="158" y="109"/>
                    </a:lnTo>
                    <a:lnTo>
                      <a:pt x="158" y="109"/>
                    </a:lnTo>
                    <a:lnTo>
                      <a:pt x="160" y="99"/>
                    </a:lnTo>
                    <a:lnTo>
                      <a:pt x="173" y="97"/>
                    </a:lnTo>
                    <a:close/>
                    <a:moveTo>
                      <a:pt x="117" y="87"/>
                    </a:moveTo>
                    <a:lnTo>
                      <a:pt x="117" y="87"/>
                    </a:lnTo>
                    <a:lnTo>
                      <a:pt x="117" y="95"/>
                    </a:lnTo>
                    <a:lnTo>
                      <a:pt x="115" y="101"/>
                    </a:lnTo>
                    <a:lnTo>
                      <a:pt x="112" y="106"/>
                    </a:lnTo>
                    <a:lnTo>
                      <a:pt x="108" y="111"/>
                    </a:lnTo>
                    <a:lnTo>
                      <a:pt x="103" y="115"/>
                    </a:lnTo>
                    <a:lnTo>
                      <a:pt x="98" y="118"/>
                    </a:lnTo>
                    <a:lnTo>
                      <a:pt x="92" y="120"/>
                    </a:lnTo>
                    <a:lnTo>
                      <a:pt x="86" y="120"/>
                    </a:lnTo>
                    <a:lnTo>
                      <a:pt x="86" y="120"/>
                    </a:lnTo>
                    <a:lnTo>
                      <a:pt x="79" y="120"/>
                    </a:lnTo>
                    <a:lnTo>
                      <a:pt x="73" y="118"/>
                    </a:lnTo>
                    <a:lnTo>
                      <a:pt x="68" y="115"/>
                    </a:lnTo>
                    <a:lnTo>
                      <a:pt x="63" y="111"/>
                    </a:lnTo>
                    <a:lnTo>
                      <a:pt x="59" y="106"/>
                    </a:lnTo>
                    <a:lnTo>
                      <a:pt x="56" y="101"/>
                    </a:lnTo>
                    <a:lnTo>
                      <a:pt x="54" y="95"/>
                    </a:lnTo>
                    <a:lnTo>
                      <a:pt x="54" y="87"/>
                    </a:lnTo>
                    <a:lnTo>
                      <a:pt x="54" y="87"/>
                    </a:lnTo>
                    <a:lnTo>
                      <a:pt x="54" y="81"/>
                    </a:lnTo>
                    <a:lnTo>
                      <a:pt x="56" y="75"/>
                    </a:lnTo>
                    <a:lnTo>
                      <a:pt x="59" y="69"/>
                    </a:lnTo>
                    <a:lnTo>
                      <a:pt x="63" y="65"/>
                    </a:lnTo>
                    <a:lnTo>
                      <a:pt x="68" y="61"/>
                    </a:lnTo>
                    <a:lnTo>
                      <a:pt x="73" y="58"/>
                    </a:lnTo>
                    <a:lnTo>
                      <a:pt x="79" y="56"/>
                    </a:lnTo>
                    <a:lnTo>
                      <a:pt x="86" y="55"/>
                    </a:lnTo>
                    <a:lnTo>
                      <a:pt x="86" y="55"/>
                    </a:lnTo>
                    <a:lnTo>
                      <a:pt x="92" y="56"/>
                    </a:lnTo>
                    <a:lnTo>
                      <a:pt x="98" y="58"/>
                    </a:lnTo>
                    <a:lnTo>
                      <a:pt x="103" y="61"/>
                    </a:lnTo>
                    <a:lnTo>
                      <a:pt x="108" y="65"/>
                    </a:lnTo>
                    <a:lnTo>
                      <a:pt x="112" y="69"/>
                    </a:lnTo>
                    <a:lnTo>
                      <a:pt x="115" y="75"/>
                    </a:lnTo>
                    <a:lnTo>
                      <a:pt x="117" y="81"/>
                    </a:lnTo>
                    <a:lnTo>
                      <a:pt x="117" y="87"/>
                    </a:lnTo>
                    <a:lnTo>
                      <a:pt x="117" y="87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4" name="Freeform 342"/>
              <p:cNvSpPr>
                <a:spLocks noEditPoints="1"/>
              </p:cNvSpPr>
              <p:nvPr/>
            </p:nvSpPr>
            <p:spPr bwMode="auto">
              <a:xfrm>
                <a:off x="673100" y="2806701"/>
                <a:ext cx="152400" cy="153988"/>
              </a:xfrm>
              <a:custGeom>
                <a:avLst/>
                <a:gdLst>
                  <a:gd name="T0" fmla="*/ 96 w 96"/>
                  <a:gd name="T1" fmla="*/ 59 h 97"/>
                  <a:gd name="T2" fmla="*/ 96 w 96"/>
                  <a:gd name="T3" fmla="*/ 41 h 97"/>
                  <a:gd name="T4" fmla="*/ 79 w 96"/>
                  <a:gd name="T5" fmla="*/ 37 h 97"/>
                  <a:gd name="T6" fmla="*/ 89 w 96"/>
                  <a:gd name="T7" fmla="*/ 22 h 97"/>
                  <a:gd name="T8" fmla="*/ 75 w 96"/>
                  <a:gd name="T9" fmla="*/ 9 h 97"/>
                  <a:gd name="T10" fmla="*/ 61 w 96"/>
                  <a:gd name="T11" fmla="*/ 18 h 97"/>
                  <a:gd name="T12" fmla="*/ 57 w 96"/>
                  <a:gd name="T13" fmla="*/ 0 h 97"/>
                  <a:gd name="T14" fmla="*/ 39 w 96"/>
                  <a:gd name="T15" fmla="*/ 0 h 97"/>
                  <a:gd name="T16" fmla="*/ 35 w 96"/>
                  <a:gd name="T17" fmla="*/ 17 h 97"/>
                  <a:gd name="T18" fmla="*/ 21 w 96"/>
                  <a:gd name="T19" fmla="*/ 7 h 97"/>
                  <a:gd name="T20" fmla="*/ 8 w 96"/>
                  <a:gd name="T21" fmla="*/ 21 h 97"/>
                  <a:gd name="T22" fmla="*/ 17 w 96"/>
                  <a:gd name="T23" fmla="*/ 35 h 97"/>
                  <a:gd name="T24" fmla="*/ 0 w 96"/>
                  <a:gd name="T25" fmla="*/ 39 h 97"/>
                  <a:gd name="T26" fmla="*/ 0 w 96"/>
                  <a:gd name="T27" fmla="*/ 57 h 97"/>
                  <a:gd name="T28" fmla="*/ 16 w 96"/>
                  <a:gd name="T29" fmla="*/ 61 h 97"/>
                  <a:gd name="T30" fmla="*/ 7 w 96"/>
                  <a:gd name="T31" fmla="*/ 76 h 97"/>
                  <a:gd name="T32" fmla="*/ 20 w 96"/>
                  <a:gd name="T33" fmla="*/ 88 h 97"/>
                  <a:gd name="T34" fmla="*/ 34 w 96"/>
                  <a:gd name="T35" fmla="*/ 80 h 97"/>
                  <a:gd name="T36" fmla="*/ 38 w 96"/>
                  <a:gd name="T37" fmla="*/ 97 h 97"/>
                  <a:gd name="T38" fmla="*/ 56 w 96"/>
                  <a:gd name="T39" fmla="*/ 97 h 97"/>
                  <a:gd name="T40" fmla="*/ 59 w 96"/>
                  <a:gd name="T41" fmla="*/ 80 h 97"/>
                  <a:gd name="T42" fmla="*/ 74 w 96"/>
                  <a:gd name="T43" fmla="*/ 89 h 97"/>
                  <a:gd name="T44" fmla="*/ 88 w 96"/>
                  <a:gd name="T45" fmla="*/ 77 h 97"/>
                  <a:gd name="T46" fmla="*/ 78 w 96"/>
                  <a:gd name="T47" fmla="*/ 63 h 97"/>
                  <a:gd name="T48" fmla="*/ 96 w 96"/>
                  <a:gd name="T49" fmla="*/ 59 h 97"/>
                  <a:gd name="T50" fmla="*/ 47 w 96"/>
                  <a:gd name="T51" fmla="*/ 63 h 97"/>
                  <a:gd name="T52" fmla="*/ 47 w 96"/>
                  <a:gd name="T53" fmla="*/ 63 h 97"/>
                  <a:gd name="T54" fmla="*/ 42 w 96"/>
                  <a:gd name="T55" fmla="*/ 62 h 97"/>
                  <a:gd name="T56" fmla="*/ 37 w 96"/>
                  <a:gd name="T57" fmla="*/ 59 h 97"/>
                  <a:gd name="T58" fmla="*/ 34 w 96"/>
                  <a:gd name="T59" fmla="*/ 54 h 97"/>
                  <a:gd name="T60" fmla="*/ 33 w 96"/>
                  <a:gd name="T61" fmla="*/ 49 h 97"/>
                  <a:gd name="T62" fmla="*/ 33 w 96"/>
                  <a:gd name="T63" fmla="*/ 49 h 97"/>
                  <a:gd name="T64" fmla="*/ 34 w 96"/>
                  <a:gd name="T65" fmla="*/ 43 h 97"/>
                  <a:gd name="T66" fmla="*/ 37 w 96"/>
                  <a:gd name="T67" fmla="*/ 39 h 97"/>
                  <a:gd name="T68" fmla="*/ 42 w 96"/>
                  <a:gd name="T69" fmla="*/ 36 h 97"/>
                  <a:gd name="T70" fmla="*/ 47 w 96"/>
                  <a:gd name="T71" fmla="*/ 35 h 97"/>
                  <a:gd name="T72" fmla="*/ 47 w 96"/>
                  <a:gd name="T73" fmla="*/ 35 h 97"/>
                  <a:gd name="T74" fmla="*/ 53 w 96"/>
                  <a:gd name="T75" fmla="*/ 36 h 97"/>
                  <a:gd name="T76" fmla="*/ 57 w 96"/>
                  <a:gd name="T77" fmla="*/ 39 h 97"/>
                  <a:gd name="T78" fmla="*/ 60 w 96"/>
                  <a:gd name="T79" fmla="*/ 43 h 97"/>
                  <a:gd name="T80" fmla="*/ 62 w 96"/>
                  <a:gd name="T81" fmla="*/ 49 h 97"/>
                  <a:gd name="T82" fmla="*/ 62 w 96"/>
                  <a:gd name="T83" fmla="*/ 49 h 97"/>
                  <a:gd name="T84" fmla="*/ 60 w 96"/>
                  <a:gd name="T85" fmla="*/ 54 h 97"/>
                  <a:gd name="T86" fmla="*/ 57 w 96"/>
                  <a:gd name="T87" fmla="*/ 59 h 97"/>
                  <a:gd name="T88" fmla="*/ 53 w 96"/>
                  <a:gd name="T89" fmla="*/ 62 h 97"/>
                  <a:gd name="T90" fmla="*/ 47 w 96"/>
                  <a:gd name="T91" fmla="*/ 63 h 97"/>
                  <a:gd name="T92" fmla="*/ 47 w 96"/>
                  <a:gd name="T93" fmla="*/ 6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97">
                    <a:moveTo>
                      <a:pt x="96" y="59"/>
                    </a:moveTo>
                    <a:lnTo>
                      <a:pt x="96" y="41"/>
                    </a:lnTo>
                    <a:lnTo>
                      <a:pt x="79" y="37"/>
                    </a:lnTo>
                    <a:lnTo>
                      <a:pt x="89" y="22"/>
                    </a:lnTo>
                    <a:lnTo>
                      <a:pt x="75" y="9"/>
                    </a:lnTo>
                    <a:lnTo>
                      <a:pt x="61" y="18"/>
                    </a:lnTo>
                    <a:lnTo>
                      <a:pt x="57" y="0"/>
                    </a:lnTo>
                    <a:lnTo>
                      <a:pt x="39" y="0"/>
                    </a:lnTo>
                    <a:lnTo>
                      <a:pt x="35" y="17"/>
                    </a:lnTo>
                    <a:lnTo>
                      <a:pt x="21" y="7"/>
                    </a:lnTo>
                    <a:lnTo>
                      <a:pt x="8" y="21"/>
                    </a:lnTo>
                    <a:lnTo>
                      <a:pt x="17" y="35"/>
                    </a:lnTo>
                    <a:lnTo>
                      <a:pt x="0" y="39"/>
                    </a:lnTo>
                    <a:lnTo>
                      <a:pt x="0" y="57"/>
                    </a:lnTo>
                    <a:lnTo>
                      <a:pt x="16" y="61"/>
                    </a:lnTo>
                    <a:lnTo>
                      <a:pt x="7" y="76"/>
                    </a:lnTo>
                    <a:lnTo>
                      <a:pt x="20" y="88"/>
                    </a:lnTo>
                    <a:lnTo>
                      <a:pt x="34" y="80"/>
                    </a:lnTo>
                    <a:lnTo>
                      <a:pt x="38" y="97"/>
                    </a:lnTo>
                    <a:lnTo>
                      <a:pt x="56" y="97"/>
                    </a:lnTo>
                    <a:lnTo>
                      <a:pt x="59" y="80"/>
                    </a:lnTo>
                    <a:lnTo>
                      <a:pt x="74" y="89"/>
                    </a:lnTo>
                    <a:lnTo>
                      <a:pt x="88" y="77"/>
                    </a:lnTo>
                    <a:lnTo>
                      <a:pt x="78" y="63"/>
                    </a:lnTo>
                    <a:lnTo>
                      <a:pt x="96" y="59"/>
                    </a:lnTo>
                    <a:close/>
                    <a:moveTo>
                      <a:pt x="47" y="63"/>
                    </a:moveTo>
                    <a:lnTo>
                      <a:pt x="47" y="63"/>
                    </a:lnTo>
                    <a:lnTo>
                      <a:pt x="42" y="62"/>
                    </a:lnTo>
                    <a:lnTo>
                      <a:pt x="37" y="59"/>
                    </a:lnTo>
                    <a:lnTo>
                      <a:pt x="34" y="54"/>
                    </a:lnTo>
                    <a:lnTo>
                      <a:pt x="33" y="49"/>
                    </a:lnTo>
                    <a:lnTo>
                      <a:pt x="33" y="49"/>
                    </a:lnTo>
                    <a:lnTo>
                      <a:pt x="34" y="43"/>
                    </a:lnTo>
                    <a:lnTo>
                      <a:pt x="37" y="39"/>
                    </a:lnTo>
                    <a:lnTo>
                      <a:pt x="42" y="36"/>
                    </a:lnTo>
                    <a:lnTo>
                      <a:pt x="47" y="35"/>
                    </a:lnTo>
                    <a:lnTo>
                      <a:pt x="47" y="35"/>
                    </a:lnTo>
                    <a:lnTo>
                      <a:pt x="53" y="36"/>
                    </a:lnTo>
                    <a:lnTo>
                      <a:pt x="57" y="39"/>
                    </a:lnTo>
                    <a:lnTo>
                      <a:pt x="60" y="43"/>
                    </a:lnTo>
                    <a:lnTo>
                      <a:pt x="62" y="49"/>
                    </a:lnTo>
                    <a:lnTo>
                      <a:pt x="62" y="49"/>
                    </a:lnTo>
                    <a:lnTo>
                      <a:pt x="60" y="54"/>
                    </a:lnTo>
                    <a:lnTo>
                      <a:pt x="57" y="59"/>
                    </a:lnTo>
                    <a:lnTo>
                      <a:pt x="53" y="62"/>
                    </a:lnTo>
                    <a:lnTo>
                      <a:pt x="47" y="63"/>
                    </a:lnTo>
                    <a:lnTo>
                      <a:pt x="47" y="63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5" name="Freeform 343"/>
              <p:cNvSpPr/>
              <p:nvPr/>
            </p:nvSpPr>
            <p:spPr bwMode="auto">
              <a:xfrm>
                <a:off x="301625" y="2751139"/>
                <a:ext cx="131763" cy="131763"/>
              </a:xfrm>
              <a:custGeom>
                <a:avLst/>
                <a:gdLst>
                  <a:gd name="T0" fmla="*/ 0 w 83"/>
                  <a:gd name="T1" fmla="*/ 83 h 83"/>
                  <a:gd name="T2" fmla="*/ 0 w 83"/>
                  <a:gd name="T3" fmla="*/ 83 h 83"/>
                  <a:gd name="T4" fmla="*/ 2 w 83"/>
                  <a:gd name="T5" fmla="*/ 74 h 83"/>
                  <a:gd name="T6" fmla="*/ 3 w 83"/>
                  <a:gd name="T7" fmla="*/ 66 h 83"/>
                  <a:gd name="T8" fmla="*/ 5 w 83"/>
                  <a:gd name="T9" fmla="*/ 58 h 83"/>
                  <a:gd name="T10" fmla="*/ 8 w 83"/>
                  <a:gd name="T11" fmla="*/ 51 h 83"/>
                  <a:gd name="T12" fmla="*/ 11 w 83"/>
                  <a:gd name="T13" fmla="*/ 44 h 83"/>
                  <a:gd name="T14" fmla="*/ 15 w 83"/>
                  <a:gd name="T15" fmla="*/ 36 h 83"/>
                  <a:gd name="T16" fmla="*/ 20 w 83"/>
                  <a:gd name="T17" fmla="*/ 29 h 83"/>
                  <a:gd name="T18" fmla="*/ 25 w 83"/>
                  <a:gd name="T19" fmla="*/ 24 h 83"/>
                  <a:gd name="T20" fmla="*/ 31 w 83"/>
                  <a:gd name="T21" fmla="*/ 18 h 83"/>
                  <a:gd name="T22" fmla="*/ 37 w 83"/>
                  <a:gd name="T23" fmla="*/ 14 h 83"/>
                  <a:gd name="T24" fmla="*/ 44 w 83"/>
                  <a:gd name="T25" fmla="*/ 10 h 83"/>
                  <a:gd name="T26" fmla="*/ 51 w 83"/>
                  <a:gd name="T27" fmla="*/ 6 h 83"/>
                  <a:gd name="T28" fmla="*/ 59 w 83"/>
                  <a:gd name="T29" fmla="*/ 3 h 83"/>
                  <a:gd name="T30" fmla="*/ 67 w 83"/>
                  <a:gd name="T31" fmla="*/ 1 h 83"/>
                  <a:gd name="T32" fmla="*/ 75 w 83"/>
                  <a:gd name="T33" fmla="*/ 0 h 83"/>
                  <a:gd name="T34" fmla="*/ 83 w 83"/>
                  <a:gd name="T3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83">
                    <a:moveTo>
                      <a:pt x="0" y="83"/>
                    </a:moveTo>
                    <a:lnTo>
                      <a:pt x="0" y="83"/>
                    </a:lnTo>
                    <a:lnTo>
                      <a:pt x="2" y="74"/>
                    </a:lnTo>
                    <a:lnTo>
                      <a:pt x="3" y="66"/>
                    </a:lnTo>
                    <a:lnTo>
                      <a:pt x="5" y="58"/>
                    </a:lnTo>
                    <a:lnTo>
                      <a:pt x="8" y="51"/>
                    </a:lnTo>
                    <a:lnTo>
                      <a:pt x="11" y="44"/>
                    </a:lnTo>
                    <a:lnTo>
                      <a:pt x="15" y="36"/>
                    </a:lnTo>
                    <a:lnTo>
                      <a:pt x="20" y="29"/>
                    </a:lnTo>
                    <a:lnTo>
                      <a:pt x="25" y="24"/>
                    </a:lnTo>
                    <a:lnTo>
                      <a:pt x="31" y="18"/>
                    </a:lnTo>
                    <a:lnTo>
                      <a:pt x="37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3" y="0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6847774" y="4416153"/>
            <a:ext cx="940924" cy="940924"/>
            <a:chOff x="6507807" y="4322369"/>
            <a:chExt cx="940924" cy="940924"/>
          </a:xfrm>
          <a:solidFill>
            <a:srgbClr val="C00000"/>
          </a:solidFill>
        </p:grpSpPr>
        <p:sp>
          <p:nvSpPr>
            <p:cNvPr id="47" name="타원 14"/>
            <p:cNvSpPr/>
            <p:nvPr/>
          </p:nvSpPr>
          <p:spPr>
            <a:xfrm>
              <a:off x="6507807" y="4322369"/>
              <a:ext cx="940924" cy="940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dirty="0"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  <p:grpSp>
          <p:nvGrpSpPr>
            <p:cNvPr id="48" name="Group 73"/>
            <p:cNvGrpSpPr/>
            <p:nvPr/>
          </p:nvGrpSpPr>
          <p:grpSpPr>
            <a:xfrm>
              <a:off x="6735794" y="4522303"/>
              <a:ext cx="450191" cy="541055"/>
              <a:chOff x="8247063" y="4656139"/>
              <a:chExt cx="519113" cy="623888"/>
            </a:xfrm>
            <a:grpFill/>
          </p:grpSpPr>
          <p:sp>
            <p:nvSpPr>
              <p:cNvPr id="49" name="Freeform 432"/>
              <p:cNvSpPr/>
              <p:nvPr/>
            </p:nvSpPr>
            <p:spPr bwMode="auto">
              <a:xfrm>
                <a:off x="8247063" y="4656139"/>
                <a:ext cx="519113" cy="623888"/>
              </a:xfrm>
              <a:custGeom>
                <a:avLst/>
                <a:gdLst>
                  <a:gd name="T0" fmla="*/ 286 w 327"/>
                  <a:gd name="T1" fmla="*/ 393 h 393"/>
                  <a:gd name="T2" fmla="*/ 286 w 327"/>
                  <a:gd name="T3" fmla="*/ 240 h 393"/>
                  <a:gd name="T4" fmla="*/ 286 w 327"/>
                  <a:gd name="T5" fmla="*/ 240 h 393"/>
                  <a:gd name="T6" fmla="*/ 295 w 327"/>
                  <a:gd name="T7" fmla="*/ 230 h 393"/>
                  <a:gd name="T8" fmla="*/ 304 w 327"/>
                  <a:gd name="T9" fmla="*/ 219 h 393"/>
                  <a:gd name="T10" fmla="*/ 311 w 327"/>
                  <a:gd name="T11" fmla="*/ 208 h 393"/>
                  <a:gd name="T12" fmla="*/ 316 w 327"/>
                  <a:gd name="T13" fmla="*/ 196 h 393"/>
                  <a:gd name="T14" fmla="*/ 321 w 327"/>
                  <a:gd name="T15" fmla="*/ 183 h 393"/>
                  <a:gd name="T16" fmla="*/ 325 w 327"/>
                  <a:gd name="T17" fmla="*/ 169 h 393"/>
                  <a:gd name="T18" fmla="*/ 327 w 327"/>
                  <a:gd name="T19" fmla="*/ 156 h 393"/>
                  <a:gd name="T20" fmla="*/ 327 w 327"/>
                  <a:gd name="T21" fmla="*/ 141 h 393"/>
                  <a:gd name="T22" fmla="*/ 327 w 327"/>
                  <a:gd name="T23" fmla="*/ 141 h 393"/>
                  <a:gd name="T24" fmla="*/ 327 w 327"/>
                  <a:gd name="T25" fmla="*/ 126 h 393"/>
                  <a:gd name="T26" fmla="*/ 325 w 327"/>
                  <a:gd name="T27" fmla="*/ 112 h 393"/>
                  <a:gd name="T28" fmla="*/ 321 w 327"/>
                  <a:gd name="T29" fmla="*/ 99 h 393"/>
                  <a:gd name="T30" fmla="*/ 316 w 327"/>
                  <a:gd name="T31" fmla="*/ 86 h 393"/>
                  <a:gd name="T32" fmla="*/ 311 w 327"/>
                  <a:gd name="T33" fmla="*/ 74 h 393"/>
                  <a:gd name="T34" fmla="*/ 304 w 327"/>
                  <a:gd name="T35" fmla="*/ 62 h 393"/>
                  <a:gd name="T36" fmla="*/ 295 w 327"/>
                  <a:gd name="T37" fmla="*/ 52 h 393"/>
                  <a:gd name="T38" fmla="*/ 286 w 327"/>
                  <a:gd name="T39" fmla="*/ 42 h 393"/>
                  <a:gd name="T40" fmla="*/ 276 w 327"/>
                  <a:gd name="T41" fmla="*/ 33 h 393"/>
                  <a:gd name="T42" fmla="*/ 265 w 327"/>
                  <a:gd name="T43" fmla="*/ 24 h 393"/>
                  <a:gd name="T44" fmla="*/ 253 w 327"/>
                  <a:gd name="T45" fmla="*/ 17 h 393"/>
                  <a:gd name="T46" fmla="*/ 241 w 327"/>
                  <a:gd name="T47" fmla="*/ 11 h 393"/>
                  <a:gd name="T48" fmla="*/ 228 w 327"/>
                  <a:gd name="T49" fmla="*/ 6 h 393"/>
                  <a:gd name="T50" fmla="*/ 215 w 327"/>
                  <a:gd name="T51" fmla="*/ 3 h 393"/>
                  <a:gd name="T52" fmla="*/ 201 w 327"/>
                  <a:gd name="T53" fmla="*/ 0 h 393"/>
                  <a:gd name="T54" fmla="*/ 186 w 327"/>
                  <a:gd name="T55" fmla="*/ 0 h 393"/>
                  <a:gd name="T56" fmla="*/ 186 w 327"/>
                  <a:gd name="T57" fmla="*/ 0 h 393"/>
                  <a:gd name="T58" fmla="*/ 172 w 327"/>
                  <a:gd name="T59" fmla="*/ 0 h 393"/>
                  <a:gd name="T60" fmla="*/ 158 w 327"/>
                  <a:gd name="T61" fmla="*/ 3 h 393"/>
                  <a:gd name="T62" fmla="*/ 144 w 327"/>
                  <a:gd name="T63" fmla="*/ 6 h 393"/>
                  <a:gd name="T64" fmla="*/ 131 w 327"/>
                  <a:gd name="T65" fmla="*/ 11 h 393"/>
                  <a:gd name="T66" fmla="*/ 119 w 327"/>
                  <a:gd name="T67" fmla="*/ 17 h 393"/>
                  <a:gd name="T68" fmla="*/ 108 w 327"/>
                  <a:gd name="T69" fmla="*/ 24 h 393"/>
                  <a:gd name="T70" fmla="*/ 97 w 327"/>
                  <a:gd name="T71" fmla="*/ 33 h 393"/>
                  <a:gd name="T72" fmla="*/ 86 w 327"/>
                  <a:gd name="T73" fmla="*/ 42 h 393"/>
                  <a:gd name="T74" fmla="*/ 77 w 327"/>
                  <a:gd name="T75" fmla="*/ 52 h 393"/>
                  <a:gd name="T76" fmla="*/ 69 w 327"/>
                  <a:gd name="T77" fmla="*/ 62 h 393"/>
                  <a:gd name="T78" fmla="*/ 62 w 327"/>
                  <a:gd name="T79" fmla="*/ 74 h 393"/>
                  <a:gd name="T80" fmla="*/ 56 w 327"/>
                  <a:gd name="T81" fmla="*/ 86 h 393"/>
                  <a:gd name="T82" fmla="*/ 51 w 327"/>
                  <a:gd name="T83" fmla="*/ 99 h 393"/>
                  <a:gd name="T84" fmla="*/ 48 w 327"/>
                  <a:gd name="T85" fmla="*/ 112 h 393"/>
                  <a:gd name="T86" fmla="*/ 46 w 327"/>
                  <a:gd name="T87" fmla="*/ 126 h 393"/>
                  <a:gd name="T88" fmla="*/ 45 w 327"/>
                  <a:gd name="T89" fmla="*/ 141 h 393"/>
                  <a:gd name="T90" fmla="*/ 45 w 327"/>
                  <a:gd name="T91" fmla="*/ 141 h 393"/>
                  <a:gd name="T92" fmla="*/ 45 w 327"/>
                  <a:gd name="T93" fmla="*/ 148 h 393"/>
                  <a:gd name="T94" fmla="*/ 26 w 327"/>
                  <a:gd name="T95" fmla="*/ 181 h 393"/>
                  <a:gd name="T96" fmla="*/ 0 w 327"/>
                  <a:gd name="T97" fmla="*/ 226 h 393"/>
                  <a:gd name="T98" fmla="*/ 33 w 327"/>
                  <a:gd name="T99" fmla="*/ 226 h 393"/>
                  <a:gd name="T100" fmla="*/ 33 w 327"/>
                  <a:gd name="T101" fmla="*/ 282 h 393"/>
                  <a:gd name="T102" fmla="*/ 33 w 327"/>
                  <a:gd name="T103" fmla="*/ 282 h 393"/>
                  <a:gd name="T104" fmla="*/ 33 w 327"/>
                  <a:gd name="T105" fmla="*/ 290 h 393"/>
                  <a:gd name="T106" fmla="*/ 36 w 327"/>
                  <a:gd name="T107" fmla="*/ 297 h 393"/>
                  <a:gd name="T108" fmla="*/ 39 w 327"/>
                  <a:gd name="T109" fmla="*/ 303 h 393"/>
                  <a:gd name="T110" fmla="*/ 44 w 327"/>
                  <a:gd name="T111" fmla="*/ 309 h 393"/>
                  <a:gd name="T112" fmla="*/ 49 w 327"/>
                  <a:gd name="T113" fmla="*/ 313 h 393"/>
                  <a:gd name="T114" fmla="*/ 56 w 327"/>
                  <a:gd name="T115" fmla="*/ 317 h 393"/>
                  <a:gd name="T116" fmla="*/ 63 w 327"/>
                  <a:gd name="T117" fmla="*/ 319 h 393"/>
                  <a:gd name="T118" fmla="*/ 70 w 327"/>
                  <a:gd name="T119" fmla="*/ 320 h 393"/>
                  <a:gd name="T120" fmla="*/ 131 w 327"/>
                  <a:gd name="T121" fmla="*/ 320 h 393"/>
                  <a:gd name="T122" fmla="*/ 131 w 327"/>
                  <a:gd name="T123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27" h="393">
                    <a:moveTo>
                      <a:pt x="286" y="393"/>
                    </a:moveTo>
                    <a:lnTo>
                      <a:pt x="286" y="240"/>
                    </a:lnTo>
                    <a:lnTo>
                      <a:pt x="286" y="240"/>
                    </a:lnTo>
                    <a:lnTo>
                      <a:pt x="295" y="230"/>
                    </a:lnTo>
                    <a:lnTo>
                      <a:pt x="304" y="219"/>
                    </a:lnTo>
                    <a:lnTo>
                      <a:pt x="311" y="208"/>
                    </a:lnTo>
                    <a:lnTo>
                      <a:pt x="316" y="196"/>
                    </a:lnTo>
                    <a:lnTo>
                      <a:pt x="321" y="183"/>
                    </a:lnTo>
                    <a:lnTo>
                      <a:pt x="325" y="169"/>
                    </a:lnTo>
                    <a:lnTo>
                      <a:pt x="327" y="156"/>
                    </a:lnTo>
                    <a:lnTo>
                      <a:pt x="327" y="141"/>
                    </a:lnTo>
                    <a:lnTo>
                      <a:pt x="327" y="141"/>
                    </a:lnTo>
                    <a:lnTo>
                      <a:pt x="327" y="126"/>
                    </a:lnTo>
                    <a:lnTo>
                      <a:pt x="325" y="112"/>
                    </a:lnTo>
                    <a:lnTo>
                      <a:pt x="321" y="99"/>
                    </a:lnTo>
                    <a:lnTo>
                      <a:pt x="316" y="86"/>
                    </a:lnTo>
                    <a:lnTo>
                      <a:pt x="311" y="74"/>
                    </a:lnTo>
                    <a:lnTo>
                      <a:pt x="304" y="62"/>
                    </a:lnTo>
                    <a:lnTo>
                      <a:pt x="295" y="52"/>
                    </a:lnTo>
                    <a:lnTo>
                      <a:pt x="286" y="42"/>
                    </a:lnTo>
                    <a:lnTo>
                      <a:pt x="276" y="33"/>
                    </a:lnTo>
                    <a:lnTo>
                      <a:pt x="265" y="24"/>
                    </a:lnTo>
                    <a:lnTo>
                      <a:pt x="253" y="17"/>
                    </a:lnTo>
                    <a:lnTo>
                      <a:pt x="241" y="11"/>
                    </a:lnTo>
                    <a:lnTo>
                      <a:pt x="228" y="6"/>
                    </a:lnTo>
                    <a:lnTo>
                      <a:pt x="215" y="3"/>
                    </a:lnTo>
                    <a:lnTo>
                      <a:pt x="201" y="0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72" y="0"/>
                    </a:lnTo>
                    <a:lnTo>
                      <a:pt x="158" y="3"/>
                    </a:lnTo>
                    <a:lnTo>
                      <a:pt x="144" y="6"/>
                    </a:lnTo>
                    <a:lnTo>
                      <a:pt x="131" y="11"/>
                    </a:lnTo>
                    <a:lnTo>
                      <a:pt x="119" y="17"/>
                    </a:lnTo>
                    <a:lnTo>
                      <a:pt x="108" y="24"/>
                    </a:lnTo>
                    <a:lnTo>
                      <a:pt x="97" y="33"/>
                    </a:lnTo>
                    <a:lnTo>
                      <a:pt x="86" y="42"/>
                    </a:lnTo>
                    <a:lnTo>
                      <a:pt x="77" y="52"/>
                    </a:lnTo>
                    <a:lnTo>
                      <a:pt x="69" y="62"/>
                    </a:lnTo>
                    <a:lnTo>
                      <a:pt x="62" y="74"/>
                    </a:lnTo>
                    <a:lnTo>
                      <a:pt x="56" y="86"/>
                    </a:lnTo>
                    <a:lnTo>
                      <a:pt x="51" y="99"/>
                    </a:lnTo>
                    <a:lnTo>
                      <a:pt x="48" y="112"/>
                    </a:lnTo>
                    <a:lnTo>
                      <a:pt x="46" y="126"/>
                    </a:lnTo>
                    <a:lnTo>
                      <a:pt x="45" y="141"/>
                    </a:lnTo>
                    <a:lnTo>
                      <a:pt x="45" y="141"/>
                    </a:lnTo>
                    <a:lnTo>
                      <a:pt x="45" y="148"/>
                    </a:lnTo>
                    <a:lnTo>
                      <a:pt x="26" y="181"/>
                    </a:lnTo>
                    <a:lnTo>
                      <a:pt x="0" y="226"/>
                    </a:lnTo>
                    <a:lnTo>
                      <a:pt x="33" y="226"/>
                    </a:lnTo>
                    <a:lnTo>
                      <a:pt x="33" y="282"/>
                    </a:lnTo>
                    <a:lnTo>
                      <a:pt x="33" y="282"/>
                    </a:lnTo>
                    <a:lnTo>
                      <a:pt x="33" y="290"/>
                    </a:lnTo>
                    <a:lnTo>
                      <a:pt x="36" y="297"/>
                    </a:lnTo>
                    <a:lnTo>
                      <a:pt x="39" y="303"/>
                    </a:lnTo>
                    <a:lnTo>
                      <a:pt x="44" y="309"/>
                    </a:lnTo>
                    <a:lnTo>
                      <a:pt x="49" y="313"/>
                    </a:lnTo>
                    <a:lnTo>
                      <a:pt x="56" y="317"/>
                    </a:lnTo>
                    <a:lnTo>
                      <a:pt x="63" y="319"/>
                    </a:lnTo>
                    <a:lnTo>
                      <a:pt x="70" y="320"/>
                    </a:lnTo>
                    <a:lnTo>
                      <a:pt x="131" y="320"/>
                    </a:lnTo>
                    <a:lnTo>
                      <a:pt x="131" y="393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50" name="Freeform 433"/>
              <p:cNvSpPr/>
              <p:nvPr/>
            </p:nvSpPr>
            <p:spPr bwMode="auto">
              <a:xfrm>
                <a:off x="8382001" y="4708526"/>
                <a:ext cx="333375" cy="334963"/>
              </a:xfrm>
              <a:custGeom>
                <a:avLst/>
                <a:gdLst>
                  <a:gd name="T0" fmla="*/ 210 w 210"/>
                  <a:gd name="T1" fmla="*/ 106 h 211"/>
                  <a:gd name="T2" fmla="*/ 208 w 210"/>
                  <a:gd name="T3" fmla="*/ 127 h 211"/>
                  <a:gd name="T4" fmla="*/ 202 w 210"/>
                  <a:gd name="T5" fmla="*/ 146 h 211"/>
                  <a:gd name="T6" fmla="*/ 192 w 210"/>
                  <a:gd name="T7" fmla="*/ 164 h 211"/>
                  <a:gd name="T8" fmla="*/ 180 w 210"/>
                  <a:gd name="T9" fmla="*/ 179 h 211"/>
                  <a:gd name="T10" fmla="*/ 164 w 210"/>
                  <a:gd name="T11" fmla="*/ 192 h 211"/>
                  <a:gd name="T12" fmla="*/ 146 w 210"/>
                  <a:gd name="T13" fmla="*/ 202 h 211"/>
                  <a:gd name="T14" fmla="*/ 127 w 210"/>
                  <a:gd name="T15" fmla="*/ 208 h 211"/>
                  <a:gd name="T16" fmla="*/ 105 w 210"/>
                  <a:gd name="T17" fmla="*/ 211 h 211"/>
                  <a:gd name="T18" fmla="*/ 94 w 210"/>
                  <a:gd name="T19" fmla="*/ 209 h 211"/>
                  <a:gd name="T20" fmla="*/ 74 w 210"/>
                  <a:gd name="T21" fmla="*/ 205 h 211"/>
                  <a:gd name="T22" fmla="*/ 55 w 210"/>
                  <a:gd name="T23" fmla="*/ 197 h 211"/>
                  <a:gd name="T24" fmla="*/ 38 w 210"/>
                  <a:gd name="T25" fmla="*/ 186 h 211"/>
                  <a:gd name="T26" fmla="*/ 24 w 210"/>
                  <a:gd name="T27" fmla="*/ 172 h 211"/>
                  <a:gd name="T28" fmla="*/ 13 w 210"/>
                  <a:gd name="T29" fmla="*/ 155 h 211"/>
                  <a:gd name="T30" fmla="*/ 5 w 210"/>
                  <a:gd name="T31" fmla="*/ 137 h 211"/>
                  <a:gd name="T32" fmla="*/ 0 w 210"/>
                  <a:gd name="T33" fmla="*/ 116 h 211"/>
                  <a:gd name="T34" fmla="*/ 0 w 210"/>
                  <a:gd name="T35" fmla="*/ 106 h 211"/>
                  <a:gd name="T36" fmla="*/ 2 w 210"/>
                  <a:gd name="T37" fmla="*/ 84 h 211"/>
                  <a:gd name="T38" fmla="*/ 9 w 210"/>
                  <a:gd name="T39" fmla="*/ 64 h 211"/>
                  <a:gd name="T40" fmla="*/ 18 w 210"/>
                  <a:gd name="T41" fmla="*/ 46 h 211"/>
                  <a:gd name="T42" fmla="*/ 31 w 210"/>
                  <a:gd name="T43" fmla="*/ 31 h 211"/>
                  <a:gd name="T44" fmla="*/ 46 w 210"/>
                  <a:gd name="T45" fmla="*/ 18 h 211"/>
                  <a:gd name="T46" fmla="*/ 64 w 210"/>
                  <a:gd name="T47" fmla="*/ 9 h 211"/>
                  <a:gd name="T48" fmla="*/ 84 w 210"/>
                  <a:gd name="T49" fmla="*/ 3 h 211"/>
                  <a:gd name="T50" fmla="*/ 105 w 210"/>
                  <a:gd name="T51" fmla="*/ 0 h 211"/>
                  <a:gd name="T52" fmla="*/ 116 w 210"/>
                  <a:gd name="T53" fmla="*/ 1 h 211"/>
                  <a:gd name="T54" fmla="*/ 137 w 210"/>
                  <a:gd name="T55" fmla="*/ 5 h 211"/>
                  <a:gd name="T56" fmla="*/ 155 w 210"/>
                  <a:gd name="T57" fmla="*/ 13 h 211"/>
                  <a:gd name="T58" fmla="*/ 172 w 210"/>
                  <a:gd name="T59" fmla="*/ 24 h 211"/>
                  <a:gd name="T60" fmla="*/ 186 w 210"/>
                  <a:gd name="T61" fmla="*/ 38 h 211"/>
                  <a:gd name="T62" fmla="*/ 197 w 210"/>
                  <a:gd name="T63" fmla="*/ 55 h 211"/>
                  <a:gd name="T64" fmla="*/ 205 w 210"/>
                  <a:gd name="T65" fmla="*/ 74 h 211"/>
                  <a:gd name="T66" fmla="*/ 210 w 210"/>
                  <a:gd name="T67" fmla="*/ 94 h 211"/>
                  <a:gd name="T68" fmla="*/ 210 w 210"/>
                  <a:gd name="T69" fmla="*/ 1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0" h="211">
                    <a:moveTo>
                      <a:pt x="210" y="106"/>
                    </a:moveTo>
                    <a:lnTo>
                      <a:pt x="210" y="106"/>
                    </a:lnTo>
                    <a:lnTo>
                      <a:pt x="210" y="116"/>
                    </a:lnTo>
                    <a:lnTo>
                      <a:pt x="208" y="127"/>
                    </a:lnTo>
                    <a:lnTo>
                      <a:pt x="205" y="137"/>
                    </a:lnTo>
                    <a:lnTo>
                      <a:pt x="202" y="146"/>
                    </a:lnTo>
                    <a:lnTo>
                      <a:pt x="197" y="155"/>
                    </a:lnTo>
                    <a:lnTo>
                      <a:pt x="192" y="164"/>
                    </a:lnTo>
                    <a:lnTo>
                      <a:pt x="186" y="172"/>
                    </a:lnTo>
                    <a:lnTo>
                      <a:pt x="180" y="179"/>
                    </a:lnTo>
                    <a:lnTo>
                      <a:pt x="172" y="186"/>
                    </a:lnTo>
                    <a:lnTo>
                      <a:pt x="164" y="192"/>
                    </a:lnTo>
                    <a:lnTo>
                      <a:pt x="155" y="197"/>
                    </a:lnTo>
                    <a:lnTo>
                      <a:pt x="146" y="202"/>
                    </a:lnTo>
                    <a:lnTo>
                      <a:pt x="137" y="205"/>
                    </a:lnTo>
                    <a:lnTo>
                      <a:pt x="127" y="208"/>
                    </a:lnTo>
                    <a:lnTo>
                      <a:pt x="116" y="209"/>
                    </a:lnTo>
                    <a:lnTo>
                      <a:pt x="105" y="211"/>
                    </a:lnTo>
                    <a:lnTo>
                      <a:pt x="105" y="211"/>
                    </a:lnTo>
                    <a:lnTo>
                      <a:pt x="94" y="209"/>
                    </a:lnTo>
                    <a:lnTo>
                      <a:pt x="84" y="208"/>
                    </a:lnTo>
                    <a:lnTo>
                      <a:pt x="74" y="205"/>
                    </a:lnTo>
                    <a:lnTo>
                      <a:pt x="64" y="202"/>
                    </a:lnTo>
                    <a:lnTo>
                      <a:pt x="55" y="197"/>
                    </a:lnTo>
                    <a:lnTo>
                      <a:pt x="46" y="192"/>
                    </a:lnTo>
                    <a:lnTo>
                      <a:pt x="38" y="186"/>
                    </a:lnTo>
                    <a:lnTo>
                      <a:pt x="31" y="179"/>
                    </a:lnTo>
                    <a:lnTo>
                      <a:pt x="24" y="172"/>
                    </a:lnTo>
                    <a:lnTo>
                      <a:pt x="18" y="164"/>
                    </a:lnTo>
                    <a:lnTo>
                      <a:pt x="13" y="155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2" y="127"/>
                    </a:lnTo>
                    <a:lnTo>
                      <a:pt x="0" y="116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0" y="94"/>
                    </a:lnTo>
                    <a:lnTo>
                      <a:pt x="2" y="84"/>
                    </a:lnTo>
                    <a:lnTo>
                      <a:pt x="5" y="74"/>
                    </a:lnTo>
                    <a:lnTo>
                      <a:pt x="9" y="64"/>
                    </a:lnTo>
                    <a:lnTo>
                      <a:pt x="13" y="55"/>
                    </a:lnTo>
                    <a:lnTo>
                      <a:pt x="18" y="46"/>
                    </a:lnTo>
                    <a:lnTo>
                      <a:pt x="24" y="38"/>
                    </a:lnTo>
                    <a:lnTo>
                      <a:pt x="31" y="31"/>
                    </a:lnTo>
                    <a:lnTo>
                      <a:pt x="38" y="24"/>
                    </a:lnTo>
                    <a:lnTo>
                      <a:pt x="46" y="18"/>
                    </a:lnTo>
                    <a:lnTo>
                      <a:pt x="55" y="13"/>
                    </a:lnTo>
                    <a:lnTo>
                      <a:pt x="64" y="9"/>
                    </a:lnTo>
                    <a:lnTo>
                      <a:pt x="74" y="5"/>
                    </a:lnTo>
                    <a:lnTo>
                      <a:pt x="84" y="3"/>
                    </a:lnTo>
                    <a:lnTo>
                      <a:pt x="94" y="1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16" y="1"/>
                    </a:lnTo>
                    <a:lnTo>
                      <a:pt x="127" y="3"/>
                    </a:lnTo>
                    <a:lnTo>
                      <a:pt x="137" y="5"/>
                    </a:lnTo>
                    <a:lnTo>
                      <a:pt x="146" y="9"/>
                    </a:lnTo>
                    <a:lnTo>
                      <a:pt x="155" y="13"/>
                    </a:lnTo>
                    <a:lnTo>
                      <a:pt x="164" y="18"/>
                    </a:lnTo>
                    <a:lnTo>
                      <a:pt x="172" y="24"/>
                    </a:lnTo>
                    <a:lnTo>
                      <a:pt x="180" y="31"/>
                    </a:lnTo>
                    <a:lnTo>
                      <a:pt x="186" y="38"/>
                    </a:lnTo>
                    <a:lnTo>
                      <a:pt x="192" y="46"/>
                    </a:lnTo>
                    <a:lnTo>
                      <a:pt x="197" y="55"/>
                    </a:lnTo>
                    <a:lnTo>
                      <a:pt x="202" y="64"/>
                    </a:lnTo>
                    <a:lnTo>
                      <a:pt x="205" y="74"/>
                    </a:lnTo>
                    <a:lnTo>
                      <a:pt x="208" y="84"/>
                    </a:lnTo>
                    <a:lnTo>
                      <a:pt x="210" y="94"/>
                    </a:lnTo>
                    <a:lnTo>
                      <a:pt x="210" y="106"/>
                    </a:lnTo>
                    <a:lnTo>
                      <a:pt x="210" y="106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51" name="Freeform 434"/>
              <p:cNvSpPr/>
              <p:nvPr/>
            </p:nvSpPr>
            <p:spPr bwMode="auto">
              <a:xfrm>
                <a:off x="8421688" y="4748214"/>
                <a:ext cx="254000" cy="254000"/>
              </a:xfrm>
              <a:custGeom>
                <a:avLst/>
                <a:gdLst>
                  <a:gd name="T0" fmla="*/ 160 w 160"/>
                  <a:gd name="T1" fmla="*/ 81 h 160"/>
                  <a:gd name="T2" fmla="*/ 159 w 160"/>
                  <a:gd name="T3" fmla="*/ 97 h 160"/>
                  <a:gd name="T4" fmla="*/ 154 w 160"/>
                  <a:gd name="T5" fmla="*/ 112 h 160"/>
                  <a:gd name="T6" fmla="*/ 147 w 160"/>
                  <a:gd name="T7" fmla="*/ 125 h 160"/>
                  <a:gd name="T8" fmla="*/ 137 w 160"/>
                  <a:gd name="T9" fmla="*/ 137 h 160"/>
                  <a:gd name="T10" fmla="*/ 125 w 160"/>
                  <a:gd name="T11" fmla="*/ 147 h 160"/>
                  <a:gd name="T12" fmla="*/ 112 w 160"/>
                  <a:gd name="T13" fmla="*/ 154 h 160"/>
                  <a:gd name="T14" fmla="*/ 97 w 160"/>
                  <a:gd name="T15" fmla="*/ 159 h 160"/>
                  <a:gd name="T16" fmla="*/ 80 w 160"/>
                  <a:gd name="T17" fmla="*/ 160 h 160"/>
                  <a:gd name="T18" fmla="*/ 72 w 160"/>
                  <a:gd name="T19" fmla="*/ 160 h 160"/>
                  <a:gd name="T20" fmla="*/ 56 w 160"/>
                  <a:gd name="T21" fmla="*/ 157 h 160"/>
                  <a:gd name="T22" fmla="*/ 42 w 160"/>
                  <a:gd name="T23" fmla="*/ 151 h 160"/>
                  <a:gd name="T24" fmla="*/ 29 w 160"/>
                  <a:gd name="T25" fmla="*/ 142 h 160"/>
                  <a:gd name="T26" fmla="*/ 18 w 160"/>
                  <a:gd name="T27" fmla="*/ 131 h 160"/>
                  <a:gd name="T28" fmla="*/ 10 w 160"/>
                  <a:gd name="T29" fmla="*/ 119 h 160"/>
                  <a:gd name="T30" fmla="*/ 4 w 160"/>
                  <a:gd name="T31" fmla="*/ 104 h 160"/>
                  <a:gd name="T32" fmla="*/ 1 w 160"/>
                  <a:gd name="T33" fmla="*/ 89 h 160"/>
                  <a:gd name="T34" fmla="*/ 0 w 160"/>
                  <a:gd name="T35" fmla="*/ 81 h 160"/>
                  <a:gd name="T36" fmla="*/ 2 w 160"/>
                  <a:gd name="T37" fmla="*/ 64 h 160"/>
                  <a:gd name="T38" fmla="*/ 6 w 160"/>
                  <a:gd name="T39" fmla="*/ 49 h 160"/>
                  <a:gd name="T40" fmla="*/ 14 w 160"/>
                  <a:gd name="T41" fmla="*/ 35 h 160"/>
                  <a:gd name="T42" fmla="*/ 23 w 160"/>
                  <a:gd name="T43" fmla="*/ 23 h 160"/>
                  <a:gd name="T44" fmla="*/ 35 w 160"/>
                  <a:gd name="T45" fmla="*/ 14 h 160"/>
                  <a:gd name="T46" fmla="*/ 49 w 160"/>
                  <a:gd name="T47" fmla="*/ 6 h 160"/>
                  <a:gd name="T48" fmla="*/ 64 w 160"/>
                  <a:gd name="T49" fmla="*/ 2 h 160"/>
                  <a:gd name="T50" fmla="*/ 80 w 160"/>
                  <a:gd name="T51" fmla="*/ 0 h 160"/>
                  <a:gd name="T52" fmla="*/ 89 w 160"/>
                  <a:gd name="T53" fmla="*/ 0 h 160"/>
                  <a:gd name="T54" fmla="*/ 104 w 160"/>
                  <a:gd name="T55" fmla="*/ 4 h 160"/>
                  <a:gd name="T56" fmla="*/ 119 w 160"/>
                  <a:gd name="T57" fmla="*/ 10 h 160"/>
                  <a:gd name="T58" fmla="*/ 131 w 160"/>
                  <a:gd name="T59" fmla="*/ 18 h 160"/>
                  <a:gd name="T60" fmla="*/ 142 w 160"/>
                  <a:gd name="T61" fmla="*/ 29 h 160"/>
                  <a:gd name="T62" fmla="*/ 151 w 160"/>
                  <a:gd name="T63" fmla="*/ 42 h 160"/>
                  <a:gd name="T64" fmla="*/ 157 w 160"/>
                  <a:gd name="T65" fmla="*/ 56 h 160"/>
                  <a:gd name="T66" fmla="*/ 160 w 160"/>
                  <a:gd name="T67" fmla="*/ 72 h 160"/>
                  <a:gd name="T68" fmla="*/ 160 w 160"/>
                  <a:gd name="T69" fmla="*/ 81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0" h="160">
                    <a:moveTo>
                      <a:pt x="160" y="81"/>
                    </a:moveTo>
                    <a:lnTo>
                      <a:pt x="160" y="81"/>
                    </a:lnTo>
                    <a:lnTo>
                      <a:pt x="160" y="89"/>
                    </a:lnTo>
                    <a:lnTo>
                      <a:pt x="159" y="97"/>
                    </a:lnTo>
                    <a:lnTo>
                      <a:pt x="157" y="104"/>
                    </a:lnTo>
                    <a:lnTo>
                      <a:pt x="154" y="112"/>
                    </a:lnTo>
                    <a:lnTo>
                      <a:pt x="151" y="119"/>
                    </a:lnTo>
                    <a:lnTo>
                      <a:pt x="147" y="125"/>
                    </a:lnTo>
                    <a:lnTo>
                      <a:pt x="142" y="131"/>
                    </a:lnTo>
                    <a:lnTo>
                      <a:pt x="137" y="137"/>
                    </a:lnTo>
                    <a:lnTo>
                      <a:pt x="131" y="142"/>
                    </a:lnTo>
                    <a:lnTo>
                      <a:pt x="125" y="147"/>
                    </a:lnTo>
                    <a:lnTo>
                      <a:pt x="119" y="151"/>
                    </a:lnTo>
                    <a:lnTo>
                      <a:pt x="112" y="154"/>
                    </a:lnTo>
                    <a:lnTo>
                      <a:pt x="104" y="157"/>
                    </a:lnTo>
                    <a:lnTo>
                      <a:pt x="97" y="159"/>
                    </a:lnTo>
                    <a:lnTo>
                      <a:pt x="89" y="160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72" y="160"/>
                    </a:lnTo>
                    <a:lnTo>
                      <a:pt x="64" y="159"/>
                    </a:lnTo>
                    <a:lnTo>
                      <a:pt x="56" y="157"/>
                    </a:lnTo>
                    <a:lnTo>
                      <a:pt x="49" y="154"/>
                    </a:lnTo>
                    <a:lnTo>
                      <a:pt x="42" y="151"/>
                    </a:lnTo>
                    <a:lnTo>
                      <a:pt x="35" y="147"/>
                    </a:lnTo>
                    <a:lnTo>
                      <a:pt x="29" y="142"/>
                    </a:lnTo>
                    <a:lnTo>
                      <a:pt x="23" y="137"/>
                    </a:lnTo>
                    <a:lnTo>
                      <a:pt x="18" y="131"/>
                    </a:lnTo>
                    <a:lnTo>
                      <a:pt x="14" y="125"/>
                    </a:lnTo>
                    <a:lnTo>
                      <a:pt x="10" y="119"/>
                    </a:lnTo>
                    <a:lnTo>
                      <a:pt x="6" y="112"/>
                    </a:lnTo>
                    <a:lnTo>
                      <a:pt x="4" y="104"/>
                    </a:lnTo>
                    <a:lnTo>
                      <a:pt x="2" y="97"/>
                    </a:lnTo>
                    <a:lnTo>
                      <a:pt x="1" y="89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1" y="72"/>
                    </a:lnTo>
                    <a:lnTo>
                      <a:pt x="2" y="64"/>
                    </a:lnTo>
                    <a:lnTo>
                      <a:pt x="4" y="56"/>
                    </a:lnTo>
                    <a:lnTo>
                      <a:pt x="6" y="49"/>
                    </a:lnTo>
                    <a:lnTo>
                      <a:pt x="10" y="42"/>
                    </a:lnTo>
                    <a:lnTo>
                      <a:pt x="14" y="35"/>
                    </a:lnTo>
                    <a:lnTo>
                      <a:pt x="18" y="29"/>
                    </a:lnTo>
                    <a:lnTo>
                      <a:pt x="23" y="23"/>
                    </a:lnTo>
                    <a:lnTo>
                      <a:pt x="29" y="18"/>
                    </a:lnTo>
                    <a:lnTo>
                      <a:pt x="35" y="14"/>
                    </a:lnTo>
                    <a:lnTo>
                      <a:pt x="42" y="10"/>
                    </a:lnTo>
                    <a:lnTo>
                      <a:pt x="49" y="6"/>
                    </a:lnTo>
                    <a:lnTo>
                      <a:pt x="56" y="4"/>
                    </a:lnTo>
                    <a:lnTo>
                      <a:pt x="64" y="2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9" y="0"/>
                    </a:lnTo>
                    <a:lnTo>
                      <a:pt x="97" y="2"/>
                    </a:lnTo>
                    <a:lnTo>
                      <a:pt x="104" y="4"/>
                    </a:lnTo>
                    <a:lnTo>
                      <a:pt x="112" y="6"/>
                    </a:lnTo>
                    <a:lnTo>
                      <a:pt x="119" y="10"/>
                    </a:lnTo>
                    <a:lnTo>
                      <a:pt x="125" y="14"/>
                    </a:lnTo>
                    <a:lnTo>
                      <a:pt x="131" y="18"/>
                    </a:lnTo>
                    <a:lnTo>
                      <a:pt x="137" y="23"/>
                    </a:lnTo>
                    <a:lnTo>
                      <a:pt x="142" y="29"/>
                    </a:lnTo>
                    <a:lnTo>
                      <a:pt x="147" y="35"/>
                    </a:lnTo>
                    <a:lnTo>
                      <a:pt x="151" y="42"/>
                    </a:lnTo>
                    <a:lnTo>
                      <a:pt x="154" y="49"/>
                    </a:lnTo>
                    <a:lnTo>
                      <a:pt x="157" y="56"/>
                    </a:lnTo>
                    <a:lnTo>
                      <a:pt x="159" y="64"/>
                    </a:lnTo>
                    <a:lnTo>
                      <a:pt x="160" y="72"/>
                    </a:lnTo>
                    <a:lnTo>
                      <a:pt x="160" y="81"/>
                    </a:lnTo>
                    <a:lnTo>
                      <a:pt x="160" y="81"/>
                    </a:ln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52" name="Freeform 435"/>
              <p:cNvSpPr/>
              <p:nvPr/>
            </p:nvSpPr>
            <p:spPr bwMode="auto">
              <a:xfrm>
                <a:off x="8509001" y="4795839"/>
                <a:ext cx="77788" cy="82550"/>
              </a:xfrm>
              <a:custGeom>
                <a:avLst/>
                <a:gdLst>
                  <a:gd name="T0" fmla="*/ 49 w 49"/>
                  <a:gd name="T1" fmla="*/ 22 h 52"/>
                  <a:gd name="T2" fmla="*/ 49 w 49"/>
                  <a:gd name="T3" fmla="*/ 17 h 52"/>
                  <a:gd name="T4" fmla="*/ 49 w 49"/>
                  <a:gd name="T5" fmla="*/ 17 h 52"/>
                  <a:gd name="T6" fmla="*/ 49 w 49"/>
                  <a:gd name="T7" fmla="*/ 13 h 52"/>
                  <a:gd name="T8" fmla="*/ 48 w 49"/>
                  <a:gd name="T9" fmla="*/ 10 h 52"/>
                  <a:gd name="T10" fmla="*/ 46 w 49"/>
                  <a:gd name="T11" fmla="*/ 7 h 52"/>
                  <a:gd name="T12" fmla="*/ 44 w 49"/>
                  <a:gd name="T13" fmla="*/ 5 h 52"/>
                  <a:gd name="T14" fmla="*/ 42 w 49"/>
                  <a:gd name="T15" fmla="*/ 3 h 52"/>
                  <a:gd name="T16" fmla="*/ 39 w 49"/>
                  <a:gd name="T17" fmla="*/ 1 h 52"/>
                  <a:gd name="T18" fmla="*/ 36 w 49"/>
                  <a:gd name="T19" fmla="*/ 0 h 52"/>
                  <a:gd name="T20" fmla="*/ 32 w 49"/>
                  <a:gd name="T21" fmla="*/ 0 h 52"/>
                  <a:gd name="T22" fmla="*/ 17 w 49"/>
                  <a:gd name="T23" fmla="*/ 0 h 52"/>
                  <a:gd name="T24" fmla="*/ 17 w 49"/>
                  <a:gd name="T25" fmla="*/ 0 h 52"/>
                  <a:gd name="T26" fmla="*/ 14 w 49"/>
                  <a:gd name="T27" fmla="*/ 0 h 52"/>
                  <a:gd name="T28" fmla="*/ 11 w 49"/>
                  <a:gd name="T29" fmla="*/ 1 h 52"/>
                  <a:gd name="T30" fmla="*/ 8 w 49"/>
                  <a:gd name="T31" fmla="*/ 3 h 52"/>
                  <a:gd name="T32" fmla="*/ 5 w 49"/>
                  <a:gd name="T33" fmla="*/ 5 h 52"/>
                  <a:gd name="T34" fmla="*/ 3 w 49"/>
                  <a:gd name="T35" fmla="*/ 7 h 52"/>
                  <a:gd name="T36" fmla="*/ 2 w 49"/>
                  <a:gd name="T37" fmla="*/ 10 h 52"/>
                  <a:gd name="T38" fmla="*/ 1 w 49"/>
                  <a:gd name="T39" fmla="*/ 13 h 52"/>
                  <a:gd name="T40" fmla="*/ 0 w 49"/>
                  <a:gd name="T41" fmla="*/ 17 h 52"/>
                  <a:gd name="T42" fmla="*/ 0 w 49"/>
                  <a:gd name="T43" fmla="*/ 28 h 52"/>
                  <a:gd name="T44" fmla="*/ 0 w 49"/>
                  <a:gd name="T45" fmla="*/ 28 h 52"/>
                  <a:gd name="T46" fmla="*/ 1 w 49"/>
                  <a:gd name="T47" fmla="*/ 32 h 52"/>
                  <a:gd name="T48" fmla="*/ 3 w 49"/>
                  <a:gd name="T49" fmla="*/ 36 h 52"/>
                  <a:gd name="T50" fmla="*/ 6 w 49"/>
                  <a:gd name="T51" fmla="*/ 39 h 52"/>
                  <a:gd name="T52" fmla="*/ 10 w 49"/>
                  <a:gd name="T53" fmla="*/ 41 h 52"/>
                  <a:gd name="T54" fmla="*/ 37 w 49"/>
                  <a:gd name="T5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" h="52">
                    <a:moveTo>
                      <a:pt x="49" y="22"/>
                    </a:moveTo>
                    <a:lnTo>
                      <a:pt x="49" y="17"/>
                    </a:lnTo>
                    <a:lnTo>
                      <a:pt x="49" y="17"/>
                    </a:lnTo>
                    <a:lnTo>
                      <a:pt x="49" y="13"/>
                    </a:lnTo>
                    <a:lnTo>
                      <a:pt x="48" y="10"/>
                    </a:lnTo>
                    <a:lnTo>
                      <a:pt x="46" y="7"/>
                    </a:lnTo>
                    <a:lnTo>
                      <a:pt x="44" y="5"/>
                    </a:lnTo>
                    <a:lnTo>
                      <a:pt x="42" y="3"/>
                    </a:lnTo>
                    <a:lnTo>
                      <a:pt x="39" y="1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8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32"/>
                    </a:lnTo>
                    <a:lnTo>
                      <a:pt x="3" y="36"/>
                    </a:lnTo>
                    <a:lnTo>
                      <a:pt x="6" y="39"/>
                    </a:lnTo>
                    <a:lnTo>
                      <a:pt x="10" y="41"/>
                    </a:lnTo>
                    <a:lnTo>
                      <a:pt x="37" y="52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53" name="Freeform 436"/>
              <p:cNvSpPr/>
              <p:nvPr/>
            </p:nvSpPr>
            <p:spPr bwMode="auto">
              <a:xfrm>
                <a:off x="8509001" y="4864101"/>
                <a:ext cx="77788" cy="82550"/>
              </a:xfrm>
              <a:custGeom>
                <a:avLst/>
                <a:gdLst>
                  <a:gd name="T0" fmla="*/ 0 w 49"/>
                  <a:gd name="T1" fmla="*/ 30 h 52"/>
                  <a:gd name="T2" fmla="*/ 0 w 49"/>
                  <a:gd name="T3" fmla="*/ 35 h 52"/>
                  <a:gd name="T4" fmla="*/ 0 w 49"/>
                  <a:gd name="T5" fmla="*/ 35 h 52"/>
                  <a:gd name="T6" fmla="*/ 1 w 49"/>
                  <a:gd name="T7" fmla="*/ 39 h 52"/>
                  <a:gd name="T8" fmla="*/ 2 w 49"/>
                  <a:gd name="T9" fmla="*/ 42 h 52"/>
                  <a:gd name="T10" fmla="*/ 3 w 49"/>
                  <a:gd name="T11" fmla="*/ 45 h 52"/>
                  <a:gd name="T12" fmla="*/ 5 w 49"/>
                  <a:gd name="T13" fmla="*/ 47 h 52"/>
                  <a:gd name="T14" fmla="*/ 8 w 49"/>
                  <a:gd name="T15" fmla="*/ 49 h 52"/>
                  <a:gd name="T16" fmla="*/ 11 w 49"/>
                  <a:gd name="T17" fmla="*/ 51 h 52"/>
                  <a:gd name="T18" fmla="*/ 14 w 49"/>
                  <a:gd name="T19" fmla="*/ 52 h 52"/>
                  <a:gd name="T20" fmla="*/ 17 w 49"/>
                  <a:gd name="T21" fmla="*/ 52 h 52"/>
                  <a:gd name="T22" fmla="*/ 32 w 49"/>
                  <a:gd name="T23" fmla="*/ 52 h 52"/>
                  <a:gd name="T24" fmla="*/ 32 w 49"/>
                  <a:gd name="T25" fmla="*/ 52 h 52"/>
                  <a:gd name="T26" fmla="*/ 36 w 49"/>
                  <a:gd name="T27" fmla="*/ 52 h 52"/>
                  <a:gd name="T28" fmla="*/ 39 w 49"/>
                  <a:gd name="T29" fmla="*/ 51 h 52"/>
                  <a:gd name="T30" fmla="*/ 42 w 49"/>
                  <a:gd name="T31" fmla="*/ 49 h 52"/>
                  <a:gd name="T32" fmla="*/ 44 w 49"/>
                  <a:gd name="T33" fmla="*/ 47 h 52"/>
                  <a:gd name="T34" fmla="*/ 46 w 49"/>
                  <a:gd name="T35" fmla="*/ 45 h 52"/>
                  <a:gd name="T36" fmla="*/ 48 w 49"/>
                  <a:gd name="T37" fmla="*/ 42 h 52"/>
                  <a:gd name="T38" fmla="*/ 49 w 49"/>
                  <a:gd name="T39" fmla="*/ 39 h 52"/>
                  <a:gd name="T40" fmla="*/ 49 w 49"/>
                  <a:gd name="T41" fmla="*/ 35 h 52"/>
                  <a:gd name="T42" fmla="*/ 49 w 49"/>
                  <a:gd name="T43" fmla="*/ 24 h 52"/>
                  <a:gd name="T44" fmla="*/ 49 w 49"/>
                  <a:gd name="T45" fmla="*/ 24 h 52"/>
                  <a:gd name="T46" fmla="*/ 48 w 49"/>
                  <a:gd name="T47" fmla="*/ 20 h 52"/>
                  <a:gd name="T48" fmla="*/ 46 w 49"/>
                  <a:gd name="T49" fmla="*/ 16 h 52"/>
                  <a:gd name="T50" fmla="*/ 43 w 49"/>
                  <a:gd name="T51" fmla="*/ 13 h 52"/>
                  <a:gd name="T52" fmla="*/ 39 w 49"/>
                  <a:gd name="T53" fmla="*/ 10 h 52"/>
                  <a:gd name="T54" fmla="*/ 13 w 49"/>
                  <a:gd name="T5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" h="52">
                    <a:moveTo>
                      <a:pt x="0" y="30"/>
                    </a:move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2"/>
                    </a:lnTo>
                    <a:lnTo>
                      <a:pt x="3" y="45"/>
                    </a:lnTo>
                    <a:lnTo>
                      <a:pt x="5" y="47"/>
                    </a:lnTo>
                    <a:lnTo>
                      <a:pt x="8" y="49"/>
                    </a:lnTo>
                    <a:lnTo>
                      <a:pt x="11" y="51"/>
                    </a:lnTo>
                    <a:lnTo>
                      <a:pt x="14" y="52"/>
                    </a:lnTo>
                    <a:lnTo>
                      <a:pt x="17" y="52"/>
                    </a:lnTo>
                    <a:lnTo>
                      <a:pt x="32" y="52"/>
                    </a:lnTo>
                    <a:lnTo>
                      <a:pt x="32" y="52"/>
                    </a:lnTo>
                    <a:lnTo>
                      <a:pt x="36" y="52"/>
                    </a:lnTo>
                    <a:lnTo>
                      <a:pt x="39" y="51"/>
                    </a:lnTo>
                    <a:lnTo>
                      <a:pt x="42" y="49"/>
                    </a:lnTo>
                    <a:lnTo>
                      <a:pt x="44" y="47"/>
                    </a:lnTo>
                    <a:lnTo>
                      <a:pt x="46" y="45"/>
                    </a:lnTo>
                    <a:lnTo>
                      <a:pt x="48" y="42"/>
                    </a:lnTo>
                    <a:lnTo>
                      <a:pt x="49" y="39"/>
                    </a:lnTo>
                    <a:lnTo>
                      <a:pt x="49" y="35"/>
                    </a:lnTo>
                    <a:lnTo>
                      <a:pt x="49" y="24"/>
                    </a:lnTo>
                    <a:lnTo>
                      <a:pt x="49" y="24"/>
                    </a:lnTo>
                    <a:lnTo>
                      <a:pt x="48" y="20"/>
                    </a:lnTo>
                    <a:lnTo>
                      <a:pt x="46" y="16"/>
                    </a:lnTo>
                    <a:lnTo>
                      <a:pt x="43" y="13"/>
                    </a:lnTo>
                    <a:lnTo>
                      <a:pt x="39" y="10"/>
                    </a:lnTo>
                    <a:lnTo>
                      <a:pt x="13" y="0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54" name="Line 437"/>
              <p:cNvSpPr>
                <a:spLocks noChangeShapeType="1"/>
              </p:cNvSpPr>
              <p:nvPr/>
            </p:nvSpPr>
            <p:spPr bwMode="auto">
              <a:xfrm>
                <a:off x="8548688" y="4778376"/>
                <a:ext cx="0" cy="185738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gency FB" panose="020B0503020202020204" pitchFamily="34" charset="0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5" name="文本框 54"/>
          <p:cNvSpPr txBox="1"/>
          <p:nvPr/>
        </p:nvSpPr>
        <p:spPr>
          <a:xfrm>
            <a:off x="7946147" y="1850621"/>
            <a:ext cx="16321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提升管理水平 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946147" y="2166891"/>
            <a:ext cx="3186382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提升差异化经营能力，通过品类管理差异化，价格差异化，促销差异化，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智能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分析，制定出不同于竞争对手的策略，取得竞争主动权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946147" y="4644232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提高资金周转和库存周转次数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946147" y="5015466"/>
            <a:ext cx="3186382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科学精细化的品类管理，库存管理，精确自动化的结算管理，大大提高了资金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周转和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库存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周转效率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938818" y="1850621"/>
            <a:ext cx="368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降低企业经营成本和提高盈利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效率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13347" y="2266960"/>
            <a:ext cx="3606151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高效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的物流配送体系，科学的自动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订货、准确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的业务核算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系统，降低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门店以及物流缺货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率，大量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节约人力成本，减少差错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提高了盈利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效率；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972346" y="4644232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降低信息系统总体成本和维护成本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409" y="5015620"/>
            <a:ext cx="3689350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</a:rPr>
              <a:t>软件部署基于</a:t>
            </a:r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</a:rPr>
              <a:t>SAAS</a:t>
            </a: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</a:rPr>
              <a:t>化的云服务平台，大大节约了企业对信息硬件的投入成本。</a:t>
            </a:r>
          </a:p>
          <a:p>
            <a:pPr>
              <a:lnSpc>
                <a:spcPts val="2000"/>
              </a:lnSpc>
            </a:pP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</a:rPr>
              <a:t>系统架构具有先进性，安全性，高效性，可扩展性等特点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</a:rPr>
              <a:t>，节约</a:t>
            </a: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</a:rPr>
              <a:t>了</a:t>
            </a:r>
            <a:r>
              <a:rPr lang="zh-CN" altLang="en-US" sz="1300" dirty="0" smtClean="0">
                <a:solidFill>
                  <a:schemeClr val="bg1">
                    <a:lumMod val="50000"/>
                  </a:schemeClr>
                </a:solidFill>
              </a:rPr>
              <a:t>系统</a:t>
            </a: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</a:rPr>
              <a:t>整体维护成本，提高了信息服务水平。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5433882" y="3037093"/>
            <a:ext cx="1713286" cy="1713284"/>
            <a:chOff x="5093915" y="2943309"/>
            <a:chExt cx="1713286" cy="171328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4" name="타원 45"/>
            <p:cNvSpPr/>
            <p:nvPr/>
          </p:nvSpPr>
          <p:spPr>
            <a:xfrm>
              <a:off x="5093915" y="2943309"/>
              <a:ext cx="1713286" cy="17132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dirty="0"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  <p:sp>
          <p:nvSpPr>
            <p:cNvPr id="65" name="speed"/>
            <p:cNvSpPr txBox="1">
              <a:spLocks noChangeArrowheads="1"/>
            </p:cNvSpPr>
            <p:nvPr/>
          </p:nvSpPr>
          <p:spPr bwMode="auto">
            <a:xfrm>
              <a:off x="5225877" y="3487854"/>
              <a:ext cx="1486806" cy="664797"/>
            </a:xfrm>
            <a:prstGeom prst="rect">
              <a:avLst/>
            </a:prstGeom>
            <a:grp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 latinLnBrk="0"/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整体系</a:t>
              </a:r>
              <a:endParaRPr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 latinLnBrk="0"/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统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价值</a:t>
              </a:r>
              <a:endParaRPr lang="en-US" altLang="ko-KR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972346" y="766832"/>
            <a:ext cx="1047580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SaaS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化智慧供应链系统，系统架构具有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先进性、安全性、易升级迭代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的特点。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一</a:t>
            </a:r>
            <a:r>
              <a:rPr lang="en-US" altLang="zh-CN" sz="2400" dirty="0"/>
              <a:t>.</a:t>
            </a:r>
            <a:r>
              <a:rPr lang="zh-CN" altLang="en-US" sz="2400" dirty="0"/>
              <a:t>产品</a:t>
            </a:r>
            <a:r>
              <a:rPr lang="zh-CN" altLang="en-US" sz="2400" dirty="0" smtClean="0"/>
              <a:t>介绍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应用价值</a:t>
            </a:r>
          </a:p>
          <a:p>
            <a:r>
              <a:rPr lang="zh-CN" altLang="en-US" sz="2400" dirty="0" smtClean="0"/>
              <a:t> 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66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一</a:t>
            </a:r>
            <a:r>
              <a:rPr lang="en-US" altLang="zh-CN" sz="2400" dirty="0"/>
              <a:t>.</a:t>
            </a:r>
            <a:r>
              <a:rPr lang="zh-CN" altLang="en-US" sz="2400" dirty="0"/>
              <a:t>产品</a:t>
            </a:r>
            <a:r>
              <a:rPr lang="zh-CN" altLang="en-US" sz="2400" dirty="0" smtClean="0"/>
              <a:t>介绍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供应链管理平台</a:t>
            </a:r>
            <a:endParaRPr lang="zh-CN" altLang="en-US" sz="2400" dirty="0"/>
          </a:p>
          <a:p>
            <a:r>
              <a:rPr lang="zh-CN" altLang="en-US" sz="2400" dirty="0"/>
              <a:t>  </a:t>
            </a:r>
          </a:p>
        </p:txBody>
      </p:sp>
      <p:graphicFrame>
        <p:nvGraphicFramePr>
          <p:cNvPr id="5" name="对象 4"/>
          <p:cNvGraphicFramePr/>
          <p:nvPr>
            <p:extLst>
              <p:ext uri="{D42A27DB-BD31-4B8C-83A1-F6EECF244321}">
                <p14:modId xmlns:p14="http://schemas.microsoft.com/office/powerpoint/2010/main" val="496282939"/>
              </p:ext>
            </p:extLst>
          </p:nvPr>
        </p:nvGraphicFramePr>
        <p:xfrm>
          <a:off x="690191" y="583659"/>
          <a:ext cx="10857865" cy="587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Visio" r:id="rId3" imgW="5581650" imgH="2923540" progId="Visio.Drawing.11">
                  <p:embed/>
                </p:oleObj>
              </mc:Choice>
              <mc:Fallback>
                <p:oleObj name="Visio" r:id="rId3" imgW="5581650" imgH="292354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191" y="583659"/>
                        <a:ext cx="10857865" cy="587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18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QQ598969553               _1"/>
          <p:cNvSpPr>
            <a:spLocks noGrp="1"/>
          </p:cNvSpPr>
          <p:nvPr/>
        </p:nvSpPr>
        <p:spPr>
          <a:xfrm>
            <a:off x="419100" y="214326"/>
            <a:ext cx="744220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一</a:t>
            </a:r>
            <a:r>
              <a:rPr lang="en-US" altLang="zh-CN" sz="2400" dirty="0"/>
              <a:t>.</a:t>
            </a:r>
            <a:r>
              <a:rPr lang="zh-CN" altLang="en-US" sz="2400" dirty="0"/>
              <a:t>产品</a:t>
            </a:r>
            <a:r>
              <a:rPr lang="zh-CN" altLang="en-US" sz="2400" dirty="0" smtClean="0"/>
              <a:t>介绍 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 技术</a:t>
            </a:r>
            <a:r>
              <a:rPr lang="zh-CN" altLang="en-US" sz="2400" dirty="0"/>
              <a:t>架构</a:t>
            </a:r>
          </a:p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65" y="1786890"/>
            <a:ext cx="8152765" cy="4434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9100" y="1703070"/>
            <a:ext cx="3860800" cy="4612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1.基于SpringBoot2、SpringCloud Greenwich、Mybatis构建核心架构</a:t>
            </a:r>
          </a:p>
          <a:p>
            <a:pPr>
              <a:lnSpc>
                <a:spcPct val="140000"/>
              </a:lnSpc>
            </a:pPr>
            <a:r>
              <a:rPr lang="zh-CN" altLang="en-US" sz="1400" b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2.采用Oauth2协议进行统一的Token下发与鉴权，保证系统安全性</a:t>
            </a:r>
          </a:p>
          <a:p>
            <a:pPr>
              <a:lnSpc>
                <a:spcPct val="140000"/>
              </a:lnSpc>
            </a:pPr>
            <a:r>
              <a:rPr lang="zh-CN" altLang="en-US" sz="1400" b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3.使用Gateway进行网关的统一转发，生产环境采用Traefik代理</a:t>
            </a:r>
          </a:p>
          <a:p>
            <a:pPr>
              <a:lnSpc>
                <a:spcPct val="140000"/>
              </a:lnSpc>
            </a:pPr>
            <a:r>
              <a:rPr lang="zh-CN" altLang="en-US" sz="1400" b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4.微服务统一注册至Nacos，Nacos担任注册中心与配置中心的角色</a:t>
            </a:r>
          </a:p>
          <a:p>
            <a:pPr>
              <a:lnSpc>
                <a:spcPct val="140000"/>
              </a:lnSpc>
            </a:pPr>
            <a:r>
              <a:rPr lang="zh-CN" altLang="en-US" sz="1400" b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5.采用Feign进行远程调用，Ribbon进行负载，Hystrix进行熔断</a:t>
            </a:r>
          </a:p>
          <a:p>
            <a:pPr>
              <a:lnSpc>
                <a:spcPct val="140000"/>
              </a:lnSpc>
            </a:pPr>
            <a:r>
              <a:rPr lang="zh-CN" altLang="en-US" sz="1400" b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6.采用Sentinel进行限流，保障系统整体的性能</a:t>
            </a:r>
          </a:p>
          <a:p>
            <a:pPr>
              <a:lnSpc>
                <a:spcPct val="140000"/>
              </a:lnSpc>
            </a:pPr>
            <a:r>
              <a:rPr lang="zh-CN" altLang="en-US" sz="1400" b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7.集成Seata，为分布式事务保驾护航</a:t>
            </a:r>
          </a:p>
          <a:p>
            <a:pPr>
              <a:lnSpc>
                <a:spcPct val="140000"/>
              </a:lnSpc>
            </a:pPr>
            <a:r>
              <a:rPr lang="zh-CN" altLang="en-US" sz="1400" b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8.具有日志收集与监控服务为一体的能力</a:t>
            </a:r>
          </a:p>
          <a:p>
            <a:pPr>
              <a:lnSpc>
                <a:spcPct val="140000"/>
              </a:lnSpc>
            </a:pPr>
            <a:r>
              <a:rPr lang="zh-CN" altLang="en-US" sz="1400" b="1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</a:rPr>
              <a:t>9.支持FatJar、Docker、K8s、阿里云等多种部署方式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8925" y="736600"/>
            <a:ext cx="118764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latin typeface="黑体-繁" panose="02000000000000000000" charset="-122"/>
                <a:ea typeface="黑体-繁" panose="02000000000000000000" charset="-122"/>
                <a:cs typeface="黑体-繁" panose="02000000000000000000" charset="-122"/>
              </a:rPr>
              <a:t>基于SpringCloud 全套解决方案</a:t>
            </a:r>
            <a:r>
              <a:rPr lang="en-US" altLang="zh-CN" b="1">
                <a:latin typeface="黑体-繁" panose="02000000000000000000" charset="-122"/>
                <a:ea typeface="黑体-繁" panose="02000000000000000000" charset="-122"/>
                <a:cs typeface="黑体-繁" panose="02000000000000000000" charset="-122"/>
              </a:rPr>
              <a:t>,</a:t>
            </a:r>
            <a:r>
              <a:rPr lang="zh-CN" altLang="en-US" b="1">
                <a:latin typeface="黑体-繁" panose="02000000000000000000" charset="-122"/>
                <a:ea typeface="黑体-繁" panose="02000000000000000000" charset="-122"/>
                <a:cs typeface="黑体-繁" panose="02000000000000000000" charset="-122"/>
              </a:rPr>
              <a:t>完美集成 SpringCloud Alibaba 系列组件的微服务架构</a:t>
            </a:r>
            <a:r>
              <a:rPr lang="en-US" altLang="zh-CN" b="1">
                <a:latin typeface="黑体-繁" panose="02000000000000000000" charset="-122"/>
                <a:ea typeface="黑体-繁" panose="02000000000000000000" charset="-122"/>
                <a:cs typeface="黑体-繁" panose="02000000000000000000" charset="-122"/>
              </a:rPr>
              <a:t>,</a:t>
            </a:r>
            <a:r>
              <a:rPr lang="zh-CN" altLang="en-US" b="1">
                <a:latin typeface="黑体-繁" panose="02000000000000000000" charset="-122"/>
                <a:ea typeface="黑体-繁" panose="02000000000000000000" charset="-122"/>
                <a:cs typeface="黑体-繁" panose="02000000000000000000" charset="-122"/>
              </a:rPr>
              <a:t>更加贴近企业级的需求追求企业开发更加高效，部署更加方便，生产更加稳定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  _1"/>
          <p:cNvSpPr/>
          <p:nvPr/>
        </p:nvSpPr>
        <p:spPr>
          <a:xfrm flipH="1">
            <a:off x="4426696" y="1"/>
            <a:ext cx="2411937" cy="1483187"/>
          </a:xfrm>
          <a:custGeom>
            <a:avLst/>
            <a:gdLst>
              <a:gd name="connsiteX0" fmla="*/ 2411937 w 2411937"/>
              <a:gd name="connsiteY0" fmla="*/ 0 h 1483187"/>
              <a:gd name="connsiteX1" fmla="*/ 0 w 2411937"/>
              <a:gd name="connsiteY1" fmla="*/ 0 h 1483187"/>
              <a:gd name="connsiteX2" fmla="*/ 1205807 w 2411937"/>
              <a:gd name="connsiteY2" fmla="*/ 1483187 h 1483187"/>
              <a:gd name="connsiteX3" fmla="*/ 2411937 w 2411937"/>
              <a:gd name="connsiteY3" fmla="*/ 0 h 148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1937" h="1483187">
                <a:moveTo>
                  <a:pt x="2411937" y="0"/>
                </a:moveTo>
                <a:lnTo>
                  <a:pt x="0" y="0"/>
                </a:lnTo>
                <a:lnTo>
                  <a:pt x="1205807" y="1483187"/>
                </a:lnTo>
                <a:lnTo>
                  <a:pt x="24119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原创设计师QQ598969553               _2"/>
          <p:cNvSpPr/>
          <p:nvPr/>
        </p:nvSpPr>
        <p:spPr>
          <a:xfrm flipH="1">
            <a:off x="-47218" y="0"/>
            <a:ext cx="5680044" cy="6858000"/>
          </a:xfrm>
          <a:custGeom>
            <a:avLst/>
            <a:gdLst>
              <a:gd name="connsiteX0" fmla="*/ 5680044 w 5680044"/>
              <a:gd name="connsiteY0" fmla="*/ 0 h 6858000"/>
              <a:gd name="connsiteX1" fmla="*/ 1206130 w 5680044"/>
              <a:gd name="connsiteY1" fmla="*/ 0 h 6858000"/>
              <a:gd name="connsiteX2" fmla="*/ 0 w 5680044"/>
              <a:gd name="connsiteY2" fmla="*/ 1483187 h 6858000"/>
              <a:gd name="connsiteX3" fmla="*/ 4369635 w 5680044"/>
              <a:gd name="connsiteY3" fmla="*/ 6858000 h 6858000"/>
              <a:gd name="connsiteX4" fmla="*/ 5680044 w 568004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0044" h="6858000">
                <a:moveTo>
                  <a:pt x="5680044" y="0"/>
                </a:moveTo>
                <a:lnTo>
                  <a:pt x="1206130" y="0"/>
                </a:lnTo>
                <a:lnTo>
                  <a:pt x="0" y="1483187"/>
                </a:lnTo>
                <a:lnTo>
                  <a:pt x="4369635" y="6858000"/>
                </a:lnTo>
                <a:lnTo>
                  <a:pt x="5680044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原创设计师QQ598969553               _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9"/>
          <a:stretch>
            <a:fillRect/>
          </a:stretch>
        </p:blipFill>
        <p:spPr>
          <a:xfrm flipH="1">
            <a:off x="-47217" y="0"/>
            <a:ext cx="4383314" cy="6858000"/>
          </a:xfrm>
          <a:custGeom>
            <a:avLst/>
            <a:gdLst>
              <a:gd name="connsiteX0" fmla="*/ 0 w 4383314"/>
              <a:gd name="connsiteY0" fmla="*/ 0 h 6858000"/>
              <a:gd name="connsiteX1" fmla="*/ 4383314 w 4383314"/>
              <a:gd name="connsiteY1" fmla="*/ 0 h 6858000"/>
              <a:gd name="connsiteX2" fmla="*/ 4383314 w 4383314"/>
              <a:gd name="connsiteY2" fmla="*/ 6858000 h 6858000"/>
              <a:gd name="connsiteX3" fmla="*/ 3190642 w 4383314"/>
              <a:gd name="connsiteY3" fmla="*/ 6858000 h 6858000"/>
              <a:gd name="connsiteX4" fmla="*/ 0 w 4383314"/>
              <a:gd name="connsiteY4" fmla="*/ 29333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3314" h="6858000">
                <a:moveTo>
                  <a:pt x="0" y="0"/>
                </a:moveTo>
                <a:lnTo>
                  <a:pt x="4383314" y="0"/>
                </a:lnTo>
                <a:lnTo>
                  <a:pt x="4383314" y="6858000"/>
                </a:lnTo>
                <a:lnTo>
                  <a:pt x="3190642" y="6858000"/>
                </a:lnTo>
                <a:lnTo>
                  <a:pt x="0" y="2933392"/>
                </a:lnTo>
                <a:close/>
              </a:path>
            </a:pathLst>
          </a:custGeom>
        </p:spPr>
      </p:pic>
      <p:sp>
        <p:nvSpPr>
          <p:cNvPr id="7" name="原创设计师QQ598969553               _4"/>
          <p:cNvSpPr txBox="1"/>
          <p:nvPr/>
        </p:nvSpPr>
        <p:spPr>
          <a:xfrm>
            <a:off x="7567906" y="1660604"/>
            <a:ext cx="18229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115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原创设计师QQ598969553               _6"/>
          <p:cNvGrpSpPr/>
          <p:nvPr/>
        </p:nvGrpSpPr>
        <p:grpSpPr>
          <a:xfrm>
            <a:off x="9259414" y="1844282"/>
            <a:ext cx="262853" cy="220113"/>
            <a:chOff x="2639127" y="2251551"/>
            <a:chExt cx="390525" cy="327025"/>
          </a:xfrm>
        </p:grpSpPr>
        <p:sp>
          <p:nvSpPr>
            <p:cNvPr id="19" name="Freeform 12"/>
            <p:cNvSpPr/>
            <p:nvPr/>
          </p:nvSpPr>
          <p:spPr bwMode="auto">
            <a:xfrm>
              <a:off x="2677227" y="2418238"/>
              <a:ext cx="352425" cy="160338"/>
            </a:xfrm>
            <a:custGeom>
              <a:avLst/>
              <a:gdLst>
                <a:gd name="T0" fmla="*/ 0 w 222"/>
                <a:gd name="T1" fmla="*/ 101 h 101"/>
                <a:gd name="T2" fmla="*/ 222 w 222"/>
                <a:gd name="T3" fmla="*/ 0 h 101"/>
                <a:gd name="T4" fmla="*/ 66 w 222"/>
                <a:gd name="T5" fmla="*/ 26 h 101"/>
                <a:gd name="T6" fmla="*/ 0 w 222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101">
                  <a:moveTo>
                    <a:pt x="0" y="101"/>
                  </a:moveTo>
                  <a:lnTo>
                    <a:pt x="222" y="0"/>
                  </a:lnTo>
                  <a:lnTo>
                    <a:pt x="66" y="26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2639127" y="2251551"/>
              <a:ext cx="176213" cy="166688"/>
            </a:xfrm>
            <a:custGeom>
              <a:avLst/>
              <a:gdLst>
                <a:gd name="T0" fmla="*/ 24 w 111"/>
                <a:gd name="T1" fmla="*/ 105 h 105"/>
                <a:gd name="T2" fmla="*/ 0 w 111"/>
                <a:gd name="T3" fmla="*/ 0 h 105"/>
                <a:gd name="T4" fmla="*/ 111 w 111"/>
                <a:gd name="T5" fmla="*/ 52 h 105"/>
                <a:gd name="T6" fmla="*/ 24 w 111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5">
                  <a:moveTo>
                    <a:pt x="24" y="105"/>
                  </a:moveTo>
                  <a:lnTo>
                    <a:pt x="0" y="0"/>
                  </a:lnTo>
                  <a:lnTo>
                    <a:pt x="111" y="52"/>
                  </a:lnTo>
                  <a:lnTo>
                    <a:pt x="24" y="10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原创设计师QQ598969553               _7"/>
          <p:cNvGrpSpPr/>
          <p:nvPr/>
        </p:nvGrpSpPr>
        <p:grpSpPr>
          <a:xfrm rot="9900000">
            <a:off x="7295339" y="2931631"/>
            <a:ext cx="249757" cy="209146"/>
            <a:chOff x="2639127" y="2251551"/>
            <a:chExt cx="390525" cy="327025"/>
          </a:xfrm>
        </p:grpSpPr>
        <p:sp>
          <p:nvSpPr>
            <p:cNvPr id="22" name="Freeform 12"/>
            <p:cNvSpPr/>
            <p:nvPr/>
          </p:nvSpPr>
          <p:spPr bwMode="auto">
            <a:xfrm>
              <a:off x="2677227" y="2418238"/>
              <a:ext cx="352425" cy="160338"/>
            </a:xfrm>
            <a:custGeom>
              <a:avLst/>
              <a:gdLst>
                <a:gd name="T0" fmla="*/ 0 w 222"/>
                <a:gd name="T1" fmla="*/ 101 h 101"/>
                <a:gd name="T2" fmla="*/ 222 w 222"/>
                <a:gd name="T3" fmla="*/ 0 h 101"/>
                <a:gd name="T4" fmla="*/ 66 w 222"/>
                <a:gd name="T5" fmla="*/ 26 h 101"/>
                <a:gd name="T6" fmla="*/ 0 w 222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101">
                  <a:moveTo>
                    <a:pt x="0" y="101"/>
                  </a:moveTo>
                  <a:lnTo>
                    <a:pt x="222" y="0"/>
                  </a:lnTo>
                  <a:lnTo>
                    <a:pt x="66" y="26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639127" y="2251551"/>
              <a:ext cx="176213" cy="166688"/>
            </a:xfrm>
            <a:custGeom>
              <a:avLst/>
              <a:gdLst>
                <a:gd name="T0" fmla="*/ 24 w 111"/>
                <a:gd name="T1" fmla="*/ 105 h 105"/>
                <a:gd name="T2" fmla="*/ 0 w 111"/>
                <a:gd name="T3" fmla="*/ 0 h 105"/>
                <a:gd name="T4" fmla="*/ 111 w 111"/>
                <a:gd name="T5" fmla="*/ 52 h 105"/>
                <a:gd name="T6" fmla="*/ 24 w 111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5">
                  <a:moveTo>
                    <a:pt x="24" y="105"/>
                  </a:moveTo>
                  <a:lnTo>
                    <a:pt x="0" y="0"/>
                  </a:lnTo>
                  <a:lnTo>
                    <a:pt x="111" y="52"/>
                  </a:lnTo>
                  <a:lnTo>
                    <a:pt x="24" y="10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原创设计师QQ598969553               _8"/>
          <p:cNvGrpSpPr/>
          <p:nvPr/>
        </p:nvGrpSpPr>
        <p:grpSpPr>
          <a:xfrm>
            <a:off x="6923090" y="3644100"/>
            <a:ext cx="3112566" cy="1329055"/>
            <a:chOff x="7000195" y="3437974"/>
            <a:chExt cx="3112566" cy="1329055"/>
          </a:xfrm>
        </p:grpSpPr>
        <p:sp>
          <p:nvSpPr>
            <p:cNvPr id="25" name="文本框 38"/>
            <p:cNvSpPr txBox="1">
              <a:spLocks noChangeArrowheads="1"/>
            </p:cNvSpPr>
            <p:nvPr/>
          </p:nvSpPr>
          <p:spPr bwMode="auto">
            <a:xfrm>
              <a:off x="7000195" y="3750743"/>
              <a:ext cx="3112566" cy="82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功能介绍</a:t>
              </a:r>
            </a:p>
          </p:txBody>
        </p:sp>
        <p:sp>
          <p:nvSpPr>
            <p:cNvPr id="26" name="矩形 39"/>
            <p:cNvSpPr>
              <a:spLocks noChangeArrowheads="1"/>
            </p:cNvSpPr>
            <p:nvPr/>
          </p:nvSpPr>
          <p:spPr bwMode="auto">
            <a:xfrm>
              <a:off x="7653517" y="3437974"/>
              <a:ext cx="1805940" cy="312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7020304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90204" pitchFamily="34" charset="0"/>
                </a:rPr>
                <a:t>ABOUT OUR SOLUTION</a:t>
              </a:r>
            </a:p>
          </p:txBody>
        </p:sp>
        <p:cxnSp>
          <p:nvCxnSpPr>
            <p:cNvPr id="27" name="直接连接符 26"/>
            <p:cNvCxnSpPr/>
            <p:nvPr/>
          </p:nvCxnSpPr>
          <p:spPr bwMode="auto">
            <a:xfrm flipH="1">
              <a:off x="7970691" y="4767029"/>
              <a:ext cx="1171575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模板蓝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6CB2"/>
      </a:accent1>
      <a:accent2>
        <a:srgbClr val="404040"/>
      </a:accent2>
      <a:accent3>
        <a:srgbClr val="116CB2"/>
      </a:accent3>
      <a:accent4>
        <a:srgbClr val="404040"/>
      </a:accent4>
      <a:accent5>
        <a:srgbClr val="116CB2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3572</Words>
  <Application>Microsoft Office PowerPoint</Application>
  <PresentationFormat>宽屏</PresentationFormat>
  <Paragraphs>578</Paragraphs>
  <Slides>53</Slides>
  <Notes>40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53</vt:i4>
      </vt:variant>
    </vt:vector>
  </HeadingPairs>
  <TitlesOfParts>
    <vt:vector size="72" baseType="lpstr">
      <vt:lpstr>맑은 고딕</vt:lpstr>
      <vt:lpstr>等线</vt:lpstr>
      <vt:lpstr>等线 Light</vt:lpstr>
      <vt:lpstr>SimHei</vt:lpstr>
      <vt:lpstr>黑体-繁</vt:lpstr>
      <vt:lpstr>华文行楷</vt:lpstr>
      <vt:lpstr>华文细黑</vt:lpstr>
      <vt:lpstr>苹方-简</vt:lpstr>
      <vt:lpstr>宋体</vt:lpstr>
      <vt:lpstr>微软雅黑</vt:lpstr>
      <vt:lpstr>Agency FB</vt:lpstr>
      <vt:lpstr>Arial</vt:lpstr>
      <vt:lpstr>Calibri</vt:lpstr>
      <vt:lpstr>Times New Roman</vt:lpstr>
      <vt:lpstr>Wingdings</vt:lpstr>
      <vt:lpstr>Office 主题​​</vt:lpstr>
      <vt:lpstr>Bitmap Image</vt:lpstr>
      <vt:lpstr>Visio</vt:lpstr>
      <vt:lpstr>Microsoft Visio 2003-2010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中国华电集团公司动态ppt模板</dc:title>
  <dc:creator>Administrator</dc:creator>
  <cp:lastModifiedBy>itcast</cp:lastModifiedBy>
  <cp:revision>178</cp:revision>
  <dcterms:created xsi:type="dcterms:W3CDTF">2020-05-04T09:06:08Z</dcterms:created>
  <dcterms:modified xsi:type="dcterms:W3CDTF">2020-05-28T05:11:54Z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